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7.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8.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10.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11.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1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14.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15.xml" ContentType="application/vnd.openxmlformats-officedocument.theme+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16.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17.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18.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1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20.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21.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22.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theme/theme23.xml" ContentType="application/vnd.openxmlformats-officedocument.theme+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charts/chart16.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charts/chart19.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1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1.xml" ContentType="application/vnd.openxmlformats-officedocument.presentationml.notesSlide+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3.xml" ContentType="application/vnd.openxmlformats-officedocument.presentationml.notesSlide+xml"/>
  <Override PartName="/ppt/charts/chart39.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2.xml" ContentType="application/vnd.openxmlformats-officedocument.drawingml.chart+xml"/>
  <Override PartName="/ppt/drawings/drawing5.xml" ContentType="application/vnd.openxmlformats-officedocument.drawingml.chartshapes+xml"/>
  <Override PartName="/ppt/charts/chart4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3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4"/>
    <p:sldMasterId id="2147483724" r:id="rId5"/>
    <p:sldMasterId id="2147483816" r:id="rId6"/>
    <p:sldMasterId id="2147483860" r:id="rId7"/>
    <p:sldMasterId id="2147483940" r:id="rId8"/>
    <p:sldMasterId id="2147484062" r:id="rId9"/>
    <p:sldMasterId id="2147484203" r:id="rId10"/>
    <p:sldMasterId id="2147484768" r:id="rId11"/>
    <p:sldMasterId id="2147484771" r:id="rId12"/>
    <p:sldMasterId id="2147484776" r:id="rId13"/>
    <p:sldMasterId id="2147484782" r:id="rId14"/>
    <p:sldMasterId id="2147484792" r:id="rId15"/>
    <p:sldMasterId id="2147484872" r:id="rId16"/>
    <p:sldMasterId id="2147485190" r:id="rId17"/>
    <p:sldMasterId id="2147485275" r:id="rId18"/>
    <p:sldMasterId id="2147485296" r:id="rId19"/>
    <p:sldMasterId id="2147485308" r:id="rId20"/>
    <p:sldMasterId id="2147485329" r:id="rId21"/>
    <p:sldMasterId id="2147485396" r:id="rId22"/>
    <p:sldMasterId id="2147486394" r:id="rId23"/>
    <p:sldMasterId id="2147487125" r:id="rId24"/>
    <p:sldMasterId id="2147487136" r:id="rId25"/>
    <p:sldMasterId id="2147487162" r:id="rId26"/>
    <p:sldMasterId id="2147487201" r:id="rId27"/>
  </p:sldMasterIdLst>
  <p:notesMasterIdLst>
    <p:notesMasterId r:id="rId83"/>
  </p:notesMasterIdLst>
  <p:sldIdLst>
    <p:sldId id="312" r:id="rId28"/>
    <p:sldId id="2492" r:id="rId29"/>
    <p:sldId id="2399" r:id="rId30"/>
    <p:sldId id="2400" r:id="rId31"/>
    <p:sldId id="2402" r:id="rId32"/>
    <p:sldId id="2522" r:id="rId33"/>
    <p:sldId id="2506" r:id="rId34"/>
    <p:sldId id="2518" r:id="rId35"/>
    <p:sldId id="2519" r:id="rId36"/>
    <p:sldId id="2404" r:id="rId37"/>
    <p:sldId id="2421" r:id="rId38"/>
    <p:sldId id="2422" r:id="rId39"/>
    <p:sldId id="2423" r:id="rId40"/>
    <p:sldId id="2436" r:id="rId41"/>
    <p:sldId id="2438" r:id="rId42"/>
    <p:sldId id="2389" r:id="rId43"/>
    <p:sldId id="2396" r:id="rId44"/>
    <p:sldId id="2397" r:id="rId45"/>
    <p:sldId id="2388" r:id="rId46"/>
    <p:sldId id="2508" r:id="rId47"/>
    <p:sldId id="2509" r:id="rId48"/>
    <p:sldId id="2510" r:id="rId49"/>
    <p:sldId id="2521" r:id="rId50"/>
    <p:sldId id="2480" r:id="rId51"/>
    <p:sldId id="1824" r:id="rId52"/>
    <p:sldId id="1827" r:id="rId53"/>
    <p:sldId id="2493" r:id="rId54"/>
    <p:sldId id="2494" r:id="rId55"/>
    <p:sldId id="2432" r:id="rId56"/>
    <p:sldId id="2433" r:id="rId57"/>
    <p:sldId id="2491" r:id="rId58"/>
    <p:sldId id="2495" r:id="rId59"/>
    <p:sldId id="2482" r:id="rId60"/>
    <p:sldId id="2511" r:id="rId61"/>
    <p:sldId id="2481" r:id="rId62"/>
    <p:sldId id="2512" r:id="rId63"/>
    <p:sldId id="2467" r:id="rId64"/>
    <p:sldId id="2513" r:id="rId65"/>
    <p:sldId id="2514" r:id="rId66"/>
    <p:sldId id="2502" r:id="rId67"/>
    <p:sldId id="2503" r:id="rId68"/>
    <p:sldId id="2496" r:id="rId69"/>
    <p:sldId id="2497" r:id="rId70"/>
    <p:sldId id="2488" r:id="rId71"/>
    <p:sldId id="2516" r:id="rId72"/>
    <p:sldId id="2463" r:id="rId73"/>
    <p:sldId id="2446" r:id="rId74"/>
    <p:sldId id="2517" r:id="rId75"/>
    <p:sldId id="2515" r:id="rId76"/>
    <p:sldId id="2466" r:id="rId77"/>
    <p:sldId id="2499" r:id="rId78"/>
    <p:sldId id="2520" r:id="rId79"/>
    <p:sldId id="2406" r:id="rId80"/>
    <p:sldId id="726" r:id="rId81"/>
    <p:sldId id="1086" r:id="rId8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758">
          <p15:clr>
            <a:srgbClr val="A4A3A4"/>
          </p15:clr>
        </p15:guide>
        <p15:guide id="2" pos="2877">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lia Ivanets" initials="YI"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BB5"/>
    <a:srgbClr val="800080"/>
    <a:srgbClr val="660066"/>
    <a:srgbClr val="B66EBE"/>
    <a:srgbClr val="5D0070"/>
    <a:srgbClr val="700070"/>
    <a:srgbClr val="370042"/>
    <a:srgbClr val="DE00DE"/>
    <a:srgbClr val="990099"/>
    <a:srgbClr val="0E2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75EEC-960C-4C81-9314-E6F4176FAE90}" v="177" dt="2019-09-18T11:31:20.658"/>
    <p1510:client id="{D9E480D8-8BC8-4398-9596-6BFD9752EBB3}" v="629" dt="2019-09-18T18:16:33.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85689" autoAdjust="0"/>
  </p:normalViewPr>
  <p:slideViewPr>
    <p:cSldViewPr snapToGrid="0" showGuides="1">
      <p:cViewPr>
        <p:scale>
          <a:sx n="80" d="100"/>
          <a:sy n="80" d="100"/>
        </p:scale>
        <p:origin x="-852" y="18"/>
      </p:cViewPr>
      <p:guideLst>
        <p:guide orient="horz" pos="758"/>
        <p:guide pos="2877"/>
      </p:guideLst>
    </p:cSldViewPr>
  </p:slideViewPr>
  <p:outlineViewPr>
    <p:cViewPr>
      <p:scale>
        <a:sx n="33" d="100"/>
        <a:sy n="33" d="100"/>
      </p:scale>
      <p:origin x="0" y="8982"/>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092" y="49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2.xml"/><Relationship Id="rId21" Type="http://schemas.openxmlformats.org/officeDocument/2006/relationships/slideMaster" Target="slideMasters/slideMaster18.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6" Type="http://schemas.openxmlformats.org/officeDocument/2006/relationships/slide" Target="slides/slide49.xml"/><Relationship Id="rId84"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4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2.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slide" Target="slides/slide47.xml"/><Relationship Id="rId79" Type="http://schemas.openxmlformats.org/officeDocument/2006/relationships/slide" Target="slides/slide52.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5.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17.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19"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Получившие</a:t>
            </a:r>
            <a:r>
              <a:rPr lang="ru-RU" sz="1400" baseline="0" dirty="0" smtClean="0"/>
              <a:t> лечение</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General</c:formatCode>
                <c:ptCount val="16"/>
                <c:pt idx="0">
                  <c:v>110</c:v>
                </c:pt>
                <c:pt idx="1">
                  <c:v>266</c:v>
                </c:pt>
                <c:pt idx="2">
                  <c:v>970</c:v>
                </c:pt>
                <c:pt idx="3">
                  <c:v>970</c:v>
                </c:pt>
                <c:pt idx="4">
                  <c:v>970</c:v>
                </c:pt>
                <c:pt idx="5">
                  <c:v>970</c:v>
                </c:pt>
                <c:pt idx="6">
                  <c:v>970</c:v>
                </c:pt>
                <c:pt idx="7">
                  <c:v>970</c:v>
                </c:pt>
                <c:pt idx="8">
                  <c:v>970</c:v>
                </c:pt>
                <c:pt idx="9">
                  <c:v>970</c:v>
                </c:pt>
                <c:pt idx="10">
                  <c:v>970</c:v>
                </c:pt>
                <c:pt idx="11">
                  <c:v>970</c:v>
                </c:pt>
                <c:pt idx="12">
                  <c:v>970</c:v>
                </c:pt>
                <c:pt idx="13">
                  <c:v>970</c:v>
                </c:pt>
                <c:pt idx="14">
                  <c:v>970</c:v>
                </c:pt>
                <c:pt idx="15">
                  <c:v>970</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General</c:formatCode>
                <c:ptCount val="16"/>
                <c:pt idx="0">
                  <c:v>110</c:v>
                </c:pt>
                <c:pt idx="1">
                  <c:v>266</c:v>
                </c:pt>
                <c:pt idx="2">
                  <c:v>970</c:v>
                </c:pt>
                <c:pt idx="3">
                  <c:v>970</c:v>
                </c:pt>
                <c:pt idx="4" formatCode="#,##0">
                  <c:v>1460</c:v>
                </c:pt>
                <c:pt idx="5" formatCode="#,##0">
                  <c:v>2550</c:v>
                </c:pt>
                <c:pt idx="6" formatCode="#,##0">
                  <c:v>2550</c:v>
                </c:pt>
                <c:pt idx="7" formatCode="#,##0">
                  <c:v>2550</c:v>
                </c:pt>
                <c:pt idx="8" formatCode="#,##0">
                  <c:v>2550</c:v>
                </c:pt>
                <c:pt idx="9" formatCode="#,##0">
                  <c:v>2550</c:v>
                </c:pt>
                <c:pt idx="10" formatCode="#,##0">
                  <c:v>3320</c:v>
                </c:pt>
                <c:pt idx="11" formatCode="#,##0">
                  <c:v>3320</c:v>
                </c:pt>
                <c:pt idx="12" formatCode="#,##0">
                  <c:v>3320</c:v>
                </c:pt>
                <c:pt idx="13" formatCode="#,##0">
                  <c:v>3320</c:v>
                </c:pt>
                <c:pt idx="14" formatCode="#,##0">
                  <c:v>3320</c:v>
                </c:pt>
                <c:pt idx="15" formatCode="#,##0">
                  <c:v>3320</c:v>
                </c:pt>
              </c:numCache>
            </c:numRef>
          </c:val>
          <c:smooth val="0"/>
        </c:ser>
        <c:dLbls>
          <c:showLegendKey val="0"/>
          <c:showVal val="0"/>
          <c:showCatName val="0"/>
          <c:showSerName val="0"/>
          <c:showPercent val="0"/>
          <c:showBubbleSize val="0"/>
        </c:dLbls>
        <c:marker val="1"/>
        <c:smooth val="0"/>
        <c:axId val="214048768"/>
        <c:axId val="214050304"/>
      </c:lineChart>
      <c:catAx>
        <c:axId val="214048768"/>
        <c:scaling>
          <c:orientation val="minMax"/>
        </c:scaling>
        <c:delete val="0"/>
        <c:axPos val="b"/>
        <c:numFmt formatCode="General" sourceLinked="1"/>
        <c:majorTickMark val="out"/>
        <c:minorTickMark val="none"/>
        <c:tickLblPos val="nextTo"/>
        <c:txPr>
          <a:bodyPr/>
          <a:lstStyle/>
          <a:p>
            <a:pPr>
              <a:defRPr sz="1000"/>
            </a:pPr>
            <a:endParaRPr lang="ru-RU"/>
          </a:p>
        </c:txPr>
        <c:crossAx val="214050304"/>
        <c:crosses val="autoZero"/>
        <c:auto val="1"/>
        <c:lblAlgn val="ctr"/>
        <c:lblOffset val="100"/>
        <c:noMultiLvlLbl val="0"/>
      </c:catAx>
      <c:valAx>
        <c:axId val="214050304"/>
        <c:scaling>
          <c:orientation val="minMax"/>
          <c:min val="0"/>
        </c:scaling>
        <c:delete val="0"/>
        <c:axPos val="l"/>
        <c:numFmt formatCode="General" sourceLinked="1"/>
        <c:majorTickMark val="out"/>
        <c:minorTickMark val="none"/>
        <c:tickLblPos val="nextTo"/>
        <c:txPr>
          <a:bodyPr/>
          <a:lstStyle/>
          <a:p>
            <a:pPr>
              <a:defRPr sz="1000"/>
            </a:pPr>
            <a:endParaRPr lang="ru-RU"/>
          </a:p>
        </c:txPr>
        <c:crossAx val="2140487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'anti-HCV'!$A$25:$H$25</c:f>
              <c:strCache>
                <c:ptCount val="8"/>
                <c:pt idx="0">
                  <c:v>0-14</c:v>
                </c:pt>
                <c:pt idx="1">
                  <c:v>15-19</c:v>
                </c:pt>
                <c:pt idx="2">
                  <c:v>20-29</c:v>
                </c:pt>
                <c:pt idx="3">
                  <c:v>30-39</c:v>
                </c:pt>
                <c:pt idx="4">
                  <c:v>40-49</c:v>
                </c:pt>
                <c:pt idx="5">
                  <c:v>50-59</c:v>
                </c:pt>
                <c:pt idx="6">
                  <c:v>60-69</c:v>
                </c:pt>
                <c:pt idx="7">
                  <c:v>&gt;70</c:v>
                </c:pt>
              </c:strCache>
            </c:strRef>
          </c:cat>
          <c:val>
            <c:numRef>
              <c:f>'anti-HCV'!$A$28:$H$28</c:f>
              <c:numCache>
                <c:formatCode>0.0</c:formatCode>
                <c:ptCount val="8"/>
                <c:pt idx="0">
                  <c:v>1.1931818181818181</c:v>
                </c:pt>
                <c:pt idx="1">
                  <c:v>1.09375</c:v>
                </c:pt>
                <c:pt idx="2">
                  <c:v>2.4116847826086958</c:v>
                </c:pt>
                <c:pt idx="3">
                  <c:v>5.3861652115513765</c:v>
                </c:pt>
                <c:pt idx="4">
                  <c:v>5.3802379720641493</c:v>
                </c:pt>
                <c:pt idx="5">
                  <c:v>4.079568442346595</c:v>
                </c:pt>
                <c:pt idx="6">
                  <c:v>3.5785288270377733</c:v>
                </c:pt>
                <c:pt idx="7">
                  <c:v>2.834008097165992</c:v>
                </c:pt>
              </c:numCache>
            </c:numRef>
          </c:val>
          <c:extLst xmlns:c16r2="http://schemas.microsoft.com/office/drawing/2015/06/chart">
            <c:ext xmlns:c16="http://schemas.microsoft.com/office/drawing/2014/chart" uri="{C3380CC4-5D6E-409C-BE32-E72D297353CC}">
              <c16:uniqueId val="{00000000-C32B-4C88-B460-9242E9BA2374}"/>
            </c:ext>
          </c:extLst>
        </c:ser>
        <c:dLbls>
          <c:showLegendKey val="0"/>
          <c:showVal val="0"/>
          <c:showCatName val="0"/>
          <c:showSerName val="0"/>
          <c:showPercent val="0"/>
          <c:showBubbleSize val="0"/>
        </c:dLbls>
        <c:gapWidth val="219"/>
        <c:overlap val="-27"/>
        <c:axId val="215303680"/>
        <c:axId val="215305216"/>
      </c:barChart>
      <c:catAx>
        <c:axId val="215303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15305216"/>
        <c:crosses val="autoZero"/>
        <c:auto val="1"/>
        <c:lblAlgn val="ctr"/>
        <c:lblOffset val="100"/>
        <c:noMultiLvlLbl val="0"/>
      </c:catAx>
      <c:valAx>
        <c:axId val="215305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1530368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'anti-HCV age and sex'!$A$16</c:f>
              <c:strCache>
                <c:ptCount val="1"/>
                <c:pt idx="0">
                  <c:v>М</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'anti-HCV age and sex'!$B$9:$I$9</c:f>
              <c:strCache>
                <c:ptCount val="8"/>
                <c:pt idx="0">
                  <c:v>0-14</c:v>
                </c:pt>
                <c:pt idx="1">
                  <c:v>15-19</c:v>
                </c:pt>
                <c:pt idx="2">
                  <c:v>20-29</c:v>
                </c:pt>
                <c:pt idx="3">
                  <c:v>30-39</c:v>
                </c:pt>
                <c:pt idx="4">
                  <c:v>40-49</c:v>
                </c:pt>
                <c:pt idx="5">
                  <c:v>50-59</c:v>
                </c:pt>
                <c:pt idx="6">
                  <c:v>60-69</c:v>
                </c:pt>
                <c:pt idx="7">
                  <c:v>&gt;70</c:v>
                </c:pt>
              </c:strCache>
            </c:strRef>
          </c:cat>
          <c:val>
            <c:numRef>
              <c:f>'anti-HCV age and sex'!$B$16:$I$16</c:f>
              <c:numCache>
                <c:formatCode>0.0</c:formatCode>
                <c:ptCount val="8"/>
                <c:pt idx="0">
                  <c:v>1.2133468149646107</c:v>
                </c:pt>
                <c:pt idx="1">
                  <c:v>1.1527377521613833</c:v>
                </c:pt>
                <c:pt idx="2">
                  <c:v>3.1592803861342693</c:v>
                </c:pt>
                <c:pt idx="3">
                  <c:v>7.6873798846893013</c:v>
                </c:pt>
                <c:pt idx="4">
                  <c:v>7.7945619335347436</c:v>
                </c:pt>
                <c:pt idx="5">
                  <c:v>4.5723962743437765</c:v>
                </c:pt>
                <c:pt idx="6">
                  <c:v>4.0169133192389008</c:v>
                </c:pt>
                <c:pt idx="7">
                  <c:v>3.4818941504178271</c:v>
                </c:pt>
              </c:numCache>
            </c:numRef>
          </c:val>
          <c:extLst xmlns:c16r2="http://schemas.microsoft.com/office/drawing/2015/06/chart">
            <c:ext xmlns:c16="http://schemas.microsoft.com/office/drawing/2014/chart" uri="{C3380CC4-5D6E-409C-BE32-E72D297353CC}">
              <c16:uniqueId val="{00000000-6D08-4794-8C7C-4481050DA625}"/>
            </c:ext>
          </c:extLst>
        </c:ser>
        <c:ser>
          <c:idx val="1"/>
          <c:order val="1"/>
          <c:tx>
            <c:strRef>
              <c:f>'anti-HCV age and sex'!$A$17</c:f>
              <c:strCache>
                <c:ptCount val="1"/>
                <c:pt idx="0">
                  <c:v>Ж</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'anti-HCV age and sex'!$B$9:$I$9</c:f>
              <c:strCache>
                <c:ptCount val="8"/>
                <c:pt idx="0">
                  <c:v>0-14</c:v>
                </c:pt>
                <c:pt idx="1">
                  <c:v>15-19</c:v>
                </c:pt>
                <c:pt idx="2">
                  <c:v>20-29</c:v>
                </c:pt>
                <c:pt idx="3">
                  <c:v>30-39</c:v>
                </c:pt>
                <c:pt idx="4">
                  <c:v>40-49</c:v>
                </c:pt>
                <c:pt idx="5">
                  <c:v>50-59</c:v>
                </c:pt>
                <c:pt idx="6">
                  <c:v>60-69</c:v>
                </c:pt>
                <c:pt idx="7">
                  <c:v>&gt;70</c:v>
                </c:pt>
              </c:strCache>
            </c:strRef>
          </c:cat>
          <c:val>
            <c:numRef>
              <c:f>'anti-HCV age and sex'!$B$17:$I$17</c:f>
              <c:numCache>
                <c:formatCode>0.0</c:formatCode>
                <c:ptCount val="8"/>
                <c:pt idx="0">
                  <c:v>1.214574898785425</c:v>
                </c:pt>
                <c:pt idx="1">
                  <c:v>1.0238907849829351</c:v>
                </c:pt>
                <c:pt idx="2">
                  <c:v>1.9401330376940134</c:v>
                </c:pt>
                <c:pt idx="3">
                  <c:v>3.7259893543161304</c:v>
                </c:pt>
                <c:pt idx="4">
                  <c:v>3.5730438715513344</c:v>
                </c:pt>
                <c:pt idx="5">
                  <c:v>3.7535014005602241</c:v>
                </c:pt>
                <c:pt idx="6">
                  <c:v>3.3142128744423198</c:v>
                </c:pt>
                <c:pt idx="7">
                  <c:v>2.4642289348171702</c:v>
                </c:pt>
              </c:numCache>
            </c:numRef>
          </c:val>
          <c:extLst xmlns:c16r2="http://schemas.microsoft.com/office/drawing/2015/06/chart">
            <c:ext xmlns:c16="http://schemas.microsoft.com/office/drawing/2014/chart" uri="{C3380CC4-5D6E-409C-BE32-E72D297353CC}">
              <c16:uniqueId val="{00000001-6D08-4794-8C7C-4481050DA625}"/>
            </c:ext>
          </c:extLst>
        </c:ser>
        <c:dLbls>
          <c:showLegendKey val="0"/>
          <c:showVal val="0"/>
          <c:showCatName val="0"/>
          <c:showSerName val="0"/>
          <c:showPercent val="0"/>
          <c:showBubbleSize val="0"/>
        </c:dLbls>
        <c:gapWidth val="219"/>
        <c:overlap val="-27"/>
        <c:axId val="218782720"/>
        <c:axId val="218792704"/>
      </c:barChart>
      <c:catAx>
        <c:axId val="2187827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18792704"/>
        <c:crosses val="autoZero"/>
        <c:auto val="1"/>
        <c:lblAlgn val="ctr"/>
        <c:lblOffset val="100"/>
        <c:noMultiLvlLbl val="0"/>
      </c:catAx>
      <c:valAx>
        <c:axId val="218792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18782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56084055295541E-2"/>
          <c:y val="0.16980376549376167"/>
          <c:w val="0.64846948231173762"/>
          <c:h val="0.61202936153034915"/>
        </c:manualLayout>
      </c:layout>
      <c:barChart>
        <c:barDir val="col"/>
        <c:grouping val="percentStacked"/>
        <c:varyColors val="0"/>
        <c:ser>
          <c:idx val="0"/>
          <c:order val="0"/>
          <c:tx>
            <c:strRef>
              <c:f>Sheet1!$B$1</c:f>
              <c:strCache>
                <c:ptCount val="1"/>
                <c:pt idx="0">
                  <c:v>На основе ИФН</c:v>
                </c:pt>
              </c:strCache>
            </c:strRef>
          </c:tx>
          <c:spPr>
            <a:solidFill>
              <a:srgbClr val="0070C0"/>
            </a:solidFill>
          </c:spPr>
          <c:invertIfNegative val="0"/>
          <c:dLbls>
            <c:spPr>
              <a:noFill/>
              <a:ln>
                <a:noFill/>
              </a:ln>
              <a:effectLst/>
            </c:spPr>
            <c:txPr>
              <a:bodyPr/>
              <a:lstStyle/>
              <a:p>
                <a:pPr algn="ctr">
                  <a:defRPr lang="ru-RU" sz="1800" b="1" i="0" u="none" strike="noStrike" kern="1200" baseline="0">
                    <a:solidFill>
                      <a:srgbClr val="FFFFFF"/>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formatCode="0">
                  <c:v>2018</c:v>
                </c:pt>
                <c:pt idx="1">
                  <c:v>2019</c:v>
                </c:pt>
                <c:pt idx="2">
                  <c:v>2020</c:v>
                </c:pt>
                <c:pt idx="3">
                  <c:v>2021</c:v>
                </c:pt>
                <c:pt idx="4">
                  <c:v>2022</c:v>
                </c:pt>
                <c:pt idx="5">
                  <c:v>2023</c:v>
                </c:pt>
                <c:pt idx="6">
                  <c:v>2024</c:v>
                </c:pt>
              </c:numCache>
            </c:numRef>
          </c:cat>
          <c:val>
            <c:numRef>
              <c:f>Sheet1!$B$2:$B$8</c:f>
              <c:numCache>
                <c:formatCode>0%</c:formatCode>
                <c:ptCount val="7"/>
                <c:pt idx="0">
                  <c:v>0.64</c:v>
                </c:pt>
                <c:pt idx="1">
                  <c:v>0.55000000000000004</c:v>
                </c:pt>
                <c:pt idx="2">
                  <c:v>0.35</c:v>
                </c:pt>
                <c:pt idx="3">
                  <c:v>0.25984164407418087</c:v>
                </c:pt>
                <c:pt idx="4">
                  <c:v>0.24459548891401511</c:v>
                </c:pt>
                <c:pt idx="5">
                  <c:v>0.19782408267272972</c:v>
                </c:pt>
                <c:pt idx="6">
                  <c:v>0.16602027320924095</c:v>
                </c:pt>
              </c:numCache>
            </c:numRef>
          </c:val>
          <c:extLst xmlns:c16r2="http://schemas.microsoft.com/office/drawing/2015/06/chart">
            <c:ext xmlns:c16="http://schemas.microsoft.com/office/drawing/2014/chart" uri="{C3380CC4-5D6E-409C-BE32-E72D297353CC}">
              <c16:uniqueId val="{00000000-8D11-46CE-B7CB-F75340C18C3E}"/>
            </c:ext>
          </c:extLst>
        </c:ser>
        <c:ser>
          <c:idx val="1"/>
          <c:order val="1"/>
          <c:tx>
            <c:strRef>
              <c:f>Sheet1!$C$1</c:f>
              <c:strCache>
                <c:ptCount val="1"/>
                <c:pt idx="0">
                  <c:v>Без ИФН</c:v>
                </c:pt>
              </c:strCache>
            </c:strRef>
          </c:tx>
          <c:spPr>
            <a:solidFill>
              <a:schemeClr val="accent2"/>
            </a:solidFill>
          </c:spPr>
          <c:invertIfNegative val="0"/>
          <c:dLbls>
            <c:spPr>
              <a:noFill/>
              <a:ln>
                <a:noFill/>
              </a:ln>
              <a:effectLst/>
            </c:spPr>
            <c:txPr>
              <a:bodyPr/>
              <a:lstStyle/>
              <a:p>
                <a:pPr>
                  <a:defRPr b="1">
                    <a:solidFill>
                      <a:schemeClr val="bg1"/>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Sheet1!$A$2:$A$8</c:f>
              <c:numCache>
                <c:formatCode>General</c:formatCode>
                <c:ptCount val="7"/>
                <c:pt idx="0" formatCode="0">
                  <c:v>2018</c:v>
                </c:pt>
                <c:pt idx="1">
                  <c:v>2019</c:v>
                </c:pt>
                <c:pt idx="2">
                  <c:v>2020</c:v>
                </c:pt>
                <c:pt idx="3">
                  <c:v>2021</c:v>
                </c:pt>
                <c:pt idx="4">
                  <c:v>2022</c:v>
                </c:pt>
                <c:pt idx="5">
                  <c:v>2023</c:v>
                </c:pt>
                <c:pt idx="6">
                  <c:v>2024</c:v>
                </c:pt>
              </c:numCache>
            </c:numRef>
          </c:cat>
          <c:val>
            <c:numRef>
              <c:f>Sheet1!$C$2:$C$8</c:f>
              <c:numCache>
                <c:formatCode>0%</c:formatCode>
                <c:ptCount val="7"/>
                <c:pt idx="0">
                  <c:v>0.36</c:v>
                </c:pt>
                <c:pt idx="1">
                  <c:v>0.45</c:v>
                </c:pt>
                <c:pt idx="2">
                  <c:v>0.65</c:v>
                </c:pt>
                <c:pt idx="3">
                  <c:v>0.74015835592581913</c:v>
                </c:pt>
                <c:pt idx="4">
                  <c:v>0.75540451108598483</c:v>
                </c:pt>
                <c:pt idx="5">
                  <c:v>0.80217591732727023</c:v>
                </c:pt>
                <c:pt idx="6">
                  <c:v>0.83397972679075905</c:v>
                </c:pt>
              </c:numCache>
            </c:numRef>
          </c:val>
          <c:extLst xmlns:c16r2="http://schemas.microsoft.com/office/drawing/2015/06/chart">
            <c:ext xmlns:c16="http://schemas.microsoft.com/office/drawing/2014/chart" uri="{C3380CC4-5D6E-409C-BE32-E72D297353CC}">
              <c16:uniqueId val="{00000001-8D11-46CE-B7CB-F75340C18C3E}"/>
            </c:ext>
          </c:extLst>
        </c:ser>
        <c:dLbls>
          <c:showLegendKey val="0"/>
          <c:showVal val="0"/>
          <c:showCatName val="0"/>
          <c:showSerName val="0"/>
          <c:showPercent val="0"/>
          <c:showBubbleSize val="0"/>
        </c:dLbls>
        <c:gapWidth val="80"/>
        <c:overlap val="100"/>
        <c:axId val="220897280"/>
        <c:axId val="220898816"/>
      </c:barChart>
      <c:catAx>
        <c:axId val="220897280"/>
        <c:scaling>
          <c:orientation val="minMax"/>
        </c:scaling>
        <c:delete val="0"/>
        <c:axPos val="b"/>
        <c:numFmt formatCode="0" sourceLinked="1"/>
        <c:majorTickMark val="out"/>
        <c:minorTickMark val="none"/>
        <c:tickLblPos val="nextTo"/>
        <c:txPr>
          <a:bodyPr/>
          <a:lstStyle/>
          <a:p>
            <a:pPr>
              <a:defRPr b="1"/>
            </a:pPr>
            <a:endParaRPr lang="ru-RU"/>
          </a:p>
        </c:txPr>
        <c:crossAx val="220898816"/>
        <c:crosses val="autoZero"/>
        <c:auto val="1"/>
        <c:lblAlgn val="ctr"/>
        <c:lblOffset val="100"/>
        <c:noMultiLvlLbl val="0"/>
      </c:catAx>
      <c:valAx>
        <c:axId val="220898816"/>
        <c:scaling>
          <c:orientation val="minMax"/>
        </c:scaling>
        <c:delete val="1"/>
        <c:axPos val="l"/>
        <c:numFmt formatCode="0%" sourceLinked="1"/>
        <c:majorTickMark val="out"/>
        <c:minorTickMark val="none"/>
        <c:tickLblPos val="nextTo"/>
        <c:crossAx val="220897280"/>
        <c:crosses val="autoZero"/>
        <c:crossBetween val="between"/>
      </c:valAx>
    </c:plotArea>
    <c:legend>
      <c:legendPos val="b"/>
      <c:layout>
        <c:manualLayout>
          <c:xMode val="edge"/>
          <c:yMode val="edge"/>
          <c:x val="0.14256935673868057"/>
          <c:y val="0.89985602033877798"/>
          <c:w val="0.37010851101035064"/>
          <c:h val="8.1231778611078609E-2"/>
        </c:manualLayout>
      </c:layout>
      <c:overlay val="0"/>
      <c:txPr>
        <a:bodyPr/>
        <a:lstStyle/>
        <a:p>
          <a:pPr>
            <a:defRPr sz="2000" b="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SOF/VEL/RBV</c:v>
                </c:pt>
              </c:strCache>
            </c:strRef>
          </c:tx>
          <c:invertIfNegative val="0"/>
          <c:dPt>
            <c:idx val="0"/>
            <c:invertIfNegative val="0"/>
            <c:bubble3D val="0"/>
            <c:spPr>
              <a:ln>
                <a:solidFill>
                  <a:schemeClr val="bg1"/>
                </a:solidFill>
              </a:ln>
            </c:spPr>
          </c:dPt>
          <c:cat>
            <c:strRef>
              <c:f>Sheet1!$A$2:$A$5</c:f>
              <c:strCache>
                <c:ptCount val="4"/>
                <c:pt idx="0">
                  <c:v>SOF/VEL/RBV</c:v>
                </c:pt>
                <c:pt idx="1">
                  <c:v>SOF/VEL</c:v>
                </c:pt>
                <c:pt idx="2">
                  <c:v>SOF/DCV/RBV</c:v>
                </c:pt>
                <c:pt idx="3">
                  <c:v>SOF/pIFN/RBV</c:v>
                </c:pt>
              </c:strCache>
            </c:strRef>
          </c:cat>
          <c:val>
            <c:numRef>
              <c:f>Sheet1!$B$2:$B$5</c:f>
              <c:numCache>
                <c:formatCode>General</c:formatCode>
                <c:ptCount val="4"/>
                <c:pt idx="0">
                  <c:v>99</c:v>
                </c:pt>
                <c:pt idx="1">
                  <c:v>97</c:v>
                </c:pt>
                <c:pt idx="2">
                  <c:v>96</c:v>
                </c:pt>
                <c:pt idx="3">
                  <c:v>95</c:v>
                </c:pt>
              </c:numCache>
            </c:numRef>
          </c:val>
        </c:ser>
        <c:ser>
          <c:idx val="1"/>
          <c:order val="1"/>
          <c:tx>
            <c:strRef>
              <c:f>Sheet1!$A$3</c:f>
              <c:strCache>
                <c:ptCount val="1"/>
                <c:pt idx="0">
                  <c:v>SOF/VEL</c:v>
                </c:pt>
              </c:strCache>
            </c:strRef>
          </c:tx>
          <c:invertIfNegative val="0"/>
          <c:cat>
            <c:strRef>
              <c:f>Sheet1!$A$2:$A$5</c:f>
              <c:strCache>
                <c:ptCount val="4"/>
                <c:pt idx="0">
                  <c:v>SOF/VEL/RBV</c:v>
                </c:pt>
                <c:pt idx="1">
                  <c:v>SOF/VEL</c:v>
                </c:pt>
                <c:pt idx="2">
                  <c:v>SOF/DCV/RBV</c:v>
                </c:pt>
                <c:pt idx="3">
                  <c:v>SOF/pIFN/RBV</c:v>
                </c:pt>
              </c:strCache>
            </c:strRef>
          </c:cat>
          <c:val>
            <c:numRef>
              <c:f>Sheet1!$C$2:$C$5</c:f>
              <c:numCache>
                <c:formatCode>General</c:formatCode>
                <c:ptCount val="4"/>
              </c:numCache>
            </c:numRef>
          </c:val>
        </c:ser>
        <c:ser>
          <c:idx val="2"/>
          <c:order val="2"/>
          <c:tx>
            <c:strRef>
              <c:f>Sheet1!$A$4</c:f>
              <c:strCache>
                <c:ptCount val="1"/>
                <c:pt idx="0">
                  <c:v>SOF/DCV/RBV</c:v>
                </c:pt>
              </c:strCache>
            </c:strRef>
          </c:tx>
          <c:invertIfNegative val="0"/>
          <c:cat>
            <c:strRef>
              <c:f>Sheet1!$A$2:$A$5</c:f>
              <c:strCache>
                <c:ptCount val="4"/>
                <c:pt idx="0">
                  <c:v>SOF/VEL/RBV</c:v>
                </c:pt>
                <c:pt idx="1">
                  <c:v>SOF/VEL</c:v>
                </c:pt>
                <c:pt idx="2">
                  <c:v>SOF/DCV/RBV</c:v>
                </c:pt>
                <c:pt idx="3">
                  <c:v>SOF/pIFN/RBV</c:v>
                </c:pt>
              </c:strCache>
            </c:strRef>
          </c:cat>
          <c:val>
            <c:numRef>
              <c:f>Sheet1!$D$2:$D$5</c:f>
              <c:numCache>
                <c:formatCode>General</c:formatCode>
                <c:ptCount val="4"/>
              </c:numCache>
            </c:numRef>
          </c:val>
        </c:ser>
        <c:ser>
          <c:idx val="3"/>
          <c:order val="3"/>
          <c:tx>
            <c:strRef>
              <c:f>Sheet1!$A$5</c:f>
              <c:strCache>
                <c:ptCount val="1"/>
                <c:pt idx="0">
                  <c:v>SOF/pIFN/RBV</c:v>
                </c:pt>
              </c:strCache>
            </c:strRef>
          </c:tx>
          <c:invertIfNegative val="0"/>
          <c:cat>
            <c:strRef>
              <c:f>Sheet1!$A$2:$A$5</c:f>
              <c:strCache>
                <c:ptCount val="4"/>
                <c:pt idx="0">
                  <c:v>SOF/VEL/RBV</c:v>
                </c:pt>
                <c:pt idx="1">
                  <c:v>SOF/VEL</c:v>
                </c:pt>
                <c:pt idx="2">
                  <c:v>SOF/DCV/RBV</c:v>
                </c:pt>
                <c:pt idx="3">
                  <c:v>SOF/pIFN/RBV</c:v>
                </c:pt>
              </c:strCache>
            </c:strRef>
          </c:cat>
          <c:val>
            <c:numRef>
              <c:f>Sheet1!$E$2:$E$5</c:f>
              <c:numCache>
                <c:formatCode>General</c:formatCode>
                <c:ptCount val="4"/>
              </c:numCache>
            </c:numRef>
          </c:val>
        </c:ser>
        <c:dLbls>
          <c:showLegendKey val="0"/>
          <c:showVal val="0"/>
          <c:showCatName val="0"/>
          <c:showSerName val="0"/>
          <c:showPercent val="0"/>
          <c:showBubbleSize val="0"/>
        </c:dLbls>
        <c:gapWidth val="150"/>
        <c:overlap val="100"/>
        <c:axId val="221897088"/>
        <c:axId val="221898624"/>
      </c:barChart>
      <c:catAx>
        <c:axId val="221897088"/>
        <c:scaling>
          <c:orientation val="minMax"/>
        </c:scaling>
        <c:delete val="0"/>
        <c:axPos val="b"/>
        <c:majorTickMark val="out"/>
        <c:minorTickMark val="none"/>
        <c:tickLblPos val="nextTo"/>
        <c:crossAx val="221898624"/>
        <c:crosses val="autoZero"/>
        <c:auto val="1"/>
        <c:lblAlgn val="ctr"/>
        <c:lblOffset val="100"/>
        <c:noMultiLvlLbl val="0"/>
      </c:catAx>
      <c:valAx>
        <c:axId val="221898624"/>
        <c:scaling>
          <c:orientation val="minMax"/>
          <c:max val="100"/>
          <c:min val="0"/>
        </c:scaling>
        <c:delete val="0"/>
        <c:axPos val="l"/>
        <c:numFmt formatCode="General" sourceLinked="1"/>
        <c:majorTickMark val="out"/>
        <c:minorTickMark val="none"/>
        <c:tickLblPos val="nextTo"/>
        <c:crossAx val="221897088"/>
        <c:crosses val="autoZero"/>
        <c:crossBetween val="between"/>
        <c:majorUnit val="10"/>
        <c:minorUnit val="0.2"/>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62784291050495"/>
          <c:y val="0.15252036788339296"/>
          <c:w val="0.83979113777632963"/>
          <c:h val="0.67903437784848386"/>
        </c:manualLayout>
      </c:layout>
      <c:barChart>
        <c:barDir val="col"/>
        <c:grouping val="clustered"/>
        <c:varyColors val="0"/>
        <c:ser>
          <c:idx val="0"/>
          <c:order val="0"/>
          <c:tx>
            <c:strRef>
              <c:f>Sheet1!$B$1</c:f>
              <c:strCache>
                <c:ptCount val="1"/>
                <c:pt idx="0">
                  <c:v>8 week G/P</c:v>
                </c:pt>
              </c:strCache>
            </c:strRef>
          </c:tx>
          <c:spPr>
            <a:solidFill>
              <a:srgbClr val="0082BA"/>
            </a:solidFill>
          </c:spPr>
          <c:invertIfNegative val="0"/>
          <c:dLbls>
            <c:spPr>
              <a:noFill/>
              <a:ln w="25352">
                <a:noFill/>
              </a:ln>
            </c:spPr>
            <c:txPr>
              <a:bodyPr/>
              <a:lstStyle/>
              <a:p>
                <a:pPr rtl="0">
                  <a:defRPr sz="1800" b="1" i="0" baseline="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Среднее</c:v>
                </c:pt>
                <c:pt idx="1">
                  <c:v>ГT1</c:v>
                </c:pt>
                <c:pt idx="2">
                  <c:v>ГT2</c:v>
                </c:pt>
                <c:pt idx="3">
                  <c:v>ГT3</c:v>
                </c:pt>
                <c:pt idx="4">
                  <c:v>ГT4</c:v>
                </c:pt>
                <c:pt idx="5">
                  <c:v>ГT5</c:v>
                </c:pt>
                <c:pt idx="6">
                  <c:v>ГТ6</c:v>
                </c:pt>
              </c:strCache>
            </c:strRef>
          </c:cat>
          <c:val>
            <c:numRef>
              <c:f>Sheet1!$B$2:$B$8</c:f>
              <c:numCache>
                <c:formatCode>0</c:formatCode>
                <c:ptCount val="7"/>
                <c:pt idx="0">
                  <c:v>99</c:v>
                </c:pt>
                <c:pt idx="1">
                  <c:v>99</c:v>
                </c:pt>
                <c:pt idx="2">
                  <c:v>99</c:v>
                </c:pt>
                <c:pt idx="3">
                  <c:v>97</c:v>
                </c:pt>
                <c:pt idx="4">
                  <c:v>100</c:v>
                </c:pt>
                <c:pt idx="5">
                  <c:v>100</c:v>
                </c:pt>
                <c:pt idx="6">
                  <c:v>100</c:v>
                </c:pt>
              </c:numCache>
            </c:numRef>
          </c:val>
          <c:extLst xmlns:c16r2="http://schemas.microsoft.com/office/drawing/2015/06/chart">
            <c:ext xmlns:c16="http://schemas.microsoft.com/office/drawing/2014/chart" uri="{C3380CC4-5D6E-409C-BE32-E72D297353CC}">
              <c16:uniqueId val="{00000000-0332-4F15-B772-079548774A97}"/>
            </c:ext>
          </c:extLst>
        </c:ser>
        <c:dLbls>
          <c:showLegendKey val="0"/>
          <c:showVal val="0"/>
          <c:showCatName val="0"/>
          <c:showSerName val="0"/>
          <c:showPercent val="0"/>
          <c:showBubbleSize val="0"/>
        </c:dLbls>
        <c:gapWidth val="55"/>
        <c:axId val="222215552"/>
        <c:axId val="223040640"/>
      </c:barChart>
      <c:catAx>
        <c:axId val="222215552"/>
        <c:scaling>
          <c:orientation val="minMax"/>
        </c:scaling>
        <c:delete val="0"/>
        <c:axPos val="b"/>
        <c:numFmt formatCode="General" sourceLinked="0"/>
        <c:majorTickMark val="out"/>
        <c:minorTickMark val="none"/>
        <c:tickLblPos val="nextTo"/>
        <c:spPr>
          <a:ln w="28521"/>
        </c:spPr>
        <c:crossAx val="223040640"/>
        <c:crosses val="autoZero"/>
        <c:auto val="1"/>
        <c:lblAlgn val="ctr"/>
        <c:lblOffset val="100"/>
        <c:noMultiLvlLbl val="0"/>
      </c:catAx>
      <c:valAx>
        <c:axId val="223040640"/>
        <c:scaling>
          <c:orientation val="minMax"/>
          <c:max val="100"/>
          <c:min val="0"/>
        </c:scaling>
        <c:delete val="0"/>
        <c:axPos val="l"/>
        <c:title>
          <c:tx>
            <c:rich>
              <a:bodyPr/>
              <a:lstStyle/>
              <a:p>
                <a:pPr rtl="0">
                  <a:defRPr sz="1597" b="1" i="0" u="none" strike="noStrike" baseline="0">
                    <a:solidFill>
                      <a:srgbClr val="000000"/>
                    </a:solidFill>
                    <a:latin typeface="Calibri"/>
                    <a:ea typeface="Calibri"/>
                    <a:cs typeface="Calibri"/>
                  </a:defRPr>
                </a:pPr>
                <a:r>
                  <a:rPr lang="ru-RU" b="0" i="0" u="none" baseline="0"/>
                  <a:t>СВО12 (%)</a:t>
                </a:r>
              </a:p>
            </c:rich>
          </c:tx>
          <c:layout>
            <c:manualLayout>
              <c:xMode val="edge"/>
              <c:yMode val="edge"/>
              <c:x val="5.4869718783761082E-2"/>
              <c:y val="0.39431443035164909"/>
            </c:manualLayout>
          </c:layout>
          <c:overlay val="0"/>
        </c:title>
        <c:numFmt formatCode="0" sourceLinked="1"/>
        <c:majorTickMark val="out"/>
        <c:minorTickMark val="none"/>
        <c:tickLblPos val="nextTo"/>
        <c:spPr>
          <a:ln w="28521"/>
        </c:spPr>
        <c:crossAx val="222215552"/>
        <c:crosses val="autoZero"/>
        <c:crossBetween val="between"/>
        <c:majorUnit val="20"/>
      </c:valAx>
      <c:spPr>
        <a:noFill/>
        <a:ln w="25352">
          <a:noFill/>
        </a:ln>
      </c:spPr>
    </c:plotArea>
    <c:plotVisOnly val="1"/>
    <c:dispBlanksAs val="gap"/>
    <c:showDLblsOverMax val="0"/>
  </c:chart>
  <c:txPr>
    <a:bodyPr/>
    <a:lstStyle/>
    <a:p>
      <a:pPr rtl="0">
        <a:defRPr sz="1597"/>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79870060398572"/>
          <c:y val="0.1023079436918465"/>
          <c:w val="0.83162021506340489"/>
          <c:h val="0.72924706651292703"/>
        </c:manualLayout>
      </c:layout>
      <c:barChart>
        <c:barDir val="col"/>
        <c:grouping val="clustered"/>
        <c:varyColors val="0"/>
        <c:ser>
          <c:idx val="0"/>
          <c:order val="0"/>
          <c:tx>
            <c:strRef>
              <c:f>Sheet1!$B$1</c:f>
              <c:strCache>
                <c:ptCount val="1"/>
                <c:pt idx="0">
                  <c:v>Series 1</c:v>
                </c:pt>
              </c:strCache>
            </c:strRef>
          </c:tx>
          <c:spPr>
            <a:solidFill>
              <a:srgbClr val="0082BA"/>
            </a:solidFill>
          </c:spPr>
          <c:invertIfNegative val="0"/>
          <c:dLbls>
            <c:spPr>
              <a:noFill/>
              <a:ln w="25352">
                <a:noFill/>
              </a:ln>
            </c:spPr>
            <c:txPr>
              <a:bodyPr/>
              <a:lstStyle/>
              <a:p>
                <a:pPr>
                  <a:defRPr sz="1800" b="1" i="0" baseline="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Всего</c:v>
                </c:pt>
                <c:pt idx="1">
                  <c:v>Гт1</c:v>
                </c:pt>
                <c:pt idx="2">
                  <c:v>Гт2</c:v>
                </c:pt>
                <c:pt idx="3">
                  <c:v>Гт3</c:v>
                </c:pt>
                <c:pt idx="4">
                  <c:v>Гт4</c:v>
                </c:pt>
                <c:pt idx="5">
                  <c:v>Гт5</c:v>
                </c:pt>
                <c:pt idx="6">
                  <c:v>Гт6</c:v>
                </c:pt>
              </c:strCache>
            </c:strRef>
          </c:cat>
          <c:val>
            <c:numRef>
              <c:f>Sheet1!$B$2:$B$8</c:f>
              <c:numCache>
                <c:formatCode>General</c:formatCode>
                <c:ptCount val="7"/>
                <c:pt idx="0">
                  <c:v>96</c:v>
                </c:pt>
                <c:pt idx="1">
                  <c:v>94</c:v>
                </c:pt>
                <c:pt idx="2">
                  <c:v>100</c:v>
                </c:pt>
                <c:pt idx="3">
                  <c:v>97</c:v>
                </c:pt>
                <c:pt idx="4">
                  <c:v>100</c:v>
                </c:pt>
                <c:pt idx="5">
                  <c:v>100</c:v>
                </c:pt>
                <c:pt idx="6">
                  <c:v>100</c:v>
                </c:pt>
              </c:numCache>
            </c:numRef>
          </c:val>
          <c:extLst xmlns:c16r2="http://schemas.microsoft.com/office/drawing/2015/06/chart">
            <c:ext xmlns:c16="http://schemas.microsoft.com/office/drawing/2014/chart" uri="{C3380CC4-5D6E-409C-BE32-E72D297353CC}">
              <c16:uniqueId val="{00000000-6389-4A0F-ABD7-AC57FCAC9019}"/>
            </c:ext>
          </c:extLst>
        </c:ser>
        <c:dLbls>
          <c:showLegendKey val="0"/>
          <c:showVal val="0"/>
          <c:showCatName val="0"/>
          <c:showSerName val="0"/>
          <c:showPercent val="0"/>
          <c:showBubbleSize val="0"/>
        </c:dLbls>
        <c:gapWidth val="55"/>
        <c:axId val="222855168"/>
        <c:axId val="222856704"/>
      </c:barChart>
      <c:catAx>
        <c:axId val="222855168"/>
        <c:scaling>
          <c:orientation val="minMax"/>
        </c:scaling>
        <c:delete val="0"/>
        <c:axPos val="b"/>
        <c:numFmt formatCode="General" sourceLinked="0"/>
        <c:majorTickMark val="out"/>
        <c:minorTickMark val="none"/>
        <c:tickLblPos val="nextTo"/>
        <c:spPr>
          <a:ln w="28521" cap="sq">
            <a:solidFill>
              <a:srgbClr val="FFFFFF">
                <a:lumMod val="50000"/>
              </a:srgbClr>
            </a:solidFill>
            <a:miter lim="800000"/>
          </a:ln>
        </c:spPr>
        <c:crossAx val="222856704"/>
        <c:crosses val="autoZero"/>
        <c:auto val="1"/>
        <c:lblAlgn val="ctr"/>
        <c:lblOffset val="100"/>
        <c:noMultiLvlLbl val="0"/>
      </c:catAx>
      <c:valAx>
        <c:axId val="222856704"/>
        <c:scaling>
          <c:orientation val="minMax"/>
          <c:max val="100"/>
          <c:min val="0"/>
        </c:scaling>
        <c:delete val="0"/>
        <c:axPos val="l"/>
        <c:title>
          <c:tx>
            <c:rich>
              <a:bodyPr/>
              <a:lstStyle/>
              <a:p>
                <a:pPr>
                  <a:defRPr sz="1600" b="1" i="0" u="none" strike="noStrike" baseline="0">
                    <a:solidFill>
                      <a:srgbClr val="000000"/>
                    </a:solidFill>
                    <a:latin typeface="Calibri"/>
                    <a:ea typeface="Calibri"/>
                    <a:cs typeface="Calibri"/>
                  </a:defRPr>
                </a:pPr>
                <a:r>
                  <a:rPr lang="ru-RU" sz="1600" b="1" i="0" baseline="0" dirty="0">
                    <a:effectLst/>
                  </a:rPr>
                  <a:t>УВО</a:t>
                </a:r>
                <a:r>
                  <a:rPr lang="en-GB" sz="1600" b="1" i="0" baseline="0" dirty="0">
                    <a:effectLst/>
                  </a:rPr>
                  <a:t>12 ITT (%)</a:t>
                </a:r>
                <a:endParaRPr lang="en-GB" sz="1600" dirty="0">
                  <a:effectLst/>
                </a:endParaRPr>
              </a:p>
            </c:rich>
          </c:tx>
          <c:layout>
            <c:manualLayout>
              <c:xMode val="edge"/>
              <c:yMode val="edge"/>
              <c:x val="4.6309785653747E-2"/>
              <c:y val="0.27917707378679019"/>
            </c:manualLayout>
          </c:layout>
          <c:overlay val="0"/>
        </c:title>
        <c:numFmt formatCode="General" sourceLinked="1"/>
        <c:majorTickMark val="out"/>
        <c:minorTickMark val="none"/>
        <c:tickLblPos val="nextTo"/>
        <c:spPr>
          <a:ln w="28521" cap="sq">
            <a:solidFill>
              <a:srgbClr val="FFFFFF">
                <a:lumMod val="50000"/>
              </a:srgbClr>
            </a:solidFill>
            <a:miter lim="800000"/>
          </a:ln>
        </c:spPr>
        <c:crossAx val="222855168"/>
        <c:crosses val="autoZero"/>
        <c:crossBetween val="between"/>
        <c:majorUnit val="20"/>
      </c:valAx>
      <c:spPr>
        <a:noFill/>
        <a:ln w="25352">
          <a:noFill/>
        </a:ln>
      </c:spPr>
    </c:plotArea>
    <c:plotVisOnly val="1"/>
    <c:dispBlanksAs val="gap"/>
    <c:showDLblsOverMax val="0"/>
  </c:chart>
  <c:txPr>
    <a:bodyPr/>
    <a:lstStyle/>
    <a:p>
      <a:pPr>
        <a:defRPr sz="1597"/>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0968415132318"/>
          <c:y val="0.13375948108593513"/>
          <c:w val="0.8861903158486768"/>
          <c:h val="0.72026844845794191"/>
        </c:manualLayout>
      </c:layout>
      <c:barChart>
        <c:barDir val="col"/>
        <c:grouping val="clustered"/>
        <c:varyColors val="0"/>
        <c:ser>
          <c:idx val="0"/>
          <c:order val="0"/>
          <c:tx>
            <c:strRef>
              <c:f>Sheet1!$B$1</c:f>
              <c:strCache>
                <c:ptCount val="1"/>
                <c:pt idx="0">
                  <c:v>SOF/VEL</c:v>
                </c:pt>
              </c:strCache>
            </c:strRef>
          </c:tx>
          <c:spPr>
            <a:solidFill>
              <a:srgbClr val="73B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Все</c:v>
                </c:pt>
                <c:pt idx="1">
                  <c:v>1a</c:v>
                </c:pt>
                <c:pt idx="2">
                  <c:v>1b</c:v>
                </c:pt>
                <c:pt idx="3">
                  <c:v>2</c:v>
                </c:pt>
                <c:pt idx="4">
                  <c:v>3</c:v>
                </c:pt>
                <c:pt idx="5">
                  <c:v>Без цирроза</c:v>
                </c:pt>
                <c:pt idx="6">
                  <c:v>Цирроз</c:v>
                </c:pt>
              </c:strCache>
            </c:strRef>
          </c:cat>
          <c:val>
            <c:numRef>
              <c:f>Sheet1!$B$2:$B$8</c:f>
            </c:numRef>
          </c:val>
          <c:extLst xmlns:c16r2="http://schemas.microsoft.com/office/drawing/2015/06/chart">
            <c:ext xmlns:c16="http://schemas.microsoft.com/office/drawing/2014/chart" uri="{C3380CC4-5D6E-409C-BE32-E72D297353CC}">
              <c16:uniqueId val="{00000000-0AFA-4E4C-9F98-C174E12A626C}"/>
            </c:ext>
          </c:extLst>
        </c:ser>
        <c:ser>
          <c:idx val="1"/>
          <c:order val="1"/>
          <c:tx>
            <c:strRef>
              <c:f>Sheet1!$C$1</c:f>
              <c:strCache>
                <c:ptCount val="1"/>
                <c:pt idx="0">
                  <c:v>Column1</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Все</c:v>
                </c:pt>
                <c:pt idx="1">
                  <c:v>1a</c:v>
                </c:pt>
                <c:pt idx="2">
                  <c:v>1b</c:v>
                </c:pt>
                <c:pt idx="3">
                  <c:v>2</c:v>
                </c:pt>
                <c:pt idx="4">
                  <c:v>3</c:v>
                </c:pt>
                <c:pt idx="5">
                  <c:v>Без цирроза</c:v>
                </c:pt>
                <c:pt idx="6">
                  <c:v>Цирроз</c:v>
                </c:pt>
              </c:strCache>
            </c:strRef>
          </c:cat>
          <c:val>
            <c:numRef>
              <c:f>Sheet1!$C$2:$C$8</c:f>
              <c:numCache>
                <c:formatCode>General</c:formatCode>
                <c:ptCount val="7"/>
                <c:pt idx="0">
                  <c:v>99</c:v>
                </c:pt>
                <c:pt idx="1">
                  <c:v>100</c:v>
                </c:pt>
                <c:pt idx="2">
                  <c:v>100</c:v>
                </c:pt>
                <c:pt idx="3">
                  <c:v>100</c:v>
                </c:pt>
                <c:pt idx="4">
                  <c:v>97</c:v>
                </c:pt>
                <c:pt idx="5">
                  <c:v>99</c:v>
                </c:pt>
                <c:pt idx="6">
                  <c:v>100</c:v>
                </c:pt>
              </c:numCache>
            </c:numRef>
          </c:val>
          <c:extLst xmlns:c16r2="http://schemas.microsoft.com/office/drawing/2015/06/chart">
            <c:ext xmlns:c16="http://schemas.microsoft.com/office/drawing/2014/chart" uri="{C3380CC4-5D6E-409C-BE32-E72D297353CC}">
              <c16:uniqueId val="{00000001-0AFA-4E4C-9F98-C174E12A626C}"/>
            </c:ext>
          </c:extLst>
        </c:ser>
        <c:dLbls>
          <c:showLegendKey val="0"/>
          <c:showVal val="0"/>
          <c:showCatName val="0"/>
          <c:showSerName val="0"/>
          <c:showPercent val="0"/>
          <c:showBubbleSize val="0"/>
        </c:dLbls>
        <c:gapWidth val="50"/>
        <c:axId val="226268288"/>
        <c:axId val="226269824"/>
      </c:barChart>
      <c:catAx>
        <c:axId val="2262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ru-RU"/>
          </a:p>
        </c:txPr>
        <c:crossAx val="226269824"/>
        <c:crosses val="autoZero"/>
        <c:auto val="1"/>
        <c:lblAlgn val="ctr"/>
        <c:lblOffset val="100"/>
        <c:noMultiLvlLbl val="0"/>
      </c:catAx>
      <c:valAx>
        <c:axId val="226269824"/>
        <c:scaling>
          <c:orientation val="minMax"/>
          <c:max val="100"/>
          <c:min val="0"/>
        </c:scaling>
        <c:delete val="0"/>
        <c:axPos val="l"/>
        <c:title>
          <c:tx>
            <c:rich>
              <a:bodyPr rot="-5400000" vert="horz"/>
              <a:lstStyle/>
              <a:p>
                <a:pPr>
                  <a:defRPr sz="1400" b="0"/>
                </a:pPr>
                <a:r>
                  <a:rPr lang="ru-RU" sz="1400" b="0" dirty="0"/>
                  <a:t>СВО</a:t>
                </a:r>
                <a:r>
                  <a:rPr lang="en-US" sz="1400" b="0" dirty="0"/>
                  <a:t>12, %</a:t>
                </a:r>
              </a:p>
            </c:rich>
          </c:tx>
          <c:layout>
            <c:manualLayout>
              <c:xMode val="edge"/>
              <c:yMode val="edge"/>
              <c:x val="7.0488721804511274E-3"/>
              <c:y val="0.32917121964964369"/>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2626828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36674918549106E-2"/>
          <c:y val="0.11457744591535916"/>
          <c:w val="0.9279685238996751"/>
          <c:h val="0.64810023801752892"/>
        </c:manualLayout>
      </c:layout>
      <c:barChart>
        <c:barDir val="col"/>
        <c:grouping val="clustered"/>
        <c:varyColors val="0"/>
        <c:ser>
          <c:idx val="0"/>
          <c:order val="0"/>
          <c:tx>
            <c:strRef>
              <c:f>Sheet1!$B$1</c:f>
              <c:strCache>
                <c:ptCount val="1"/>
                <c:pt idx="0">
                  <c:v>Column1</c:v>
                </c:pt>
              </c:strCache>
            </c:strRef>
          </c:tx>
          <c:spPr>
            <a:solidFill>
              <a:srgbClr val="97BAFF"/>
            </a:solidFill>
          </c:spPr>
          <c:invertIfNegative val="0"/>
          <c:dLbls>
            <c:spPr>
              <a:noFill/>
              <a:ln>
                <a:noFill/>
              </a:ln>
              <a:effectLst/>
            </c:spPr>
            <c:txPr>
              <a:bodyPr/>
              <a:lstStyle/>
              <a:p>
                <a:pPr>
                  <a:defRPr sz="12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С опытом терапии</c:v>
                </c:pt>
                <c:pt idx="1">
                  <c:v>Неизвестный фиброз</c:v>
                </c:pt>
                <c:pt idx="2">
                  <c:v>ВИЧ/ВГС</c:v>
                </c:pt>
                <c:pt idx="3">
                  <c:v>ПИН в анамнезе/сейчас</c:v>
                </c:pt>
                <c:pt idx="4">
                  <c:v>Использование ИПП</c:v>
                </c:pt>
                <c:pt idx="5">
                  <c:v>Возраст &gt;70 лет</c:v>
                </c:pt>
              </c:strCache>
            </c:strRef>
          </c:cat>
          <c:val>
            <c:numRef>
              <c:f>Sheet1!$B$2:$B$7</c:f>
              <c:numCache>
                <c:formatCode>General</c:formatCode>
                <c:ptCount val="6"/>
                <c:pt idx="0">
                  <c:v>98</c:v>
                </c:pt>
                <c:pt idx="1">
                  <c:v>100</c:v>
                </c:pt>
                <c:pt idx="2">
                  <c:v>96</c:v>
                </c:pt>
                <c:pt idx="3">
                  <c:v>98</c:v>
                </c:pt>
                <c:pt idx="4">
                  <c:v>98</c:v>
                </c:pt>
                <c:pt idx="5">
                  <c:v>99</c:v>
                </c:pt>
              </c:numCache>
            </c:numRef>
          </c:val>
          <c:extLst xmlns:c16r2="http://schemas.microsoft.com/office/drawing/2015/06/chart">
            <c:ext xmlns:c16="http://schemas.microsoft.com/office/drawing/2014/chart" uri="{C3380CC4-5D6E-409C-BE32-E72D297353CC}">
              <c16:uniqueId val="{00000000-1E30-1E44-A3B0-06C617A17E7B}"/>
            </c:ext>
          </c:extLst>
        </c:ser>
        <c:dLbls>
          <c:showLegendKey val="0"/>
          <c:showVal val="0"/>
          <c:showCatName val="0"/>
          <c:showSerName val="0"/>
          <c:showPercent val="0"/>
          <c:showBubbleSize val="0"/>
        </c:dLbls>
        <c:gapWidth val="150"/>
        <c:axId val="226057600"/>
        <c:axId val="226059392"/>
      </c:barChart>
      <c:catAx>
        <c:axId val="226057600"/>
        <c:scaling>
          <c:orientation val="minMax"/>
        </c:scaling>
        <c:delete val="0"/>
        <c:axPos val="b"/>
        <c:numFmt formatCode="General" sourceLinked="0"/>
        <c:majorTickMark val="out"/>
        <c:minorTickMark val="none"/>
        <c:tickLblPos val="nextTo"/>
        <c:txPr>
          <a:bodyPr/>
          <a:lstStyle/>
          <a:p>
            <a:pPr>
              <a:defRPr sz="1200" b="1"/>
            </a:pPr>
            <a:endParaRPr lang="ru-RU"/>
          </a:p>
        </c:txPr>
        <c:crossAx val="226059392"/>
        <c:crosses val="autoZero"/>
        <c:auto val="1"/>
        <c:lblAlgn val="ctr"/>
        <c:lblOffset val="100"/>
        <c:noMultiLvlLbl val="0"/>
      </c:catAx>
      <c:valAx>
        <c:axId val="226059392"/>
        <c:scaling>
          <c:orientation val="minMax"/>
          <c:max val="100"/>
          <c:min val="0"/>
        </c:scaling>
        <c:delete val="0"/>
        <c:axPos val="l"/>
        <c:numFmt formatCode="General" sourceLinked="1"/>
        <c:majorTickMark val="out"/>
        <c:minorTickMark val="none"/>
        <c:tickLblPos val="nextTo"/>
        <c:txPr>
          <a:bodyPr/>
          <a:lstStyle/>
          <a:p>
            <a:pPr>
              <a:defRPr sz="900"/>
            </a:pPr>
            <a:endParaRPr lang="ru-RU"/>
          </a:p>
        </c:txPr>
        <c:crossAx val="22605760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99248767473783E-2"/>
          <c:y val="0.10772082355716732"/>
          <c:w val="0.89522226197852572"/>
          <c:h val="0.62227880812567382"/>
        </c:manualLayout>
      </c:layout>
      <c:barChart>
        <c:barDir val="col"/>
        <c:grouping val="clustered"/>
        <c:varyColors val="0"/>
        <c:ser>
          <c:idx val="0"/>
          <c:order val="0"/>
          <c:tx>
            <c:strRef>
              <c:f>Sheet1!$B$1</c:f>
              <c:strCache>
                <c:ptCount val="1"/>
                <c:pt idx="0">
                  <c:v>Все</c:v>
                </c:pt>
              </c:strCache>
            </c:strRef>
          </c:tx>
          <c:spPr>
            <a:solidFill>
              <a:srgbClr val="97BAFF"/>
            </a:solidFill>
          </c:spPr>
          <c:invertIfNegative val="0"/>
          <c:dLbls>
            <c:spPr>
              <a:noFill/>
              <a:ln>
                <a:noFill/>
              </a:ln>
              <a:effectLst/>
            </c:spPr>
            <c:txPr>
              <a:bodyPr/>
              <a:lstStyle/>
              <a:p>
                <a:pPr>
                  <a:defRPr sz="12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ГТ 1</c:v>
                </c:pt>
                <c:pt idx="1">
                  <c:v>ГТ 2</c:v>
                </c:pt>
                <c:pt idx="2">
                  <c:v>ГТ 3</c:v>
                </c:pt>
                <c:pt idx="3">
                  <c:v>ГТ 4-6/смеш./неизвестн</c:v>
                </c:pt>
              </c:strCache>
            </c:strRef>
          </c:cat>
          <c:val>
            <c:numRef>
              <c:f>Sheet1!$B$2:$B$5</c:f>
              <c:numCache>
                <c:formatCode>General</c:formatCode>
                <c:ptCount val="4"/>
                <c:pt idx="0">
                  <c:v>99</c:v>
                </c:pt>
                <c:pt idx="1">
                  <c:v>99</c:v>
                </c:pt>
                <c:pt idx="2">
                  <c:v>98</c:v>
                </c:pt>
                <c:pt idx="3">
                  <c:v>99</c:v>
                </c:pt>
              </c:numCache>
            </c:numRef>
          </c:val>
          <c:extLst xmlns:c16r2="http://schemas.microsoft.com/office/drawing/2015/06/chart">
            <c:ext xmlns:c16="http://schemas.microsoft.com/office/drawing/2014/chart" uri="{C3380CC4-5D6E-409C-BE32-E72D297353CC}">
              <c16:uniqueId val="{00000000-90BA-DD43-897A-D7093B356A84}"/>
            </c:ext>
          </c:extLst>
        </c:ser>
        <c:ser>
          <c:idx val="1"/>
          <c:order val="1"/>
          <c:tx>
            <c:strRef>
              <c:f>Sheet1!$C$1</c:f>
              <c:strCache>
                <c:ptCount val="1"/>
                <c:pt idx="0">
                  <c:v>Компенсированный цирроз</c:v>
                </c:pt>
              </c:strCache>
            </c:strRef>
          </c:tx>
          <c:spPr>
            <a:solidFill>
              <a:schemeClr val="accent1"/>
            </a:solidFill>
          </c:spPr>
          <c:invertIfNegative val="0"/>
          <c:dLbls>
            <c:spPr>
              <a:noFill/>
              <a:ln>
                <a:noFill/>
              </a:ln>
              <a:effectLst/>
            </c:spPr>
            <c:txPr>
              <a:bodyPr/>
              <a:lstStyle/>
              <a:p>
                <a:pPr>
                  <a:defRPr sz="12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ГТ 1</c:v>
                </c:pt>
                <c:pt idx="1">
                  <c:v>ГТ 2</c:v>
                </c:pt>
                <c:pt idx="2">
                  <c:v>ГТ 3</c:v>
                </c:pt>
                <c:pt idx="3">
                  <c:v>ГТ 4-6/смеш./неизвестн</c:v>
                </c:pt>
              </c:strCache>
            </c:strRef>
          </c:cat>
          <c:val>
            <c:numRef>
              <c:f>Sheet1!$C$2:$C$5</c:f>
              <c:numCache>
                <c:formatCode>General</c:formatCode>
                <c:ptCount val="4"/>
                <c:pt idx="0">
                  <c:v>98</c:v>
                </c:pt>
                <c:pt idx="1">
                  <c:v>98</c:v>
                </c:pt>
                <c:pt idx="2">
                  <c:v>96</c:v>
                </c:pt>
                <c:pt idx="3">
                  <c:v>100</c:v>
                </c:pt>
              </c:numCache>
            </c:numRef>
          </c:val>
          <c:extLst xmlns:c16r2="http://schemas.microsoft.com/office/drawing/2015/06/chart">
            <c:ext xmlns:c16="http://schemas.microsoft.com/office/drawing/2014/chart" uri="{C3380CC4-5D6E-409C-BE32-E72D297353CC}">
              <c16:uniqueId val="{00000001-90BA-DD43-897A-D7093B356A84}"/>
            </c:ext>
          </c:extLst>
        </c:ser>
        <c:dLbls>
          <c:showLegendKey val="0"/>
          <c:showVal val="0"/>
          <c:showCatName val="0"/>
          <c:showSerName val="0"/>
          <c:showPercent val="0"/>
          <c:showBubbleSize val="0"/>
        </c:dLbls>
        <c:gapWidth val="150"/>
        <c:axId val="226101888"/>
        <c:axId val="226107776"/>
      </c:barChart>
      <c:catAx>
        <c:axId val="226101888"/>
        <c:scaling>
          <c:orientation val="minMax"/>
        </c:scaling>
        <c:delete val="0"/>
        <c:axPos val="b"/>
        <c:numFmt formatCode="General" sourceLinked="1"/>
        <c:majorTickMark val="out"/>
        <c:minorTickMark val="none"/>
        <c:tickLblPos val="nextTo"/>
        <c:txPr>
          <a:bodyPr/>
          <a:lstStyle/>
          <a:p>
            <a:pPr>
              <a:defRPr sz="1200" b="1"/>
            </a:pPr>
            <a:endParaRPr lang="ru-RU"/>
          </a:p>
        </c:txPr>
        <c:crossAx val="226107776"/>
        <c:crosses val="autoZero"/>
        <c:auto val="1"/>
        <c:lblAlgn val="ctr"/>
        <c:lblOffset val="100"/>
        <c:noMultiLvlLbl val="0"/>
      </c:catAx>
      <c:valAx>
        <c:axId val="226107776"/>
        <c:scaling>
          <c:orientation val="minMax"/>
          <c:max val="100"/>
          <c:min val="0"/>
        </c:scaling>
        <c:delete val="0"/>
        <c:axPos val="l"/>
        <c:numFmt formatCode="General" sourceLinked="1"/>
        <c:majorTickMark val="out"/>
        <c:minorTickMark val="none"/>
        <c:tickLblPos val="nextTo"/>
        <c:txPr>
          <a:bodyPr/>
          <a:lstStyle/>
          <a:p>
            <a:pPr>
              <a:defRPr sz="900"/>
            </a:pPr>
            <a:endParaRPr lang="ru-RU"/>
          </a:p>
        </c:txPr>
        <c:crossAx val="226101888"/>
        <c:crosses val="autoZero"/>
        <c:crossBetween val="between"/>
      </c:valAx>
      <c:spPr>
        <a:noFill/>
        <a:ln w="25400">
          <a:noFill/>
        </a:ln>
      </c:spPr>
    </c:plotArea>
    <c:legend>
      <c:legendPos val="r"/>
      <c:layout>
        <c:manualLayout>
          <c:xMode val="edge"/>
          <c:yMode val="edge"/>
          <c:x val="0.23259005206782879"/>
          <c:y val="0.80588690274137464"/>
          <c:w val="0.47355252308693796"/>
          <c:h val="0.16180908684255405"/>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1647030891426E-2"/>
          <c:y val="0.10570970793255689"/>
          <c:w val="0.89775170857374009"/>
          <c:h val="0.76663480076303825"/>
        </c:manualLayout>
      </c:layout>
      <c:barChart>
        <c:barDir val="col"/>
        <c:grouping val="clustered"/>
        <c:varyColors val="0"/>
        <c:ser>
          <c:idx val="0"/>
          <c:order val="0"/>
          <c:tx>
            <c:strRef>
              <c:f>Sheet1!$B$1</c:f>
              <c:strCache>
                <c:ptCount val="1"/>
                <c:pt idx="0">
                  <c:v>Column1</c:v>
                </c:pt>
              </c:strCache>
            </c:strRef>
          </c:tx>
          <c:spPr>
            <a:solidFill>
              <a:srgbClr val="97BAFF"/>
            </a:solidFill>
          </c:spPr>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ГТ 1-6</c:v>
                </c:pt>
                <c:pt idx="1">
                  <c:v>ГТ 1-6, с опытом                                                                                                                                    терапии</c:v>
                </c:pt>
                <c:pt idx="2">
                  <c:v>ГТ 1-6, F4</c:v>
                </c:pt>
                <c:pt idx="3">
                  <c:v>ГТ1-6, прием ИПП</c:v>
                </c:pt>
                <c:pt idx="4">
                  <c:v>ГТ3, F4</c:v>
                </c:pt>
                <c:pt idx="5">
                  <c:v>ГТ3, ВН&gt;6млн</c:v>
                </c:pt>
              </c:strCache>
            </c:strRef>
          </c:cat>
          <c:val>
            <c:numRef>
              <c:f>Sheet1!$B$2:$B$7</c:f>
              <c:numCache>
                <c:formatCode>General</c:formatCode>
                <c:ptCount val="6"/>
                <c:pt idx="0">
                  <c:v>98</c:v>
                </c:pt>
                <c:pt idx="1">
                  <c:v>96</c:v>
                </c:pt>
                <c:pt idx="2">
                  <c:v>98</c:v>
                </c:pt>
                <c:pt idx="3">
                  <c:v>100</c:v>
                </c:pt>
                <c:pt idx="4">
                  <c:v>98</c:v>
                </c:pt>
                <c:pt idx="5">
                  <c:v>97</c:v>
                </c:pt>
              </c:numCache>
            </c:numRef>
          </c:val>
          <c:extLst xmlns:c16r2="http://schemas.microsoft.com/office/drawing/2015/06/chart">
            <c:ext xmlns:c16="http://schemas.microsoft.com/office/drawing/2014/chart" uri="{C3380CC4-5D6E-409C-BE32-E72D297353CC}">
              <c16:uniqueId val="{00000000-00AC-F343-97DC-7A31E0A986B6}"/>
            </c:ext>
          </c:extLst>
        </c:ser>
        <c:ser>
          <c:idx val="1"/>
          <c:order val="1"/>
          <c:tx>
            <c:strRef>
              <c:f>Sheet1!$C$1</c:f>
              <c:strCache>
                <c:ptCount val="1"/>
                <c:pt idx="0">
                  <c:v>Column2</c:v>
                </c:pt>
              </c:strCache>
            </c:strRef>
          </c:tx>
          <c:spPr>
            <a:solidFill>
              <a:srgbClr val="FED96F"/>
            </a:solidFill>
          </c:spPr>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ГТ 1-6</c:v>
                </c:pt>
                <c:pt idx="1">
                  <c:v>ГТ 1-6, с опытом                                                                                                                                    терапии</c:v>
                </c:pt>
                <c:pt idx="2">
                  <c:v>ГТ 1-6, F4</c:v>
                </c:pt>
                <c:pt idx="3">
                  <c:v>ГТ1-6, прием ИПП</c:v>
                </c:pt>
                <c:pt idx="4">
                  <c:v>ГТ3, F4</c:v>
                </c:pt>
                <c:pt idx="5">
                  <c:v>ГТ3, ВН&gt;6млн</c:v>
                </c:pt>
              </c:strCache>
            </c:strRef>
          </c:cat>
          <c:val>
            <c:numRef>
              <c:f>Sheet1!$C$2:$C$7</c:f>
              <c:numCache>
                <c:formatCode>General</c:formatCode>
                <c:ptCount val="6"/>
                <c:pt idx="0">
                  <c:v>98</c:v>
                </c:pt>
                <c:pt idx="1">
                  <c:v>93</c:v>
                </c:pt>
                <c:pt idx="2">
                  <c:v>95</c:v>
                </c:pt>
                <c:pt idx="3">
                  <c:v>98</c:v>
                </c:pt>
                <c:pt idx="4">
                  <c:v>88</c:v>
                </c:pt>
                <c:pt idx="5">
                  <c:v>86</c:v>
                </c:pt>
              </c:numCache>
            </c:numRef>
          </c:val>
          <c:extLst xmlns:c16r2="http://schemas.microsoft.com/office/drawing/2015/06/chart">
            <c:ext xmlns:c16="http://schemas.microsoft.com/office/drawing/2014/chart" uri="{C3380CC4-5D6E-409C-BE32-E72D297353CC}">
              <c16:uniqueId val="{00000001-00AC-F343-97DC-7A31E0A986B6}"/>
            </c:ext>
          </c:extLst>
        </c:ser>
        <c:dLbls>
          <c:showLegendKey val="0"/>
          <c:showVal val="0"/>
          <c:showCatName val="0"/>
          <c:showSerName val="0"/>
          <c:showPercent val="0"/>
          <c:showBubbleSize val="0"/>
        </c:dLbls>
        <c:gapWidth val="150"/>
        <c:axId val="226218368"/>
        <c:axId val="226219904"/>
      </c:barChart>
      <c:catAx>
        <c:axId val="226218368"/>
        <c:scaling>
          <c:orientation val="minMax"/>
        </c:scaling>
        <c:delete val="0"/>
        <c:axPos val="b"/>
        <c:numFmt formatCode="General" sourceLinked="1"/>
        <c:majorTickMark val="out"/>
        <c:minorTickMark val="none"/>
        <c:tickLblPos val="nextTo"/>
        <c:txPr>
          <a:bodyPr/>
          <a:lstStyle/>
          <a:p>
            <a:pPr>
              <a:defRPr sz="900" b="1"/>
            </a:pPr>
            <a:endParaRPr lang="ru-RU"/>
          </a:p>
        </c:txPr>
        <c:crossAx val="226219904"/>
        <c:crosses val="autoZero"/>
        <c:auto val="1"/>
        <c:lblAlgn val="ctr"/>
        <c:lblOffset val="100"/>
        <c:noMultiLvlLbl val="0"/>
      </c:catAx>
      <c:valAx>
        <c:axId val="226219904"/>
        <c:scaling>
          <c:orientation val="minMax"/>
          <c:max val="100"/>
          <c:min val="0"/>
        </c:scaling>
        <c:delete val="0"/>
        <c:axPos val="l"/>
        <c:numFmt formatCode="General" sourceLinked="1"/>
        <c:majorTickMark val="out"/>
        <c:minorTickMark val="none"/>
        <c:tickLblPos val="nextTo"/>
        <c:txPr>
          <a:bodyPr/>
          <a:lstStyle/>
          <a:p>
            <a:pPr>
              <a:defRPr sz="900"/>
            </a:pPr>
            <a:endParaRPr lang="ru-RU"/>
          </a:p>
        </c:txPr>
        <c:crossAx val="226218368"/>
        <c:crosses val="autoZero"/>
        <c:crossBetween val="between"/>
      </c:valAx>
      <c:spPr>
        <a:ln>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Достигшие СВО</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60.569965584658156</c:v>
                </c:pt>
                <c:pt idx="1">
                  <c:v>147.55721524378791</c:v>
                </c:pt>
                <c:pt idx="2">
                  <c:v>747.77395504609547</c:v>
                </c:pt>
                <c:pt idx="3">
                  <c:v>903.75514759267037</c:v>
                </c:pt>
                <c:pt idx="4">
                  <c:v>903.70983043826175</c:v>
                </c:pt>
                <c:pt idx="5">
                  <c:v>903.71053616799975</c:v>
                </c:pt>
                <c:pt idx="6">
                  <c:v>903.71000511338218</c:v>
                </c:pt>
                <c:pt idx="7">
                  <c:v>903.71009508533746</c:v>
                </c:pt>
                <c:pt idx="8">
                  <c:v>903.70986679335726</c:v>
                </c:pt>
                <c:pt idx="9">
                  <c:v>903.70930029299916</c:v>
                </c:pt>
                <c:pt idx="10">
                  <c:v>903.70833796828106</c:v>
                </c:pt>
                <c:pt idx="11">
                  <c:v>903.70762611390285</c:v>
                </c:pt>
                <c:pt idx="12">
                  <c:v>903.7065340485799</c:v>
                </c:pt>
                <c:pt idx="13">
                  <c:v>903.70518437216288</c:v>
                </c:pt>
                <c:pt idx="14">
                  <c:v>903.70375270522311</c:v>
                </c:pt>
                <c:pt idx="15">
                  <c:v>903.70238603303176</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#,##0</c:formatCode>
                <c:ptCount val="16"/>
                <c:pt idx="0">
                  <c:v>60.569965584658156</c:v>
                </c:pt>
                <c:pt idx="1">
                  <c:v>147.55721524378791</c:v>
                </c:pt>
                <c:pt idx="2">
                  <c:v>541.233792658124</c:v>
                </c:pt>
                <c:pt idx="3">
                  <c:v>897.41993002299591</c:v>
                </c:pt>
                <c:pt idx="4">
                  <c:v>1384.9324762431211</c:v>
                </c:pt>
                <c:pt idx="5">
                  <c:v>2423.9249999999997</c:v>
                </c:pt>
                <c:pt idx="6">
                  <c:v>2422.9764158435905</c:v>
                </c:pt>
                <c:pt idx="7">
                  <c:v>2423.9249999999997</c:v>
                </c:pt>
                <c:pt idx="8">
                  <c:v>2423.0009071113786</c:v>
                </c:pt>
                <c:pt idx="9">
                  <c:v>2423.9249999999997</c:v>
                </c:pt>
                <c:pt idx="10">
                  <c:v>3151.1024999999995</c:v>
                </c:pt>
                <c:pt idx="11">
                  <c:v>3151.1024999999995</c:v>
                </c:pt>
                <c:pt idx="12">
                  <c:v>3151.1024999999995</c:v>
                </c:pt>
                <c:pt idx="13">
                  <c:v>3151.1024999999995</c:v>
                </c:pt>
                <c:pt idx="14">
                  <c:v>3150.1372270816191</c:v>
                </c:pt>
                <c:pt idx="15">
                  <c:v>3151.1024999999991</c:v>
                </c:pt>
              </c:numCache>
            </c:numRef>
          </c:val>
          <c:smooth val="0"/>
        </c:ser>
        <c:dLbls>
          <c:showLegendKey val="0"/>
          <c:showVal val="0"/>
          <c:showCatName val="0"/>
          <c:showSerName val="0"/>
          <c:showPercent val="0"/>
          <c:showBubbleSize val="0"/>
        </c:dLbls>
        <c:marker val="1"/>
        <c:smooth val="0"/>
        <c:axId val="214091648"/>
        <c:axId val="214093184"/>
      </c:lineChart>
      <c:catAx>
        <c:axId val="214091648"/>
        <c:scaling>
          <c:orientation val="minMax"/>
        </c:scaling>
        <c:delete val="0"/>
        <c:axPos val="b"/>
        <c:numFmt formatCode="General" sourceLinked="1"/>
        <c:majorTickMark val="out"/>
        <c:minorTickMark val="none"/>
        <c:tickLblPos val="nextTo"/>
        <c:txPr>
          <a:bodyPr rot="-2760000"/>
          <a:lstStyle/>
          <a:p>
            <a:pPr>
              <a:defRPr sz="1000"/>
            </a:pPr>
            <a:endParaRPr lang="ru-RU"/>
          </a:p>
        </c:txPr>
        <c:crossAx val="214093184"/>
        <c:crosses val="autoZero"/>
        <c:auto val="1"/>
        <c:lblAlgn val="ctr"/>
        <c:lblOffset val="100"/>
        <c:noMultiLvlLbl val="0"/>
      </c:catAx>
      <c:valAx>
        <c:axId val="214093184"/>
        <c:scaling>
          <c:orientation val="minMax"/>
          <c:min val="0"/>
        </c:scaling>
        <c:delete val="0"/>
        <c:axPos val="l"/>
        <c:numFmt formatCode="#,##0" sourceLinked="1"/>
        <c:majorTickMark val="out"/>
        <c:minorTickMark val="none"/>
        <c:tickLblPos val="nextTo"/>
        <c:txPr>
          <a:bodyPr/>
          <a:lstStyle/>
          <a:p>
            <a:pPr>
              <a:defRPr sz="1000"/>
            </a:pPr>
            <a:endParaRPr lang="ru-RU"/>
          </a:p>
        </c:txPr>
        <c:crossAx val="2140916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25559474505654E-3"/>
          <c:y val="2.003142731005383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1-4A26-48E2-83B7-C7E619285D53}"/>
              </c:ext>
            </c:extLst>
          </c:dPt>
          <c:cat>
            <c:strRef>
              <c:f>Sheet1!$A$2</c:f>
              <c:strCache>
                <c:ptCount val="1"/>
                <c:pt idx="0">
                  <c:v>Category 1</c:v>
                </c:pt>
              </c:strCache>
            </c:strRef>
          </c:cat>
          <c:val>
            <c:numRef>
              <c:f>Sheet1!$B$2</c:f>
              <c:numCache>
                <c:formatCode>General</c:formatCode>
                <c:ptCount val="1"/>
                <c:pt idx="0">
                  <c:v>99</c:v>
                </c:pt>
              </c:numCache>
            </c:numRef>
          </c:val>
          <c:extLst xmlns:c16r2="http://schemas.microsoft.com/office/drawing/2015/06/chart">
            <c:ext xmlns:c16="http://schemas.microsoft.com/office/drawing/2014/chart" uri="{C3380CC4-5D6E-409C-BE32-E72D297353CC}">
              <c16:uniqueId val="{00000002-4A26-48E2-83B7-C7E619285D53}"/>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4-4A26-48E2-83B7-C7E619285D53}"/>
              </c:ext>
            </c:extLst>
          </c:dPt>
          <c:cat>
            <c:strRef>
              <c:f>Sheet1!$A$2</c:f>
              <c:strCache>
                <c:ptCount val="1"/>
                <c:pt idx="0">
                  <c:v>Category 1</c:v>
                </c:pt>
              </c:strCache>
            </c:strRef>
          </c:cat>
          <c:val>
            <c:numRef>
              <c:f>Sheet1!$C$2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5-4A26-48E2-83B7-C7E619285D53}"/>
            </c:ext>
          </c:extLst>
        </c:ser>
        <c:dLbls>
          <c:showLegendKey val="0"/>
          <c:showVal val="0"/>
          <c:showCatName val="0"/>
          <c:showSerName val="0"/>
          <c:showPercent val="0"/>
          <c:showBubbleSize val="0"/>
        </c:dLbls>
        <c:gapWidth val="34"/>
        <c:overlap val="100"/>
        <c:axId val="223278592"/>
        <c:axId val="223280128"/>
      </c:barChart>
      <c:catAx>
        <c:axId val="223278592"/>
        <c:scaling>
          <c:orientation val="minMax"/>
        </c:scaling>
        <c:delete val="1"/>
        <c:axPos val="b"/>
        <c:numFmt formatCode="General" sourceLinked="1"/>
        <c:majorTickMark val="out"/>
        <c:minorTickMark val="none"/>
        <c:tickLblPos val="none"/>
        <c:crossAx val="223280128"/>
        <c:crosses val="autoZero"/>
        <c:auto val="1"/>
        <c:lblAlgn val="ctr"/>
        <c:lblOffset val="100"/>
        <c:noMultiLvlLbl val="0"/>
      </c:catAx>
      <c:valAx>
        <c:axId val="223280128"/>
        <c:scaling>
          <c:orientation val="minMax"/>
          <c:min val="0"/>
        </c:scaling>
        <c:delete val="1"/>
        <c:axPos val="l"/>
        <c:numFmt formatCode="0%" sourceLinked="1"/>
        <c:majorTickMark val="out"/>
        <c:minorTickMark val="none"/>
        <c:tickLblPos val="none"/>
        <c:crossAx val="223278592"/>
        <c:crosses val="autoZero"/>
        <c:crossBetween val="between"/>
      </c:valAx>
      <c:spPr>
        <a:noFill/>
        <a:ln w="25304">
          <a:noFill/>
        </a:ln>
      </c:spPr>
    </c:plotArea>
    <c:plotVisOnly val="1"/>
    <c:dispBlanksAs val="gap"/>
    <c:showDLblsOverMax val="0"/>
  </c:chart>
  <c:txPr>
    <a:bodyPr/>
    <a:lstStyle/>
    <a:p>
      <a:pPr>
        <a:defRPr sz="1791"/>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1259452345767833E-2"/>
          <c:w val="0.9999330130137446"/>
          <c:h val="0.94730155352202594"/>
        </c:manualLayout>
      </c:layout>
      <c:ofPieChart>
        <c:ofPieType val="bar"/>
        <c:varyColors val="1"/>
        <c:ser>
          <c:idx val="0"/>
          <c:order val="0"/>
          <c:tx>
            <c:strRef>
              <c:f>Sheet1!$B$1</c:f>
              <c:strCache>
                <c:ptCount val="1"/>
                <c:pt idx="0">
                  <c:v>Sales</c:v>
                </c:pt>
              </c:strCache>
            </c:strRef>
          </c:tx>
          <c:spPr>
            <a:solidFill>
              <a:schemeClr val="accent1"/>
            </a:solidFill>
            <a:ln>
              <a:solidFill>
                <a:schemeClr val="tx1"/>
              </a:solidFill>
            </a:ln>
          </c:spPr>
          <c:dPt>
            <c:idx val="0"/>
            <c:bubble3D val="0"/>
            <c:spPr>
              <a:solidFill>
                <a:schemeClr val="accent2">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1-4262-4280-B4E6-006BA83BF689}"/>
              </c:ext>
            </c:extLst>
          </c:dPt>
          <c:dPt>
            <c:idx val="1"/>
            <c:bubble3D val="0"/>
            <c:spPr>
              <a:noFill/>
              <a:ln>
                <a:noFill/>
              </a:ln>
            </c:spPr>
            <c:extLst xmlns:c16r2="http://schemas.microsoft.com/office/drawing/2015/06/chart">
              <c:ext xmlns:c16="http://schemas.microsoft.com/office/drawing/2014/chart" uri="{C3380CC4-5D6E-409C-BE32-E72D297353CC}">
                <c16:uniqueId val="{00000003-4262-4280-B4E6-006BA83BF68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62-4280-B4E6-006BA83BF68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62-4280-B4E6-006BA83BF68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262-4280-B4E6-006BA83BF68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262-4280-B4E6-006BA83BF68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262-4280-B4E6-006BA83BF689}"/>
                </c:ext>
              </c:extLst>
            </c:dLbl>
            <c:spPr>
              <a:noFill/>
              <a:ln w="25373">
                <a:noFill/>
              </a:ln>
            </c:spPr>
            <c:txPr>
              <a:bodyPr/>
              <a:lstStyle/>
              <a:p>
                <a:pPr>
                  <a:defRPr sz="1099">
                    <a:solidFill>
                      <a:schemeClr val="tx1"/>
                    </a:solidFill>
                  </a:defRPr>
                </a:pPr>
                <a:endParaRPr lang="ru-R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1"/>
                <c:pt idx="0">
                  <c:v>1st Qtr</c:v>
                </c:pt>
              </c:strCache>
            </c:strRef>
          </c:cat>
          <c:val>
            <c:numRef>
              <c:f>Sheet1!$B$2:$B$3</c:f>
              <c:numCache>
                <c:formatCode>General</c:formatCode>
                <c:ptCount val="2"/>
                <c:pt idx="0">
                  <c:v>69</c:v>
                </c:pt>
                <c:pt idx="1">
                  <c:v>31</c:v>
                </c:pt>
              </c:numCache>
            </c:numRef>
          </c:val>
          <c:extLst xmlns:c16r2="http://schemas.microsoft.com/office/drawing/2015/06/chart">
            <c:ext xmlns:c16="http://schemas.microsoft.com/office/drawing/2014/chart" uri="{C3380CC4-5D6E-409C-BE32-E72D297353CC}">
              <c16:uniqueId val="{00000007-4262-4280-B4E6-006BA83BF689}"/>
            </c:ext>
          </c:extLst>
        </c:ser>
        <c:dLbls>
          <c:showLegendKey val="0"/>
          <c:showVal val="0"/>
          <c:showCatName val="0"/>
          <c:showSerName val="0"/>
          <c:showPercent val="0"/>
          <c:showBubbleSize val="0"/>
          <c:showLeaderLines val="1"/>
        </c:dLbls>
        <c:gapWidth val="100"/>
        <c:secondPieSize val="75"/>
      </c:ofPieChart>
      <c:spPr>
        <a:noFill/>
        <a:ln w="25373">
          <a:noFill/>
        </a:ln>
      </c:spPr>
    </c:plotArea>
    <c:plotVisOnly val="1"/>
    <c:dispBlanksAs val="zero"/>
    <c:showDLblsOverMax val="0"/>
  </c:chart>
  <c:txPr>
    <a:bodyPr/>
    <a:lstStyle/>
    <a:p>
      <a:pPr>
        <a:defRPr sz="1796"/>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2760945658242E-2"/>
          <c:y val="2.003137712694521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cat>
            <c:strRef>
              <c:f>Sheet1!$A$2</c:f>
              <c:strCache>
                <c:ptCount val="1"/>
                <c:pt idx="0">
                  <c:v>Category 1</c:v>
                </c:pt>
              </c:strCache>
            </c:strRef>
          </c:cat>
          <c:val>
            <c:numRef>
              <c:f>Sheet1!$B$2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0-8FA2-4C09-B718-D4478E14BE4E}"/>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2-8FA2-4C09-B718-D4478E14BE4E}"/>
              </c:ext>
            </c:extLst>
          </c:dPt>
          <c:cat>
            <c:strRef>
              <c:f>Sheet1!$A$2</c:f>
              <c:strCache>
                <c:ptCount val="1"/>
                <c:pt idx="0">
                  <c:v>Category 1</c:v>
                </c:pt>
              </c:strCache>
            </c:strRef>
          </c:cat>
          <c:val>
            <c:numRef>
              <c:f>Sheet1!$C$2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3-8FA2-4C09-B718-D4478E14BE4E}"/>
            </c:ext>
          </c:extLst>
        </c:ser>
        <c:dLbls>
          <c:showLegendKey val="0"/>
          <c:showVal val="0"/>
          <c:showCatName val="0"/>
          <c:showSerName val="0"/>
          <c:showPercent val="0"/>
          <c:showBubbleSize val="0"/>
        </c:dLbls>
        <c:gapWidth val="34"/>
        <c:overlap val="100"/>
        <c:axId val="223390336"/>
        <c:axId val="223392128"/>
      </c:barChart>
      <c:catAx>
        <c:axId val="223390336"/>
        <c:scaling>
          <c:orientation val="minMax"/>
        </c:scaling>
        <c:delete val="1"/>
        <c:axPos val="b"/>
        <c:numFmt formatCode="General" sourceLinked="1"/>
        <c:majorTickMark val="out"/>
        <c:minorTickMark val="none"/>
        <c:tickLblPos val="none"/>
        <c:crossAx val="223392128"/>
        <c:crosses val="autoZero"/>
        <c:auto val="1"/>
        <c:lblAlgn val="ctr"/>
        <c:lblOffset val="100"/>
        <c:noMultiLvlLbl val="0"/>
      </c:catAx>
      <c:valAx>
        <c:axId val="223392128"/>
        <c:scaling>
          <c:orientation val="minMax"/>
          <c:min val="0"/>
        </c:scaling>
        <c:delete val="1"/>
        <c:axPos val="l"/>
        <c:numFmt formatCode="0%" sourceLinked="1"/>
        <c:majorTickMark val="out"/>
        <c:minorTickMark val="none"/>
        <c:tickLblPos val="none"/>
        <c:crossAx val="223390336"/>
        <c:crosses val="autoZero"/>
        <c:crossBetween val="between"/>
      </c:valAx>
      <c:spPr>
        <a:noFill/>
        <a:ln w="25400">
          <a:noFill/>
        </a:ln>
      </c:spPr>
    </c:plotArea>
    <c:plotVisOnly val="1"/>
    <c:dispBlanksAs val="gap"/>
    <c:showDLblsOverMax val="0"/>
  </c:chart>
  <c:txPr>
    <a:bodyPr/>
    <a:lstStyle/>
    <a:p>
      <a:pPr>
        <a:defRPr sz="1798"/>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25559474505654E-3"/>
          <c:y val="2.003142731005383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1-19C4-4148-89DD-BDA93B393C50}"/>
              </c:ext>
            </c:extLst>
          </c:dPt>
          <c:cat>
            <c:strRef>
              <c:f>Sheet1!$A$2</c:f>
              <c:strCache>
                <c:ptCount val="1"/>
                <c:pt idx="0">
                  <c:v>Category 1</c:v>
                </c:pt>
              </c:strCache>
            </c:strRef>
          </c:cat>
          <c:val>
            <c:numRef>
              <c:f>Sheet1!$B$2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19C4-4148-89DD-BDA93B393C50}"/>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4-19C4-4148-89DD-BDA93B393C50}"/>
              </c:ext>
            </c:extLst>
          </c:dPt>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5-19C4-4148-89DD-BDA93B393C50}"/>
            </c:ext>
          </c:extLst>
        </c:ser>
        <c:dLbls>
          <c:showLegendKey val="0"/>
          <c:showVal val="0"/>
          <c:showCatName val="0"/>
          <c:showSerName val="0"/>
          <c:showPercent val="0"/>
          <c:showBubbleSize val="0"/>
        </c:dLbls>
        <c:gapWidth val="34"/>
        <c:overlap val="100"/>
        <c:axId val="223459584"/>
        <c:axId val="223465472"/>
      </c:barChart>
      <c:catAx>
        <c:axId val="223459584"/>
        <c:scaling>
          <c:orientation val="minMax"/>
        </c:scaling>
        <c:delete val="1"/>
        <c:axPos val="b"/>
        <c:numFmt formatCode="General" sourceLinked="1"/>
        <c:majorTickMark val="out"/>
        <c:minorTickMark val="none"/>
        <c:tickLblPos val="none"/>
        <c:crossAx val="223465472"/>
        <c:crosses val="autoZero"/>
        <c:auto val="1"/>
        <c:lblAlgn val="ctr"/>
        <c:lblOffset val="100"/>
        <c:noMultiLvlLbl val="0"/>
      </c:catAx>
      <c:valAx>
        <c:axId val="223465472"/>
        <c:scaling>
          <c:orientation val="minMax"/>
          <c:min val="0"/>
        </c:scaling>
        <c:delete val="1"/>
        <c:axPos val="l"/>
        <c:numFmt formatCode="0%" sourceLinked="1"/>
        <c:majorTickMark val="out"/>
        <c:minorTickMark val="none"/>
        <c:tickLblPos val="none"/>
        <c:crossAx val="223459584"/>
        <c:crosses val="autoZero"/>
        <c:crossBetween val="between"/>
      </c:valAx>
      <c:spPr>
        <a:noFill/>
        <a:ln w="25304">
          <a:noFill/>
        </a:ln>
      </c:spPr>
    </c:plotArea>
    <c:plotVisOnly val="1"/>
    <c:dispBlanksAs val="gap"/>
    <c:showDLblsOverMax val="0"/>
  </c:chart>
  <c:txPr>
    <a:bodyPr/>
    <a:lstStyle/>
    <a:p>
      <a:pPr>
        <a:defRPr sz="1791"/>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2760945658242E-2"/>
          <c:y val="2.003137712694521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cat>
            <c:strRef>
              <c:f>Sheet1!$A$2</c:f>
              <c:strCache>
                <c:ptCount val="1"/>
                <c:pt idx="0">
                  <c:v>Category 1</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9DF-43C5-8E45-19BDECE4D386}"/>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2-E9DF-43C5-8E45-19BDECE4D386}"/>
              </c:ext>
            </c:extLst>
          </c:dPt>
          <c:cat>
            <c:strRef>
              <c:f>Sheet1!$A$2</c:f>
              <c:strCache>
                <c:ptCount val="1"/>
                <c:pt idx="0">
                  <c:v>Category 1</c:v>
                </c:pt>
              </c:strCache>
            </c:strRef>
          </c:cat>
          <c:val>
            <c:numRef>
              <c:f>Sheet1!$C$2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E9DF-43C5-8E45-19BDECE4D386}"/>
            </c:ext>
          </c:extLst>
        </c:ser>
        <c:dLbls>
          <c:showLegendKey val="0"/>
          <c:showVal val="0"/>
          <c:showCatName val="0"/>
          <c:showSerName val="0"/>
          <c:showPercent val="0"/>
          <c:showBubbleSize val="0"/>
        </c:dLbls>
        <c:gapWidth val="34"/>
        <c:overlap val="100"/>
        <c:axId val="227112448"/>
        <c:axId val="227113984"/>
      </c:barChart>
      <c:catAx>
        <c:axId val="227112448"/>
        <c:scaling>
          <c:orientation val="minMax"/>
        </c:scaling>
        <c:delete val="1"/>
        <c:axPos val="b"/>
        <c:numFmt formatCode="General" sourceLinked="1"/>
        <c:majorTickMark val="out"/>
        <c:minorTickMark val="none"/>
        <c:tickLblPos val="none"/>
        <c:crossAx val="227113984"/>
        <c:crosses val="autoZero"/>
        <c:auto val="1"/>
        <c:lblAlgn val="ctr"/>
        <c:lblOffset val="100"/>
        <c:noMultiLvlLbl val="0"/>
      </c:catAx>
      <c:valAx>
        <c:axId val="227113984"/>
        <c:scaling>
          <c:orientation val="minMax"/>
          <c:min val="0"/>
        </c:scaling>
        <c:delete val="1"/>
        <c:axPos val="l"/>
        <c:numFmt formatCode="0%" sourceLinked="1"/>
        <c:majorTickMark val="out"/>
        <c:minorTickMark val="none"/>
        <c:tickLblPos val="none"/>
        <c:crossAx val="227112448"/>
        <c:crosses val="autoZero"/>
        <c:crossBetween val="between"/>
      </c:valAx>
      <c:spPr>
        <a:noFill/>
        <a:ln w="25400">
          <a:noFill/>
        </a:ln>
      </c:spPr>
    </c:plotArea>
    <c:plotVisOnly val="1"/>
    <c:dispBlanksAs val="gap"/>
    <c:showDLblsOverMax val="0"/>
  </c:chart>
  <c:txPr>
    <a:bodyPr/>
    <a:lstStyle/>
    <a:p>
      <a:pPr>
        <a:defRPr sz="1798"/>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1259452345767833E-2"/>
          <c:w val="0.9999330130137446"/>
          <c:h val="0.94730155352202594"/>
        </c:manualLayout>
      </c:layout>
      <c:ofPieChart>
        <c:ofPieType val="bar"/>
        <c:varyColors val="1"/>
        <c:ser>
          <c:idx val="0"/>
          <c:order val="0"/>
          <c:tx>
            <c:strRef>
              <c:f>Sheet1!$B$1</c:f>
              <c:strCache>
                <c:ptCount val="1"/>
                <c:pt idx="0">
                  <c:v>Sales</c:v>
                </c:pt>
              </c:strCache>
            </c:strRef>
          </c:tx>
          <c:spPr>
            <a:solidFill>
              <a:schemeClr val="accent1"/>
            </a:solidFill>
            <a:ln>
              <a:solidFill>
                <a:schemeClr val="tx1"/>
              </a:solidFill>
            </a:ln>
          </c:spPr>
          <c:dPt>
            <c:idx val="0"/>
            <c:bubble3D val="0"/>
            <c:spPr>
              <a:solidFill>
                <a:schemeClr val="accent2">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1-C416-4A0D-A249-8C014E59ABC4}"/>
              </c:ext>
            </c:extLst>
          </c:dPt>
          <c:dPt>
            <c:idx val="1"/>
            <c:bubble3D val="0"/>
            <c:spPr>
              <a:noFill/>
              <a:ln>
                <a:noFill/>
              </a:ln>
            </c:spPr>
            <c:extLst xmlns:c16r2="http://schemas.microsoft.com/office/drawing/2015/06/chart">
              <c:ext xmlns:c16="http://schemas.microsoft.com/office/drawing/2014/chart" uri="{C3380CC4-5D6E-409C-BE32-E72D297353CC}">
                <c16:uniqueId val="{00000003-C416-4A0D-A249-8C014E59ABC4}"/>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416-4A0D-A249-8C014E59ABC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16-4A0D-A249-8C014E59ABC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16-4A0D-A249-8C014E59ABC4}"/>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416-4A0D-A249-8C014E59ABC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416-4A0D-A249-8C014E59ABC4}"/>
                </c:ext>
              </c:extLst>
            </c:dLbl>
            <c:spPr>
              <a:noFill/>
              <a:ln w="25373">
                <a:noFill/>
              </a:ln>
            </c:spPr>
            <c:txPr>
              <a:bodyPr/>
              <a:lstStyle/>
              <a:p>
                <a:pPr>
                  <a:defRPr sz="1099">
                    <a:solidFill>
                      <a:schemeClr val="tx1"/>
                    </a:solidFill>
                  </a:defRPr>
                </a:pPr>
                <a:endParaRPr lang="ru-R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1"/>
                <c:pt idx="0">
                  <c:v>1st Qtr</c:v>
                </c:pt>
              </c:strCache>
            </c:str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7-C416-4A0D-A249-8C014E59ABC4}"/>
            </c:ext>
          </c:extLst>
        </c:ser>
        <c:dLbls>
          <c:showLegendKey val="0"/>
          <c:showVal val="0"/>
          <c:showCatName val="0"/>
          <c:showSerName val="0"/>
          <c:showPercent val="0"/>
          <c:showBubbleSize val="0"/>
          <c:showLeaderLines val="1"/>
        </c:dLbls>
        <c:gapWidth val="100"/>
        <c:secondPieSize val="75"/>
      </c:ofPieChart>
      <c:spPr>
        <a:noFill/>
        <a:ln w="25373">
          <a:noFill/>
        </a:ln>
      </c:spPr>
    </c:plotArea>
    <c:plotVisOnly val="1"/>
    <c:dispBlanksAs val="zero"/>
    <c:showDLblsOverMax val="0"/>
  </c:chart>
  <c:txPr>
    <a:bodyPr/>
    <a:lstStyle/>
    <a:p>
      <a:pPr>
        <a:defRPr sz="1796"/>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25559474505654E-3"/>
          <c:y val="2.003142731005383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1-1F15-4427-AF50-9C775AD493A0}"/>
              </c:ext>
            </c:extLst>
          </c:dPt>
          <c:cat>
            <c:strRef>
              <c:f>Sheet1!$A$2</c:f>
              <c:strCache>
                <c:ptCount val="1"/>
                <c:pt idx="0">
                  <c:v>Category 1</c:v>
                </c:pt>
              </c:strCache>
            </c:strRef>
          </c:cat>
          <c:val>
            <c:numRef>
              <c:f>Sheet1!$B$2</c:f>
              <c:numCache>
                <c:formatCode>General</c:formatCode>
                <c:ptCount val="1"/>
                <c:pt idx="0">
                  <c:v>99</c:v>
                </c:pt>
              </c:numCache>
            </c:numRef>
          </c:val>
          <c:extLst xmlns:c16r2="http://schemas.microsoft.com/office/drawing/2015/06/chart">
            <c:ext xmlns:c16="http://schemas.microsoft.com/office/drawing/2014/chart" uri="{C3380CC4-5D6E-409C-BE32-E72D297353CC}">
              <c16:uniqueId val="{00000002-1F15-4427-AF50-9C775AD493A0}"/>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4-1F15-4427-AF50-9C775AD493A0}"/>
              </c:ext>
            </c:extLst>
          </c:dPt>
          <c:cat>
            <c:strRef>
              <c:f>Sheet1!$A$2</c:f>
              <c:strCache>
                <c:ptCount val="1"/>
                <c:pt idx="0">
                  <c:v>Category 1</c:v>
                </c:pt>
              </c:strCache>
            </c:strRef>
          </c:cat>
          <c:val>
            <c:numRef>
              <c:f>Sheet1!$C$2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5-1F15-4427-AF50-9C775AD493A0}"/>
            </c:ext>
          </c:extLst>
        </c:ser>
        <c:dLbls>
          <c:showLegendKey val="0"/>
          <c:showVal val="0"/>
          <c:showCatName val="0"/>
          <c:showSerName val="0"/>
          <c:showPercent val="0"/>
          <c:showBubbleSize val="0"/>
        </c:dLbls>
        <c:gapWidth val="34"/>
        <c:overlap val="100"/>
        <c:axId val="227474432"/>
        <c:axId val="227173120"/>
      </c:barChart>
      <c:catAx>
        <c:axId val="227474432"/>
        <c:scaling>
          <c:orientation val="minMax"/>
        </c:scaling>
        <c:delete val="1"/>
        <c:axPos val="b"/>
        <c:numFmt formatCode="General" sourceLinked="1"/>
        <c:majorTickMark val="out"/>
        <c:minorTickMark val="none"/>
        <c:tickLblPos val="none"/>
        <c:crossAx val="227173120"/>
        <c:crosses val="autoZero"/>
        <c:auto val="1"/>
        <c:lblAlgn val="ctr"/>
        <c:lblOffset val="100"/>
        <c:noMultiLvlLbl val="0"/>
      </c:catAx>
      <c:valAx>
        <c:axId val="227173120"/>
        <c:scaling>
          <c:orientation val="minMax"/>
          <c:min val="0"/>
        </c:scaling>
        <c:delete val="1"/>
        <c:axPos val="l"/>
        <c:numFmt formatCode="0%" sourceLinked="1"/>
        <c:majorTickMark val="out"/>
        <c:minorTickMark val="none"/>
        <c:tickLblPos val="none"/>
        <c:crossAx val="227474432"/>
        <c:crosses val="autoZero"/>
        <c:crossBetween val="between"/>
      </c:valAx>
      <c:spPr>
        <a:noFill/>
        <a:ln w="25304">
          <a:noFill/>
        </a:ln>
      </c:spPr>
    </c:plotArea>
    <c:plotVisOnly val="1"/>
    <c:dispBlanksAs val="gap"/>
    <c:showDLblsOverMax val="0"/>
  </c:chart>
  <c:txPr>
    <a:bodyPr/>
    <a:lstStyle/>
    <a:p>
      <a:pPr>
        <a:defRPr sz="1791"/>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1259452345767833E-2"/>
          <c:w val="0.9999330130137446"/>
          <c:h val="0.94730155352202594"/>
        </c:manualLayout>
      </c:layout>
      <c:ofPieChart>
        <c:ofPieType val="bar"/>
        <c:varyColors val="1"/>
        <c:ser>
          <c:idx val="0"/>
          <c:order val="0"/>
          <c:tx>
            <c:strRef>
              <c:f>Sheet1!$B$1</c:f>
              <c:strCache>
                <c:ptCount val="1"/>
                <c:pt idx="0">
                  <c:v>Sales</c:v>
                </c:pt>
              </c:strCache>
            </c:strRef>
          </c:tx>
          <c:spPr>
            <a:solidFill>
              <a:schemeClr val="accent1"/>
            </a:solidFill>
            <a:ln>
              <a:solidFill>
                <a:schemeClr val="tx1"/>
              </a:solidFill>
            </a:ln>
          </c:spPr>
          <c:dPt>
            <c:idx val="0"/>
            <c:bubble3D val="0"/>
            <c:spPr>
              <a:solidFill>
                <a:schemeClr val="accent2">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1-4D2D-4A1B-8E6D-33C65EED91E8}"/>
              </c:ext>
            </c:extLst>
          </c:dPt>
          <c:dPt>
            <c:idx val="1"/>
            <c:bubble3D val="0"/>
            <c:spPr>
              <a:noFill/>
              <a:ln>
                <a:noFill/>
              </a:ln>
            </c:spPr>
            <c:extLst xmlns:c16r2="http://schemas.microsoft.com/office/drawing/2015/06/chart">
              <c:ext xmlns:c16="http://schemas.microsoft.com/office/drawing/2014/chart" uri="{C3380CC4-5D6E-409C-BE32-E72D297353CC}">
                <c16:uniqueId val="{00000003-4D2D-4A1B-8E6D-33C65EED91E8}"/>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D2D-4A1B-8E6D-33C65EED91E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2D-4A1B-8E6D-33C65EED91E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2D-4A1B-8E6D-33C65EED91E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2D-4A1B-8E6D-33C65EED91E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D2D-4A1B-8E6D-33C65EED91E8}"/>
                </c:ext>
              </c:extLst>
            </c:dLbl>
            <c:spPr>
              <a:noFill/>
              <a:ln w="25373">
                <a:noFill/>
              </a:ln>
            </c:spPr>
            <c:txPr>
              <a:bodyPr/>
              <a:lstStyle/>
              <a:p>
                <a:pPr>
                  <a:defRPr sz="1099">
                    <a:solidFill>
                      <a:schemeClr val="tx1"/>
                    </a:solidFill>
                  </a:defRPr>
                </a:pPr>
                <a:endParaRPr lang="ru-R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1"/>
                <c:pt idx="0">
                  <c:v>1st Qtr</c:v>
                </c:pt>
              </c:strCache>
            </c:strRef>
          </c:cat>
          <c:val>
            <c:numRef>
              <c:f>Sheet1!$B$2:$B$3</c:f>
              <c:numCache>
                <c:formatCode>General</c:formatCode>
                <c:ptCount val="2"/>
                <c:pt idx="0">
                  <c:v>92</c:v>
                </c:pt>
                <c:pt idx="1">
                  <c:v>8</c:v>
                </c:pt>
              </c:numCache>
            </c:numRef>
          </c:val>
          <c:extLst xmlns:c16r2="http://schemas.microsoft.com/office/drawing/2015/06/chart">
            <c:ext xmlns:c16="http://schemas.microsoft.com/office/drawing/2014/chart" uri="{C3380CC4-5D6E-409C-BE32-E72D297353CC}">
              <c16:uniqueId val="{00000007-4D2D-4A1B-8E6D-33C65EED91E8}"/>
            </c:ext>
          </c:extLst>
        </c:ser>
        <c:dLbls>
          <c:showLegendKey val="0"/>
          <c:showVal val="0"/>
          <c:showCatName val="0"/>
          <c:showSerName val="0"/>
          <c:showPercent val="0"/>
          <c:showBubbleSize val="0"/>
          <c:showLeaderLines val="1"/>
        </c:dLbls>
        <c:gapWidth val="100"/>
        <c:secondPieSize val="75"/>
      </c:ofPieChart>
      <c:spPr>
        <a:noFill/>
        <a:ln w="25373">
          <a:noFill/>
        </a:ln>
      </c:spPr>
    </c:plotArea>
    <c:plotVisOnly val="1"/>
    <c:dispBlanksAs val="zero"/>
    <c:showDLblsOverMax val="0"/>
  </c:chart>
  <c:txPr>
    <a:bodyPr/>
    <a:lstStyle/>
    <a:p>
      <a:pPr>
        <a:defRPr sz="1796"/>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2760945658242E-2"/>
          <c:y val="2.003137712694521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cat>
            <c:strRef>
              <c:f>Sheet1!$A$2</c:f>
              <c:strCache>
                <c:ptCount val="1"/>
                <c:pt idx="0">
                  <c:v>Category 1</c:v>
                </c:pt>
              </c:strCache>
            </c:strRef>
          </c:cat>
          <c:val>
            <c:numRef>
              <c:f>Sheet1!$B$2</c:f>
              <c:numCache>
                <c:formatCode>General</c:formatCode>
                <c:ptCount val="1"/>
                <c:pt idx="0">
                  <c:v>95</c:v>
                </c:pt>
              </c:numCache>
            </c:numRef>
          </c:val>
          <c:extLst xmlns:c16r2="http://schemas.microsoft.com/office/drawing/2015/06/chart">
            <c:ext xmlns:c16="http://schemas.microsoft.com/office/drawing/2014/chart" uri="{C3380CC4-5D6E-409C-BE32-E72D297353CC}">
              <c16:uniqueId val="{00000000-BA6B-40DB-A519-3A855C367257}"/>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2-BA6B-40DB-A519-3A855C367257}"/>
              </c:ext>
            </c:extLst>
          </c:dPt>
          <c:cat>
            <c:strRef>
              <c:f>Sheet1!$A$2</c:f>
              <c:strCache>
                <c:ptCount val="1"/>
                <c:pt idx="0">
                  <c:v>Category 1</c:v>
                </c:pt>
              </c:strCache>
            </c:strRef>
          </c:cat>
          <c:val>
            <c:numRef>
              <c:f>Sheet1!$C$2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3-BA6B-40DB-A519-3A855C367257}"/>
            </c:ext>
          </c:extLst>
        </c:ser>
        <c:dLbls>
          <c:showLegendKey val="0"/>
          <c:showVal val="0"/>
          <c:showCatName val="0"/>
          <c:showSerName val="0"/>
          <c:showPercent val="0"/>
          <c:showBubbleSize val="0"/>
        </c:dLbls>
        <c:gapWidth val="34"/>
        <c:overlap val="100"/>
        <c:axId val="227279232"/>
        <c:axId val="227280768"/>
      </c:barChart>
      <c:catAx>
        <c:axId val="227279232"/>
        <c:scaling>
          <c:orientation val="minMax"/>
        </c:scaling>
        <c:delete val="1"/>
        <c:axPos val="b"/>
        <c:numFmt formatCode="General" sourceLinked="1"/>
        <c:majorTickMark val="out"/>
        <c:minorTickMark val="none"/>
        <c:tickLblPos val="none"/>
        <c:crossAx val="227280768"/>
        <c:crosses val="autoZero"/>
        <c:auto val="1"/>
        <c:lblAlgn val="ctr"/>
        <c:lblOffset val="100"/>
        <c:noMultiLvlLbl val="0"/>
      </c:catAx>
      <c:valAx>
        <c:axId val="227280768"/>
        <c:scaling>
          <c:orientation val="minMax"/>
          <c:min val="0"/>
        </c:scaling>
        <c:delete val="1"/>
        <c:axPos val="l"/>
        <c:numFmt formatCode="0%" sourceLinked="1"/>
        <c:majorTickMark val="out"/>
        <c:minorTickMark val="none"/>
        <c:tickLblPos val="none"/>
        <c:crossAx val="227279232"/>
        <c:crosses val="autoZero"/>
        <c:crossBetween val="between"/>
      </c:valAx>
      <c:spPr>
        <a:noFill/>
        <a:ln w="25400">
          <a:noFill/>
        </a:ln>
      </c:spPr>
    </c:plotArea>
    <c:plotVisOnly val="1"/>
    <c:dispBlanksAs val="gap"/>
    <c:showDLblsOverMax val="0"/>
  </c:chart>
  <c:txPr>
    <a:bodyPr/>
    <a:lstStyle/>
    <a:p>
      <a:pPr>
        <a:defRPr sz="1798"/>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1259452345767833E-2"/>
          <c:w val="0.9999330130137446"/>
          <c:h val="0.94730155352202594"/>
        </c:manualLayout>
      </c:layout>
      <c:ofPieChart>
        <c:ofPieType val="bar"/>
        <c:varyColors val="1"/>
        <c:ser>
          <c:idx val="0"/>
          <c:order val="0"/>
          <c:tx>
            <c:strRef>
              <c:f>Sheet1!$B$1</c:f>
              <c:strCache>
                <c:ptCount val="1"/>
                <c:pt idx="0">
                  <c:v>Sales</c:v>
                </c:pt>
              </c:strCache>
            </c:strRef>
          </c:tx>
          <c:spPr>
            <a:solidFill>
              <a:schemeClr val="accent1"/>
            </a:solidFill>
            <a:ln>
              <a:solidFill>
                <a:schemeClr val="tx1"/>
              </a:solidFill>
            </a:ln>
          </c:spPr>
          <c:dPt>
            <c:idx val="0"/>
            <c:bubble3D val="0"/>
            <c:spPr>
              <a:solidFill>
                <a:schemeClr val="accent2">
                  <a:lumMod val="60000"/>
                  <a:lumOff val="40000"/>
                </a:schemeClr>
              </a:solidFill>
              <a:ln>
                <a:solidFill>
                  <a:schemeClr val="tx1"/>
                </a:solidFill>
              </a:ln>
            </c:spPr>
            <c:extLst xmlns:c16r2="http://schemas.microsoft.com/office/drawing/2015/06/chart">
              <c:ext xmlns:c16="http://schemas.microsoft.com/office/drawing/2014/chart" uri="{C3380CC4-5D6E-409C-BE32-E72D297353CC}">
                <c16:uniqueId val="{00000001-66A2-4EC3-959E-A0B6022630C9}"/>
              </c:ext>
            </c:extLst>
          </c:dPt>
          <c:dPt>
            <c:idx val="1"/>
            <c:bubble3D val="0"/>
            <c:spPr>
              <a:noFill/>
              <a:ln>
                <a:noFill/>
              </a:ln>
            </c:spPr>
            <c:extLst xmlns:c16r2="http://schemas.microsoft.com/office/drawing/2015/06/chart">
              <c:ext xmlns:c16="http://schemas.microsoft.com/office/drawing/2014/chart" uri="{C3380CC4-5D6E-409C-BE32-E72D297353CC}">
                <c16:uniqueId val="{00000003-66A2-4EC3-959E-A0B6022630C9}"/>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6A2-4EC3-959E-A0B6022630C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A2-4EC3-959E-A0B6022630C9}"/>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A2-4EC3-959E-A0B6022630C9}"/>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A2-4EC3-959E-A0B6022630C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6A2-4EC3-959E-A0B6022630C9}"/>
                </c:ext>
              </c:extLst>
            </c:dLbl>
            <c:spPr>
              <a:noFill/>
              <a:ln w="25373">
                <a:noFill/>
              </a:ln>
            </c:spPr>
            <c:txPr>
              <a:bodyPr/>
              <a:lstStyle/>
              <a:p>
                <a:pPr>
                  <a:defRPr sz="1099">
                    <a:solidFill>
                      <a:schemeClr val="tx1"/>
                    </a:solidFill>
                  </a:defRPr>
                </a:pPr>
                <a:endParaRPr lang="ru-R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1"/>
                <c:pt idx="0">
                  <c:v>1st Qtr</c:v>
                </c:pt>
              </c:strCache>
            </c:strRef>
          </c:cat>
          <c:val>
            <c:numRef>
              <c:f>Sheet1!$B$2:$B$3</c:f>
              <c:numCache>
                <c:formatCode>General</c:formatCode>
                <c:ptCount val="2"/>
                <c:pt idx="0">
                  <c:v>94</c:v>
                </c:pt>
                <c:pt idx="1">
                  <c:v>6</c:v>
                </c:pt>
              </c:numCache>
            </c:numRef>
          </c:val>
          <c:extLst xmlns:c16r2="http://schemas.microsoft.com/office/drawing/2015/06/chart">
            <c:ext xmlns:c16="http://schemas.microsoft.com/office/drawing/2014/chart" uri="{C3380CC4-5D6E-409C-BE32-E72D297353CC}">
              <c16:uniqueId val="{00000007-66A2-4EC3-959E-A0B6022630C9}"/>
            </c:ext>
          </c:extLst>
        </c:ser>
        <c:dLbls>
          <c:showLegendKey val="0"/>
          <c:showVal val="0"/>
          <c:showCatName val="0"/>
          <c:showSerName val="0"/>
          <c:showPercent val="0"/>
          <c:showBubbleSize val="0"/>
          <c:showLeaderLines val="1"/>
        </c:dLbls>
        <c:gapWidth val="100"/>
        <c:secondPieSize val="75"/>
      </c:ofPieChart>
      <c:spPr>
        <a:noFill/>
        <a:ln w="25373">
          <a:noFill/>
        </a:ln>
      </c:spPr>
    </c:plotArea>
    <c:plotVisOnly val="1"/>
    <c:dispBlanksAs val="zero"/>
    <c:showDLblsOverMax val="0"/>
  </c:chart>
  <c:txPr>
    <a:bodyPr/>
    <a:lstStyle/>
    <a:p>
      <a:pPr>
        <a:defRPr sz="1796"/>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Общее число инфицированных</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108660</c:v>
                </c:pt>
                <c:pt idx="1">
                  <c:v>110693.137898999</c:v>
                </c:pt>
                <c:pt idx="2">
                  <c:v>112100</c:v>
                </c:pt>
                <c:pt idx="3">
                  <c:v>113320</c:v>
                </c:pt>
                <c:pt idx="4">
                  <c:v>114514.15683264552</c:v>
                </c:pt>
                <c:pt idx="5">
                  <c:v>115670</c:v>
                </c:pt>
                <c:pt idx="6">
                  <c:v>116795.62204980056</c:v>
                </c:pt>
                <c:pt idx="7">
                  <c:v>117882.68097867761</c:v>
                </c:pt>
                <c:pt idx="8">
                  <c:v>118932.0936763783</c:v>
                </c:pt>
                <c:pt idx="9">
                  <c:v>119943.4664116378</c:v>
                </c:pt>
                <c:pt idx="10">
                  <c:v>120920</c:v>
                </c:pt>
                <c:pt idx="11">
                  <c:v>121852.28280974488</c:v>
                </c:pt>
                <c:pt idx="12">
                  <c:v>122750.83199794598</c:v>
                </c:pt>
                <c:pt idx="13">
                  <c:v>123613.18555378057</c:v>
                </c:pt>
                <c:pt idx="14">
                  <c:v>124440.06963922117</c:v>
                </c:pt>
                <c:pt idx="15">
                  <c:v>125240</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#,##0</c:formatCode>
                <c:ptCount val="16"/>
                <c:pt idx="0">
                  <c:v>108658.37210880642</c:v>
                </c:pt>
                <c:pt idx="1">
                  <c:v>110693.13789899867</c:v>
                </c:pt>
                <c:pt idx="2">
                  <c:v>112298.99552673237</c:v>
                </c:pt>
                <c:pt idx="3">
                  <c:v>113522.15815173682</c:v>
                </c:pt>
                <c:pt idx="4">
                  <c:v>113709.0574191449</c:v>
                </c:pt>
                <c:pt idx="5">
                  <c:v>110526.35867120577</c:v>
                </c:pt>
                <c:pt idx="6">
                  <c:v>107392.42310402649</c:v>
                </c:pt>
                <c:pt idx="7">
                  <c:v>104307.09405204424</c:v>
                </c:pt>
                <c:pt idx="8">
                  <c:v>101273.1458217162</c:v>
                </c:pt>
                <c:pt idx="9">
                  <c:v>98291.969432298734</c:v>
                </c:pt>
                <c:pt idx="10">
                  <c:v>93386.629215125955</c:v>
                </c:pt>
                <c:pt idx="11">
                  <c:v>88643.560467702802</c:v>
                </c:pt>
                <c:pt idx="12">
                  <c:v>83989.321953032515</c:v>
                </c:pt>
                <c:pt idx="13">
                  <c:v>79432.851470968919</c:v>
                </c:pt>
                <c:pt idx="14">
                  <c:v>74983.251775940793</c:v>
                </c:pt>
                <c:pt idx="15">
                  <c:v>70153.702513359996</c:v>
                </c:pt>
              </c:numCache>
            </c:numRef>
          </c:val>
          <c:smooth val="0"/>
        </c:ser>
        <c:dLbls>
          <c:showLegendKey val="0"/>
          <c:showVal val="0"/>
          <c:showCatName val="0"/>
          <c:showSerName val="0"/>
          <c:showPercent val="0"/>
          <c:showBubbleSize val="0"/>
        </c:dLbls>
        <c:marker val="1"/>
        <c:smooth val="0"/>
        <c:axId val="214884352"/>
        <c:axId val="214885888"/>
      </c:lineChart>
      <c:catAx>
        <c:axId val="214884352"/>
        <c:scaling>
          <c:orientation val="minMax"/>
        </c:scaling>
        <c:delete val="0"/>
        <c:axPos val="b"/>
        <c:numFmt formatCode="General" sourceLinked="1"/>
        <c:majorTickMark val="out"/>
        <c:minorTickMark val="none"/>
        <c:tickLblPos val="nextTo"/>
        <c:txPr>
          <a:bodyPr/>
          <a:lstStyle/>
          <a:p>
            <a:pPr>
              <a:defRPr sz="1000"/>
            </a:pPr>
            <a:endParaRPr lang="ru-RU"/>
          </a:p>
        </c:txPr>
        <c:crossAx val="214885888"/>
        <c:crosses val="autoZero"/>
        <c:auto val="1"/>
        <c:lblAlgn val="ctr"/>
        <c:lblOffset val="100"/>
        <c:noMultiLvlLbl val="0"/>
      </c:catAx>
      <c:valAx>
        <c:axId val="214885888"/>
        <c:scaling>
          <c:orientation val="minMax"/>
          <c:min val="0"/>
        </c:scaling>
        <c:delete val="0"/>
        <c:axPos val="l"/>
        <c:numFmt formatCode="#,##0" sourceLinked="1"/>
        <c:majorTickMark val="out"/>
        <c:minorTickMark val="none"/>
        <c:tickLblPos val="nextTo"/>
        <c:txPr>
          <a:bodyPr/>
          <a:lstStyle/>
          <a:p>
            <a:pPr>
              <a:defRPr sz="1000"/>
            </a:pPr>
            <a:endParaRPr lang="ru-RU"/>
          </a:p>
        </c:txPr>
        <c:crossAx val="2148843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25559474505654E-3"/>
          <c:y val="2.003142731005383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1-D3F3-4EF7-9C84-1E1FD7B2D3DC}"/>
              </c:ext>
            </c:extLst>
          </c:dPt>
          <c:cat>
            <c:strRef>
              <c:f>Sheet1!$A$2</c:f>
              <c:strCache>
                <c:ptCount val="1"/>
                <c:pt idx="0">
                  <c:v>Category 1</c:v>
                </c:pt>
              </c:strCache>
            </c:strRef>
          </c:cat>
          <c:val>
            <c:numRef>
              <c:f>Sheet1!$B$2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D3F3-4EF7-9C84-1E1FD7B2D3DC}"/>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4-D3F3-4EF7-9C84-1E1FD7B2D3DC}"/>
              </c:ext>
            </c:extLst>
          </c:dPt>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5-D3F3-4EF7-9C84-1E1FD7B2D3DC}"/>
            </c:ext>
          </c:extLst>
        </c:ser>
        <c:dLbls>
          <c:showLegendKey val="0"/>
          <c:showVal val="0"/>
          <c:showCatName val="0"/>
          <c:showSerName val="0"/>
          <c:showPercent val="0"/>
          <c:showBubbleSize val="0"/>
        </c:dLbls>
        <c:gapWidth val="34"/>
        <c:overlap val="100"/>
        <c:axId val="227395456"/>
        <c:axId val="227396992"/>
      </c:barChart>
      <c:catAx>
        <c:axId val="227395456"/>
        <c:scaling>
          <c:orientation val="minMax"/>
        </c:scaling>
        <c:delete val="1"/>
        <c:axPos val="b"/>
        <c:numFmt formatCode="General" sourceLinked="1"/>
        <c:majorTickMark val="out"/>
        <c:minorTickMark val="none"/>
        <c:tickLblPos val="none"/>
        <c:crossAx val="227396992"/>
        <c:crosses val="autoZero"/>
        <c:auto val="1"/>
        <c:lblAlgn val="ctr"/>
        <c:lblOffset val="100"/>
        <c:noMultiLvlLbl val="0"/>
      </c:catAx>
      <c:valAx>
        <c:axId val="227396992"/>
        <c:scaling>
          <c:orientation val="minMax"/>
          <c:min val="0"/>
        </c:scaling>
        <c:delete val="1"/>
        <c:axPos val="l"/>
        <c:numFmt formatCode="0%" sourceLinked="1"/>
        <c:majorTickMark val="out"/>
        <c:minorTickMark val="none"/>
        <c:tickLblPos val="none"/>
        <c:crossAx val="227395456"/>
        <c:crosses val="autoZero"/>
        <c:crossBetween val="between"/>
      </c:valAx>
      <c:spPr>
        <a:noFill/>
        <a:ln w="25304">
          <a:noFill/>
        </a:ln>
      </c:spPr>
    </c:plotArea>
    <c:plotVisOnly val="1"/>
    <c:dispBlanksAs val="gap"/>
    <c:showDLblsOverMax val="0"/>
  </c:chart>
  <c:txPr>
    <a:bodyPr/>
    <a:lstStyle/>
    <a:p>
      <a:pPr>
        <a:defRPr sz="1791"/>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2760945658242E-2"/>
          <c:y val="2.0031377126945214E-2"/>
          <c:w val="0.82827447810868426"/>
          <c:h val="0.94559341628547189"/>
        </c:manualLayout>
      </c:layout>
      <c:barChart>
        <c:barDir val="col"/>
        <c:grouping val="percentStacked"/>
        <c:varyColors val="0"/>
        <c:ser>
          <c:idx val="0"/>
          <c:order val="0"/>
          <c:tx>
            <c:strRef>
              <c:f>Sheet1!$B$1</c:f>
              <c:strCache>
                <c:ptCount val="1"/>
                <c:pt idx="0">
                  <c:v>Series 1</c:v>
                </c:pt>
              </c:strCache>
            </c:strRef>
          </c:tx>
          <c:spPr>
            <a:solidFill>
              <a:schemeClr val="accent2">
                <a:lumMod val="50000"/>
              </a:schemeClr>
            </a:solidFill>
            <a:ln>
              <a:solidFill>
                <a:schemeClr val="tx1"/>
              </a:solidFill>
            </a:ln>
          </c:spPr>
          <c:invertIfNegative val="0"/>
          <c:cat>
            <c:strRef>
              <c:f>Sheet1!$A$2</c:f>
              <c:strCache>
                <c:ptCount val="1"/>
                <c:pt idx="0">
                  <c:v>Category 1</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29C7-4FC0-A36D-FC79815C6E6B}"/>
            </c:ext>
          </c:extLst>
        </c:ser>
        <c:ser>
          <c:idx val="1"/>
          <c:order val="1"/>
          <c:tx>
            <c:strRef>
              <c:f>Sheet1!$C$1</c:f>
              <c:strCache>
                <c:ptCount val="1"/>
                <c:pt idx="0">
                  <c:v>Column1</c:v>
                </c:pt>
              </c:strCache>
            </c:strRef>
          </c:tx>
          <c:spPr>
            <a:ln>
              <a:solidFill>
                <a:schemeClr val="tx1"/>
              </a:solidFill>
            </a:ln>
          </c:spPr>
          <c:invertIfNegative val="0"/>
          <c:dPt>
            <c:idx val="0"/>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2-29C7-4FC0-A36D-FC79815C6E6B}"/>
              </c:ext>
            </c:extLst>
          </c:dPt>
          <c:cat>
            <c:strRef>
              <c:f>Sheet1!$A$2</c:f>
              <c:strCache>
                <c:ptCount val="1"/>
                <c:pt idx="0">
                  <c:v>Category 1</c:v>
                </c:pt>
              </c:strCache>
            </c:strRef>
          </c:cat>
          <c:val>
            <c:numRef>
              <c:f>Sheet1!$C$2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29C7-4FC0-A36D-FC79815C6E6B}"/>
            </c:ext>
          </c:extLst>
        </c:ser>
        <c:dLbls>
          <c:showLegendKey val="0"/>
          <c:showVal val="0"/>
          <c:showCatName val="0"/>
          <c:showSerName val="0"/>
          <c:showPercent val="0"/>
          <c:showBubbleSize val="0"/>
        </c:dLbls>
        <c:gapWidth val="34"/>
        <c:overlap val="100"/>
        <c:axId val="227505280"/>
        <c:axId val="227506816"/>
      </c:barChart>
      <c:catAx>
        <c:axId val="227505280"/>
        <c:scaling>
          <c:orientation val="minMax"/>
        </c:scaling>
        <c:delete val="1"/>
        <c:axPos val="b"/>
        <c:numFmt formatCode="General" sourceLinked="1"/>
        <c:majorTickMark val="out"/>
        <c:minorTickMark val="none"/>
        <c:tickLblPos val="none"/>
        <c:crossAx val="227506816"/>
        <c:crosses val="autoZero"/>
        <c:auto val="1"/>
        <c:lblAlgn val="ctr"/>
        <c:lblOffset val="100"/>
        <c:noMultiLvlLbl val="0"/>
      </c:catAx>
      <c:valAx>
        <c:axId val="227506816"/>
        <c:scaling>
          <c:orientation val="minMax"/>
          <c:min val="0"/>
        </c:scaling>
        <c:delete val="1"/>
        <c:axPos val="l"/>
        <c:numFmt formatCode="0%" sourceLinked="1"/>
        <c:majorTickMark val="out"/>
        <c:minorTickMark val="none"/>
        <c:tickLblPos val="none"/>
        <c:crossAx val="227505280"/>
        <c:crosses val="autoZero"/>
        <c:crossBetween val="between"/>
      </c:valAx>
      <c:spPr>
        <a:noFill/>
        <a:ln w="25400">
          <a:noFill/>
        </a:ln>
      </c:spPr>
    </c:plotArea>
    <c:plotVisOnly val="1"/>
    <c:dispBlanksAs val="gap"/>
    <c:showDLblsOverMax val="0"/>
  </c:chart>
  <c:txPr>
    <a:bodyPr/>
    <a:lstStyle/>
    <a:p>
      <a:pPr>
        <a:defRPr sz="1798"/>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99641019895929"/>
          <c:y val="0.2523177986841304"/>
          <c:w val="0.83460465675372475"/>
          <c:h val="0.6469175944302954"/>
        </c:manualLayout>
      </c:layout>
      <c:barChart>
        <c:barDir val="col"/>
        <c:grouping val="clustered"/>
        <c:varyColors val="0"/>
        <c:ser>
          <c:idx val="0"/>
          <c:order val="0"/>
          <c:tx>
            <c:strRef>
              <c:f>Sheet1!$B$1</c:f>
              <c:strCache>
                <c:ptCount val="1"/>
                <c:pt idx="0">
                  <c:v>Всего</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Sheet1!$B$2:$B$3</c:f>
              <c:numCache>
                <c:formatCode>General</c:formatCode>
                <c:ptCount val="2"/>
                <c:pt idx="0">
                  <c:v>89</c:v>
                </c:pt>
                <c:pt idx="1">
                  <c:v>91</c:v>
                </c:pt>
              </c:numCache>
            </c:numRef>
          </c:val>
          <c:extLst xmlns:c16r2="http://schemas.microsoft.com/office/drawing/2015/06/chart">
            <c:ext xmlns:c16="http://schemas.microsoft.com/office/drawing/2014/chart" uri="{C3380CC4-5D6E-409C-BE32-E72D297353CC}">
              <c16:uniqueId val="{00000000-D498-4116-B72C-E2FA455CACFA}"/>
            </c:ext>
          </c:extLst>
        </c:ser>
        <c:ser>
          <c:idx val="1"/>
          <c:order val="1"/>
          <c:tx>
            <c:strRef>
              <c:f>Sheet1!$C$1</c:f>
              <c:strCache>
                <c:ptCount val="1"/>
                <c:pt idx="0">
                  <c:v>с опытом терапии ИП</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Sheet1!$C$2:$C$3</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1-D498-4116-B72C-E2FA455CACFA}"/>
            </c:ext>
          </c:extLst>
        </c:ser>
        <c:ser>
          <c:idx val="2"/>
          <c:order val="2"/>
          <c:tx>
            <c:strRef>
              <c:f>Sheet1!$D$1</c:f>
              <c:strCache>
                <c:ptCount val="1"/>
                <c:pt idx="0">
                  <c:v>опыт терапии NS5A ингибиторами</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Sheet1!$D$2:$D$3</c:f>
              <c:numCache>
                <c:formatCode>General</c:formatCode>
                <c:ptCount val="2"/>
                <c:pt idx="0">
                  <c:v>88</c:v>
                </c:pt>
                <c:pt idx="1">
                  <c:v>94</c:v>
                </c:pt>
              </c:numCache>
            </c:numRef>
          </c:val>
          <c:extLst xmlns:c16r2="http://schemas.microsoft.com/office/drawing/2015/06/chart">
            <c:ext xmlns:c16="http://schemas.microsoft.com/office/drawing/2014/chart" uri="{C3380CC4-5D6E-409C-BE32-E72D297353CC}">
              <c16:uniqueId val="{00000002-D498-4116-B72C-E2FA455CACFA}"/>
            </c:ext>
          </c:extLst>
        </c:ser>
        <c:ser>
          <c:idx val="3"/>
          <c:order val="3"/>
          <c:tx>
            <c:strRef>
              <c:f>Sheet1!$E$1</c:f>
              <c:strCache>
                <c:ptCount val="1"/>
                <c:pt idx="0">
                  <c:v>опыт терапии ИП+NS5A</c:v>
                </c:pt>
              </c:strCache>
            </c:strRef>
          </c:tx>
          <c:invertIfNegative val="0"/>
          <c:dLbls>
            <c:dLbl>
              <c:idx val="3"/>
              <c:layout>
                <c:manualLayout>
                  <c:x val="1.1340806596571374E-16"/>
                  <c:y val="-0.2065627758914241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498-4116-B72C-E2FA455CACFA}"/>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Sheet1!$E$2:$E$3</c:f>
              <c:numCache>
                <c:formatCode>General</c:formatCode>
                <c:ptCount val="2"/>
                <c:pt idx="0">
                  <c:v>79</c:v>
                </c:pt>
                <c:pt idx="1">
                  <c:v>81</c:v>
                </c:pt>
              </c:numCache>
            </c:numRef>
          </c:val>
          <c:extLst xmlns:c16r2="http://schemas.microsoft.com/office/drawing/2015/06/chart">
            <c:ext xmlns:c16="http://schemas.microsoft.com/office/drawing/2014/chart" uri="{C3380CC4-5D6E-409C-BE32-E72D297353CC}">
              <c16:uniqueId val="{00000004-D498-4116-B72C-E2FA455CACFA}"/>
            </c:ext>
          </c:extLst>
        </c:ser>
        <c:dLbls>
          <c:showLegendKey val="0"/>
          <c:showVal val="0"/>
          <c:showCatName val="0"/>
          <c:showSerName val="0"/>
          <c:showPercent val="0"/>
          <c:showBubbleSize val="0"/>
        </c:dLbls>
        <c:gapWidth val="80"/>
        <c:axId val="226901376"/>
        <c:axId val="226919552"/>
      </c:barChart>
      <c:catAx>
        <c:axId val="226901376"/>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pPr>
            <a:endParaRPr lang="ru-RU"/>
          </a:p>
        </c:txPr>
        <c:crossAx val="226919552"/>
        <c:crosses val="autoZero"/>
        <c:auto val="1"/>
        <c:lblAlgn val="ctr"/>
        <c:lblOffset val="100"/>
        <c:noMultiLvlLbl val="0"/>
      </c:catAx>
      <c:valAx>
        <c:axId val="226919552"/>
        <c:scaling>
          <c:orientation val="minMax"/>
          <c:max val="100"/>
          <c:min val="0"/>
        </c:scaling>
        <c:delete val="0"/>
        <c:axPos val="l"/>
        <c:title>
          <c:tx>
            <c:rich>
              <a:bodyPr rot="-5400000" vert="horz"/>
              <a:lstStyle/>
              <a:p>
                <a:pPr>
                  <a:defRPr sz="1200"/>
                </a:pPr>
                <a:r>
                  <a:rPr lang="en-US" sz="1200" dirty="0"/>
                  <a:t>% </a:t>
                </a:r>
                <a:r>
                  <a:rPr lang="ru-RU" sz="1200" dirty="0"/>
                  <a:t>участников,</a:t>
                </a:r>
                <a:r>
                  <a:rPr lang="ru-RU" sz="1200" baseline="0" dirty="0"/>
                  <a:t> достигших УВО12</a:t>
                </a:r>
                <a:endParaRPr lang="en-US" sz="1200" dirty="0"/>
              </a:p>
            </c:rich>
          </c:tx>
          <c:layout>
            <c:manualLayout>
              <c:xMode val="edge"/>
              <c:yMode val="edge"/>
              <c:x val="1.5464914147276417E-2"/>
              <c:y val="0.23125238272951271"/>
            </c:manualLayout>
          </c:layout>
          <c:overlay val="0"/>
        </c:title>
        <c:numFmt formatCode="General" sourceLinked="1"/>
        <c:majorTickMark val="out"/>
        <c:minorTickMark val="none"/>
        <c:tickLblPos val="nextTo"/>
        <c:spPr>
          <a:ln>
            <a:solidFill>
              <a:schemeClr val="tx1"/>
            </a:solidFill>
          </a:ln>
        </c:spPr>
        <c:txPr>
          <a:bodyPr/>
          <a:lstStyle/>
          <a:p>
            <a:pPr>
              <a:defRPr sz="1200"/>
            </a:pPr>
            <a:endParaRPr lang="ru-RU"/>
          </a:p>
        </c:txPr>
        <c:crossAx val="226901376"/>
        <c:crosses val="autoZero"/>
        <c:crossBetween val="between"/>
        <c:majorUnit val="10"/>
      </c:valAx>
    </c:plotArea>
    <c:legend>
      <c:legendPos val="t"/>
      <c:layout>
        <c:manualLayout>
          <c:xMode val="edge"/>
          <c:yMode val="edge"/>
          <c:x val="0.20766311818612299"/>
          <c:y val="0"/>
          <c:w val="0.75585552321361216"/>
          <c:h val="0.22014735587752315"/>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82537265757566"/>
          <c:y val="0.17817544200407132"/>
          <c:w val="0.82175975638836274"/>
          <c:h val="0.66150238501840164"/>
        </c:manualLayout>
      </c:layout>
      <c:barChart>
        <c:barDir val="col"/>
        <c:grouping val="clustered"/>
        <c:varyColors val="0"/>
        <c:ser>
          <c:idx val="0"/>
          <c:order val="0"/>
          <c:tx>
            <c:strRef>
              <c:f>Sheet1!$B$1</c:f>
              <c:strCache>
                <c:ptCount val="1"/>
                <c:pt idx="0">
                  <c:v>нет</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Sheet1!$B$2:$B$3</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0-62BB-449D-BEA2-8E124548C38E}"/>
            </c:ext>
          </c:extLst>
        </c:ser>
        <c:ser>
          <c:idx val="1"/>
          <c:order val="1"/>
          <c:tx>
            <c:strRef>
              <c:f>Sheet1!$C$1</c:f>
              <c:strCache>
                <c:ptCount val="1"/>
                <c:pt idx="0">
                  <c:v>только NS3</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Sheet1!$C$2:$C$3</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1-62BB-449D-BEA2-8E124548C38E}"/>
            </c:ext>
          </c:extLst>
        </c:ser>
        <c:ser>
          <c:idx val="2"/>
          <c:order val="2"/>
          <c:tx>
            <c:strRef>
              <c:f>Sheet1!$D$1</c:f>
              <c:strCache>
                <c:ptCount val="1"/>
                <c:pt idx="0">
                  <c:v>только NS5A</c:v>
                </c:pt>
              </c:strCache>
            </c:strRef>
          </c:tx>
          <c:invertIfNegative val="0"/>
          <c:dLbls>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Sheet1!$D$2:$D$3</c:f>
              <c:numCache>
                <c:formatCode>General</c:formatCode>
                <c:ptCount val="2"/>
                <c:pt idx="0">
                  <c:v>83</c:v>
                </c:pt>
                <c:pt idx="1">
                  <c:v>96</c:v>
                </c:pt>
              </c:numCache>
            </c:numRef>
          </c:val>
          <c:extLst xmlns:c16r2="http://schemas.microsoft.com/office/drawing/2015/06/chart">
            <c:ext xmlns:c16="http://schemas.microsoft.com/office/drawing/2014/chart" uri="{C3380CC4-5D6E-409C-BE32-E72D297353CC}">
              <c16:uniqueId val="{00000002-62BB-449D-BEA2-8E124548C38E}"/>
            </c:ext>
          </c:extLst>
        </c:ser>
        <c:ser>
          <c:idx val="3"/>
          <c:order val="3"/>
          <c:tx>
            <c:strRef>
              <c:f>Sheet1!$E$1</c:f>
              <c:strCache>
                <c:ptCount val="1"/>
                <c:pt idx="0">
                  <c:v>NS3 + NS5A</c:v>
                </c:pt>
              </c:strCache>
            </c:strRef>
          </c:tx>
          <c:invertIfNegative val="0"/>
          <c:dLbls>
            <c:dLbl>
              <c:idx val="1"/>
              <c:layout>
                <c:manualLayout>
                  <c:x val="-2.4685031342584294E-7"/>
                  <c:y val="-0.1081204137899720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2BB-449D-BEA2-8E124548C38E}"/>
                </c:ext>
              </c:extLst>
            </c:dLbl>
            <c:dLbl>
              <c:idx val="3"/>
              <c:layout>
                <c:manualLayout>
                  <c:x val="1.1340806596571374E-16"/>
                  <c:y val="-0.2065627758914241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2BB-449D-BEA2-8E124548C38E}"/>
                </c:ext>
              </c:extLst>
            </c:dLbl>
            <c:spPr>
              <a:noFill/>
              <a:ln>
                <a:noFill/>
              </a:ln>
              <a:effectLst/>
            </c:spPr>
            <c:txPr>
              <a:bodyPr/>
              <a:lstStyle/>
              <a:p>
                <a:pPr>
                  <a:defRPr sz="12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12 нед.</c:v>
                </c:pt>
                <c:pt idx="1">
                  <c:v>16 нед.</c:v>
                </c:pt>
              </c:strCache>
            </c:strRef>
          </c:cat>
          <c:val>
            <c:numRef>
              <c:f>Sheet1!$E$2:$E$3</c:f>
              <c:numCache>
                <c:formatCode>General</c:formatCode>
                <c:ptCount val="2"/>
                <c:pt idx="0">
                  <c:v>80</c:v>
                </c:pt>
                <c:pt idx="1">
                  <c:v>25</c:v>
                </c:pt>
              </c:numCache>
            </c:numRef>
          </c:val>
          <c:extLst xmlns:c16r2="http://schemas.microsoft.com/office/drawing/2015/06/chart">
            <c:ext xmlns:c16="http://schemas.microsoft.com/office/drawing/2014/chart" uri="{C3380CC4-5D6E-409C-BE32-E72D297353CC}">
              <c16:uniqueId val="{00000005-62BB-449D-BEA2-8E124548C38E}"/>
            </c:ext>
          </c:extLst>
        </c:ser>
        <c:dLbls>
          <c:showLegendKey val="0"/>
          <c:showVal val="0"/>
          <c:showCatName val="0"/>
          <c:showSerName val="0"/>
          <c:showPercent val="0"/>
          <c:showBubbleSize val="0"/>
        </c:dLbls>
        <c:gapWidth val="80"/>
        <c:axId val="227044736"/>
        <c:axId val="227067008"/>
      </c:barChart>
      <c:catAx>
        <c:axId val="227044736"/>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pPr>
            <a:endParaRPr lang="ru-RU"/>
          </a:p>
        </c:txPr>
        <c:crossAx val="227067008"/>
        <c:crosses val="autoZero"/>
        <c:auto val="1"/>
        <c:lblAlgn val="ctr"/>
        <c:lblOffset val="100"/>
        <c:noMultiLvlLbl val="0"/>
      </c:catAx>
      <c:valAx>
        <c:axId val="227067008"/>
        <c:scaling>
          <c:orientation val="minMax"/>
          <c:max val="100"/>
          <c:min val="0"/>
        </c:scaling>
        <c:delete val="0"/>
        <c:axPos val="l"/>
        <c:title>
          <c:tx>
            <c:rich>
              <a:bodyPr rot="-5400000" vert="horz"/>
              <a:lstStyle/>
              <a:p>
                <a:pPr>
                  <a:defRPr sz="1200"/>
                </a:pPr>
                <a:r>
                  <a:rPr lang="en-US" sz="1100" dirty="0"/>
                  <a:t>% </a:t>
                </a:r>
                <a:r>
                  <a:rPr lang="ru-RU" sz="1100" dirty="0"/>
                  <a:t>участников, достигших УВО12</a:t>
                </a:r>
                <a:endParaRPr lang="en-US" sz="1100" dirty="0"/>
              </a:p>
            </c:rich>
          </c:tx>
          <c:layout>
            <c:manualLayout>
              <c:xMode val="edge"/>
              <c:yMode val="edge"/>
              <c:x val="1.5464914918004899E-2"/>
              <c:y val="0.16842413095624578"/>
            </c:manualLayout>
          </c:layout>
          <c:overlay val="0"/>
        </c:title>
        <c:numFmt formatCode="General" sourceLinked="1"/>
        <c:majorTickMark val="out"/>
        <c:minorTickMark val="none"/>
        <c:tickLblPos val="nextTo"/>
        <c:spPr>
          <a:ln>
            <a:solidFill>
              <a:schemeClr val="tx1"/>
            </a:solidFill>
          </a:ln>
        </c:spPr>
        <c:txPr>
          <a:bodyPr/>
          <a:lstStyle/>
          <a:p>
            <a:pPr>
              <a:defRPr sz="1200"/>
            </a:pPr>
            <a:endParaRPr lang="ru-RU"/>
          </a:p>
        </c:txPr>
        <c:crossAx val="227044736"/>
        <c:crosses val="autoZero"/>
        <c:crossBetween val="between"/>
        <c:majorUnit val="10"/>
      </c:valAx>
    </c:plotArea>
    <c:legend>
      <c:legendPos val="t"/>
      <c:layout>
        <c:manualLayout>
          <c:xMode val="edge"/>
          <c:yMode val="edge"/>
          <c:x val="0.13519818288467422"/>
          <c:y val="0"/>
          <c:w val="0.72960351245966792"/>
          <c:h val="6.7003358779003597E-2"/>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14322474396584"/>
          <c:y val="0.2629990590798793"/>
          <c:w val="0.86285677525603421"/>
          <c:h val="0.62243574506016941"/>
        </c:manualLayout>
      </c:layout>
      <c:barChart>
        <c:barDir val="col"/>
        <c:grouping val="clustered"/>
        <c:varyColors val="0"/>
        <c:ser>
          <c:idx val="0"/>
          <c:order val="0"/>
          <c:tx>
            <c:strRef>
              <c:f>Sheet1!$B$1</c:f>
              <c:strCache>
                <c:ptCount val="1"/>
                <c:pt idx="0">
                  <c:v>Overall</c:v>
                </c:pt>
              </c:strCache>
            </c:strRef>
          </c:tx>
          <c:spPr>
            <a:solidFill>
              <a:schemeClr val="bg1">
                <a:lumMod val="85000"/>
              </a:schemeClr>
            </a:solidFill>
          </c:spPr>
          <c:invertIfNegative val="0"/>
          <c:dLbls>
            <c:spPr>
              <a:noFill/>
              <a:ln w="25404">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Post-transplant cohort</c:v>
                </c:pt>
              </c:strCache>
            </c:strRef>
          </c:cat>
          <c:val>
            <c:numRef>
              <c:f>Sheet1!$B$2</c:f>
              <c:numCache>
                <c:formatCode>General</c:formatCode>
                <c:ptCount val="1"/>
                <c:pt idx="0">
                  <c:v>94</c:v>
                </c:pt>
              </c:numCache>
            </c:numRef>
          </c:val>
          <c:extLst xmlns:c16r2="http://schemas.microsoft.com/office/drawing/2015/06/chart">
            <c:ext xmlns:c16="http://schemas.microsoft.com/office/drawing/2014/chart" uri="{C3380CC4-5D6E-409C-BE32-E72D297353CC}">
              <c16:uniqueId val="{00000000-0124-46B2-8A25-72A2C34FE2F4}"/>
            </c:ext>
          </c:extLst>
        </c:ser>
        <c:ser>
          <c:idx val="1"/>
          <c:order val="1"/>
          <c:tx>
            <c:strRef>
              <c:f>Sheet1!$C$1</c:f>
              <c:strCache>
                <c:ptCount val="1"/>
                <c:pt idx="0">
                  <c:v>Column1</c:v>
                </c:pt>
              </c:strCache>
            </c:strRef>
          </c:tx>
          <c:spPr>
            <a:solidFill>
              <a:srgbClr val="85CD69"/>
            </a:solidFill>
          </c:spPr>
          <c:invertIfNegative val="0"/>
          <c:dLbls>
            <c:spPr>
              <a:noFill/>
              <a:ln w="25404">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Post-transplant cohort</c:v>
                </c:pt>
              </c:strCache>
            </c:strRef>
          </c:cat>
          <c:val>
            <c:numRef>
              <c:f>Sheet1!$C$2</c:f>
              <c:numCache>
                <c:formatCode>General</c:formatCode>
                <c:ptCount val="1"/>
              </c:numCache>
            </c:numRef>
          </c:val>
          <c:extLst xmlns:c16r2="http://schemas.microsoft.com/office/drawing/2015/06/chart">
            <c:ext xmlns:c16="http://schemas.microsoft.com/office/drawing/2014/chart" uri="{C3380CC4-5D6E-409C-BE32-E72D297353CC}">
              <c16:uniqueId val="{00000001-0124-46B2-8A25-72A2C34FE2F4}"/>
            </c:ext>
          </c:extLst>
        </c:ser>
        <c:ser>
          <c:idx val="2"/>
          <c:order val="2"/>
          <c:tx>
            <c:strRef>
              <c:f>Sheet1!$D$1</c:f>
              <c:strCache>
                <c:ptCount val="1"/>
                <c:pt idx="0">
                  <c:v>1a</c:v>
                </c:pt>
              </c:strCache>
            </c:strRef>
          </c:tx>
          <c:spPr>
            <a:solidFill>
              <a:schemeClr val="accent3">
                <a:lumMod val="60000"/>
                <a:lumOff val="40000"/>
              </a:schemeClr>
            </a:solidFill>
          </c:spPr>
          <c:invertIfNegative val="0"/>
          <c:dLbls>
            <c:spPr>
              <a:noFill/>
              <a:ln w="25404">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Post-transplant cohort</c:v>
                </c:pt>
              </c:strCache>
            </c:strRef>
          </c:cat>
          <c:val>
            <c:numRef>
              <c:f>Sheet1!$D$2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2-0124-46B2-8A25-72A2C34FE2F4}"/>
            </c:ext>
          </c:extLst>
        </c:ser>
        <c:ser>
          <c:idx val="3"/>
          <c:order val="3"/>
          <c:tx>
            <c:strRef>
              <c:f>Sheet1!$E$1</c:f>
              <c:strCache>
                <c:ptCount val="1"/>
                <c:pt idx="0">
                  <c:v>1b</c:v>
                </c:pt>
              </c:strCache>
            </c:strRef>
          </c:tx>
          <c:spPr>
            <a:solidFill>
              <a:schemeClr val="accent3">
                <a:lumMod val="75000"/>
              </a:schemeClr>
            </a:solidFill>
          </c:spPr>
          <c:invertIfNegative val="0"/>
          <c:dLbls>
            <c:spPr>
              <a:noFill/>
              <a:ln w="25404">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Post-transplant cohort</c:v>
                </c:pt>
              </c:strCache>
            </c:strRef>
          </c:cat>
          <c:val>
            <c:numRef>
              <c:f>Sheet1!$E$2</c:f>
              <c:numCache>
                <c:formatCode>General</c:formatCode>
                <c:ptCount val="1"/>
                <c:pt idx="0">
                  <c:v>90</c:v>
                </c:pt>
              </c:numCache>
            </c:numRef>
          </c:val>
          <c:extLst xmlns:c16r2="http://schemas.microsoft.com/office/drawing/2015/06/chart">
            <c:ext xmlns:c16="http://schemas.microsoft.com/office/drawing/2014/chart" uri="{C3380CC4-5D6E-409C-BE32-E72D297353CC}">
              <c16:uniqueId val="{00000003-0124-46B2-8A25-72A2C34FE2F4}"/>
            </c:ext>
          </c:extLst>
        </c:ser>
        <c:ser>
          <c:idx val="4"/>
          <c:order val="4"/>
          <c:tx>
            <c:strRef>
              <c:f>Sheet1!$F$1</c:f>
              <c:strCache>
                <c:ptCount val="1"/>
                <c:pt idx="0">
                  <c:v>3</c:v>
                </c:pt>
              </c:strCache>
            </c:strRef>
          </c:tx>
          <c:spPr>
            <a:solidFill>
              <a:schemeClr val="accent3">
                <a:lumMod val="50000"/>
              </a:schemeClr>
            </a:solidFill>
          </c:spPr>
          <c:invertIfNegative val="0"/>
          <c:dLbls>
            <c:spPr>
              <a:noFill/>
              <a:ln w="25404">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Post-transplant cohort</c:v>
                </c:pt>
              </c:strCache>
            </c:strRef>
          </c:cat>
          <c:val>
            <c:numRef>
              <c:f>Sheet1!$F$2</c:f>
              <c:numCache>
                <c:formatCode>General</c:formatCode>
                <c:ptCount val="1"/>
                <c:pt idx="0">
                  <c:v>91</c:v>
                </c:pt>
              </c:numCache>
            </c:numRef>
          </c:val>
          <c:extLst xmlns:c16r2="http://schemas.microsoft.com/office/drawing/2015/06/chart">
            <c:ext xmlns:c16="http://schemas.microsoft.com/office/drawing/2014/chart" uri="{C3380CC4-5D6E-409C-BE32-E72D297353CC}">
              <c16:uniqueId val="{00000004-0124-46B2-8A25-72A2C34FE2F4}"/>
            </c:ext>
          </c:extLst>
        </c:ser>
        <c:dLbls>
          <c:showLegendKey val="0"/>
          <c:showVal val="0"/>
          <c:showCatName val="0"/>
          <c:showSerName val="0"/>
          <c:showPercent val="0"/>
          <c:showBubbleSize val="0"/>
        </c:dLbls>
        <c:gapWidth val="148"/>
        <c:overlap val="-10"/>
        <c:axId val="227706752"/>
        <c:axId val="227708288"/>
      </c:barChart>
      <c:catAx>
        <c:axId val="227706752"/>
        <c:scaling>
          <c:orientation val="minMax"/>
        </c:scaling>
        <c:delete val="0"/>
        <c:axPos val="b"/>
        <c:numFmt formatCode="General" sourceLinked="0"/>
        <c:majorTickMark val="none"/>
        <c:minorTickMark val="none"/>
        <c:tickLblPos val="none"/>
        <c:crossAx val="227708288"/>
        <c:crosses val="autoZero"/>
        <c:auto val="1"/>
        <c:lblAlgn val="ctr"/>
        <c:lblOffset val="100"/>
        <c:noMultiLvlLbl val="0"/>
      </c:catAx>
      <c:valAx>
        <c:axId val="227708288"/>
        <c:scaling>
          <c:orientation val="minMax"/>
          <c:max val="100"/>
          <c:min val="0"/>
        </c:scaling>
        <c:delete val="0"/>
        <c:axPos val="l"/>
        <c:numFmt formatCode="General" sourceLinked="1"/>
        <c:majorTickMark val="out"/>
        <c:minorTickMark val="none"/>
        <c:tickLblPos val="nextTo"/>
        <c:crossAx val="227706752"/>
        <c:crosses val="autoZero"/>
        <c:crossBetween val="between"/>
        <c:majorUnit val="20"/>
      </c:valAx>
      <c:spPr>
        <a:noFill/>
        <a:ln w="25404">
          <a:noFill/>
        </a:ln>
      </c:spPr>
    </c:plotArea>
    <c:plotVisOnly val="1"/>
    <c:dispBlanksAs val="gap"/>
    <c:showDLblsOverMax val="0"/>
  </c:chart>
  <c:txPr>
    <a:bodyPr/>
    <a:lstStyle/>
    <a:p>
      <a:pPr>
        <a:defRPr sz="16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75704844634484"/>
          <c:y val="0.2629990590798793"/>
          <c:w val="0.86724295155365561"/>
          <c:h val="0.62243574506016941"/>
        </c:manualLayout>
      </c:layout>
      <c:barChart>
        <c:barDir val="col"/>
        <c:grouping val="clustered"/>
        <c:varyColors val="0"/>
        <c:ser>
          <c:idx val="0"/>
          <c:order val="0"/>
          <c:tx>
            <c:strRef>
              <c:f>Sheet1!$B$1</c:f>
              <c:strCache>
                <c:ptCount val="1"/>
                <c:pt idx="0">
                  <c:v>Overall</c:v>
                </c:pt>
              </c:strCache>
            </c:strRef>
          </c:tx>
          <c:spPr>
            <a:solidFill>
              <a:schemeClr val="bg1">
                <a:lumMod val="50000"/>
              </a:schemeClr>
            </a:solidFill>
          </c:spPr>
          <c:invertIfNegative val="0"/>
          <c:dLbls>
            <c:spPr>
              <a:noFill/>
              <a:ln w="25393">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Sheet1!$B$2</c:f>
              <c:numCache>
                <c:formatCode>General</c:formatCode>
                <c:ptCount val="1"/>
                <c:pt idx="0">
                  <c:v>83</c:v>
                </c:pt>
              </c:numCache>
            </c:numRef>
          </c:val>
          <c:extLst xmlns:c16r2="http://schemas.microsoft.com/office/drawing/2015/06/chart">
            <c:ext xmlns:c16="http://schemas.microsoft.com/office/drawing/2014/chart" uri="{C3380CC4-5D6E-409C-BE32-E72D297353CC}">
              <c16:uniqueId val="{00000000-BDC7-4798-A3DA-6B8EB59D6DFE}"/>
            </c:ext>
          </c:extLst>
        </c:ser>
        <c:ser>
          <c:idx val="1"/>
          <c:order val="1"/>
          <c:tx>
            <c:strRef>
              <c:f>Sheet1!$C$1</c:f>
              <c:strCache>
                <c:ptCount val="1"/>
                <c:pt idx="0">
                  <c:v>Column1</c:v>
                </c:pt>
              </c:strCache>
            </c:strRef>
          </c:tx>
          <c:invertIfNegative val="0"/>
          <c:dPt>
            <c:idx val="0"/>
            <c:invertIfNegative val="0"/>
            <c:bubble3D val="0"/>
            <c:spPr>
              <a:solidFill>
                <a:srgbClr val="45842C"/>
              </a:solidFill>
            </c:spPr>
            <c:extLst xmlns:c16r2="http://schemas.microsoft.com/office/drawing/2015/06/chart">
              <c:ext xmlns:c16="http://schemas.microsoft.com/office/drawing/2014/chart" uri="{C3380CC4-5D6E-409C-BE32-E72D297353CC}">
                <c16:uniqueId val="{00000001-BDC7-4798-A3DA-6B8EB59D6DFE}"/>
              </c:ext>
            </c:extLst>
          </c:dPt>
          <c:dPt>
            <c:idx val="1"/>
            <c:invertIfNegative val="0"/>
            <c:bubble3D val="0"/>
            <c:spPr>
              <a:solidFill>
                <a:srgbClr val="85CD69"/>
              </a:solidFill>
            </c:spPr>
            <c:extLst xmlns:c16r2="http://schemas.microsoft.com/office/drawing/2015/06/chart">
              <c:ext xmlns:c16="http://schemas.microsoft.com/office/drawing/2014/chart" uri="{C3380CC4-5D6E-409C-BE32-E72D297353CC}">
                <c16:uniqueId val="{00000002-BDC7-4798-A3DA-6B8EB59D6DFE}"/>
              </c:ext>
            </c:extLst>
          </c:dPt>
          <c:dLbls>
            <c:spPr>
              <a:noFill/>
              <a:ln w="25393">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Sheet1!$C$2</c:f>
              <c:numCache>
                <c:formatCode>General</c:formatCode>
                <c:ptCount val="1"/>
              </c:numCache>
            </c:numRef>
          </c:val>
          <c:extLst xmlns:c16r2="http://schemas.microsoft.com/office/drawing/2015/06/chart">
            <c:ext xmlns:c16="http://schemas.microsoft.com/office/drawing/2014/chart" uri="{C3380CC4-5D6E-409C-BE32-E72D297353CC}">
              <c16:uniqueId val="{00000003-BDC7-4798-A3DA-6B8EB59D6DFE}"/>
            </c:ext>
          </c:extLst>
        </c:ser>
        <c:ser>
          <c:idx val="2"/>
          <c:order val="2"/>
          <c:tx>
            <c:strRef>
              <c:f>Sheet1!$D$1</c:f>
              <c:strCache>
                <c:ptCount val="1"/>
                <c:pt idx="0">
                  <c:v>CTP A</c:v>
                </c:pt>
              </c:strCache>
            </c:strRef>
          </c:tx>
          <c:spPr>
            <a:solidFill>
              <a:schemeClr val="bg2">
                <a:lumMod val="75000"/>
              </a:schemeClr>
            </a:solidFill>
          </c:spPr>
          <c:invertIfNegative val="0"/>
          <c:dLbls>
            <c:spPr>
              <a:noFill/>
              <a:ln w="25393">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Sheet1!$D$2</c:f>
              <c:numCache>
                <c:formatCode>General</c:formatCode>
                <c:ptCount val="1"/>
                <c:pt idx="0">
                  <c:v>92</c:v>
                </c:pt>
              </c:numCache>
            </c:numRef>
          </c:val>
          <c:extLst xmlns:c16r2="http://schemas.microsoft.com/office/drawing/2015/06/chart">
            <c:ext xmlns:c16="http://schemas.microsoft.com/office/drawing/2014/chart" uri="{C3380CC4-5D6E-409C-BE32-E72D297353CC}">
              <c16:uniqueId val="{00000004-BDC7-4798-A3DA-6B8EB59D6DFE}"/>
            </c:ext>
          </c:extLst>
        </c:ser>
        <c:ser>
          <c:idx val="3"/>
          <c:order val="3"/>
          <c:tx>
            <c:strRef>
              <c:f>Sheet1!$E$1</c:f>
              <c:strCache>
                <c:ptCount val="1"/>
                <c:pt idx="0">
                  <c:v>CTP B</c:v>
                </c:pt>
              </c:strCache>
            </c:strRef>
          </c:tx>
          <c:spPr>
            <a:solidFill>
              <a:schemeClr val="bg2">
                <a:lumMod val="50000"/>
              </a:schemeClr>
            </a:solidFill>
          </c:spPr>
          <c:invertIfNegative val="0"/>
          <c:dLbls>
            <c:spPr>
              <a:noFill/>
              <a:ln w="25393">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Sheet1!$E$2</c:f>
              <c:numCache>
                <c:formatCode>General</c:formatCode>
                <c:ptCount val="1"/>
                <c:pt idx="0">
                  <c:v>94</c:v>
                </c:pt>
              </c:numCache>
            </c:numRef>
          </c:val>
          <c:extLst xmlns:c16r2="http://schemas.microsoft.com/office/drawing/2015/06/chart">
            <c:ext xmlns:c16="http://schemas.microsoft.com/office/drawing/2014/chart" uri="{C3380CC4-5D6E-409C-BE32-E72D297353CC}">
              <c16:uniqueId val="{00000005-BDC7-4798-A3DA-6B8EB59D6DFE}"/>
            </c:ext>
          </c:extLst>
        </c:ser>
        <c:ser>
          <c:idx val="4"/>
          <c:order val="4"/>
          <c:tx>
            <c:strRef>
              <c:f>Sheet1!$F$1</c:f>
              <c:strCache>
                <c:ptCount val="1"/>
                <c:pt idx="0">
                  <c:v>CTP C</c:v>
                </c:pt>
              </c:strCache>
            </c:strRef>
          </c:tx>
          <c:spPr>
            <a:solidFill>
              <a:schemeClr val="bg2">
                <a:lumMod val="25000"/>
              </a:schemeClr>
            </a:solidFill>
          </c:spPr>
          <c:invertIfNegative val="0"/>
          <c:dLbls>
            <c:spPr>
              <a:noFill/>
              <a:ln w="25393">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Sheet1!$F$2</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6-BDC7-4798-A3DA-6B8EB59D6DFE}"/>
            </c:ext>
          </c:extLst>
        </c:ser>
        <c:ser>
          <c:idx val="5"/>
          <c:order val="5"/>
          <c:tx>
            <c:strRef>
              <c:f>Sheet1!$G$1</c:f>
              <c:strCache>
                <c:ptCount val="1"/>
                <c:pt idx="0">
                  <c:v>Column2</c:v>
                </c:pt>
              </c:strCache>
            </c:strRef>
          </c:tx>
          <c:spPr>
            <a:solidFill>
              <a:srgbClr val="45842C"/>
            </a:solidFill>
          </c:spPr>
          <c:invertIfNegative val="0"/>
          <c:dLbls>
            <c:spPr>
              <a:noFill/>
              <a:ln w="25393">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Sheet1!$G$2</c:f>
              <c:numCache>
                <c:formatCode>General</c:formatCode>
                <c:ptCount val="1"/>
              </c:numCache>
            </c:numRef>
          </c:val>
          <c:extLst xmlns:c16r2="http://schemas.microsoft.com/office/drawing/2015/06/chart">
            <c:ext xmlns:c16="http://schemas.microsoft.com/office/drawing/2014/chart" uri="{C3380CC4-5D6E-409C-BE32-E72D297353CC}">
              <c16:uniqueId val="{00000007-BDC7-4798-A3DA-6B8EB59D6DFE}"/>
            </c:ext>
          </c:extLst>
        </c:ser>
        <c:ser>
          <c:idx val="6"/>
          <c:order val="6"/>
          <c:tx>
            <c:strRef>
              <c:f>Sheet1!$H$1</c:f>
              <c:strCache>
                <c:ptCount val="1"/>
                <c:pt idx="0">
                  <c:v>1a</c:v>
                </c:pt>
              </c:strCache>
            </c:strRef>
          </c:tx>
          <c:spPr>
            <a:solidFill>
              <a:schemeClr val="accent3">
                <a:lumMod val="40000"/>
                <a:lumOff val="60000"/>
              </a:schemeClr>
            </a:solidFill>
          </c:spPr>
          <c:invertIfNegative val="0"/>
          <c:dLbls>
            <c:spPr>
              <a:noFill/>
              <a:ln w="25393">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Sheet1!$H$2</c:f>
              <c:numCache>
                <c:formatCode>General</c:formatCode>
                <c:ptCount val="1"/>
                <c:pt idx="0">
                  <c:v>77</c:v>
                </c:pt>
              </c:numCache>
            </c:numRef>
          </c:val>
          <c:extLst xmlns:c16r2="http://schemas.microsoft.com/office/drawing/2015/06/chart">
            <c:ext xmlns:c16="http://schemas.microsoft.com/office/drawing/2014/chart" uri="{C3380CC4-5D6E-409C-BE32-E72D297353CC}">
              <c16:uniqueId val="{00000008-BDC7-4798-A3DA-6B8EB59D6DFE}"/>
            </c:ext>
          </c:extLst>
        </c:ser>
        <c:ser>
          <c:idx val="7"/>
          <c:order val="7"/>
          <c:tx>
            <c:strRef>
              <c:f>Sheet1!$I$1</c:f>
              <c:strCache>
                <c:ptCount val="1"/>
                <c:pt idx="0">
                  <c:v>1b</c:v>
                </c:pt>
              </c:strCache>
            </c:strRef>
          </c:tx>
          <c:spPr>
            <a:solidFill>
              <a:schemeClr val="accent3">
                <a:lumMod val="60000"/>
                <a:lumOff val="40000"/>
              </a:schemeClr>
            </a:solidFill>
          </c:spPr>
          <c:invertIfNegative val="0"/>
          <c:dLbls>
            <c:spPr>
              <a:noFill/>
              <a:ln w="25393">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Sheet1!$I$2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9-BDC7-4798-A3DA-6B8EB59D6DFE}"/>
            </c:ext>
          </c:extLst>
        </c:ser>
        <c:ser>
          <c:idx val="8"/>
          <c:order val="8"/>
          <c:tx>
            <c:strRef>
              <c:f>Sheet1!$J$1</c:f>
              <c:strCache>
                <c:ptCount val="1"/>
                <c:pt idx="0">
                  <c:v>3</c:v>
                </c:pt>
              </c:strCache>
            </c:strRef>
          </c:tx>
          <c:spPr>
            <a:solidFill>
              <a:schemeClr val="accent3">
                <a:lumMod val="75000"/>
              </a:schemeClr>
            </a:solidFill>
          </c:spPr>
          <c:invertIfNegative val="0"/>
          <c:dLbls>
            <c:spPr>
              <a:noFill/>
              <a:ln w="25393">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Adv Cirr</c:v>
                </c:pt>
              </c:strCache>
            </c:strRef>
          </c:cat>
          <c:val>
            <c:numRef>
              <c:f>Sheet1!$J$2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A-BDC7-4798-A3DA-6B8EB59D6DFE}"/>
            </c:ext>
          </c:extLst>
        </c:ser>
        <c:dLbls>
          <c:showLegendKey val="0"/>
          <c:showVal val="0"/>
          <c:showCatName val="0"/>
          <c:showSerName val="0"/>
          <c:showPercent val="0"/>
          <c:showBubbleSize val="0"/>
        </c:dLbls>
        <c:gapWidth val="107"/>
        <c:overlap val="-10"/>
        <c:axId val="227854208"/>
        <c:axId val="227855744"/>
      </c:barChart>
      <c:catAx>
        <c:axId val="227854208"/>
        <c:scaling>
          <c:orientation val="minMax"/>
        </c:scaling>
        <c:delete val="0"/>
        <c:axPos val="b"/>
        <c:numFmt formatCode="General" sourceLinked="0"/>
        <c:majorTickMark val="none"/>
        <c:minorTickMark val="none"/>
        <c:tickLblPos val="none"/>
        <c:crossAx val="227855744"/>
        <c:crosses val="autoZero"/>
        <c:auto val="1"/>
        <c:lblAlgn val="ctr"/>
        <c:lblOffset val="100"/>
        <c:noMultiLvlLbl val="0"/>
      </c:catAx>
      <c:valAx>
        <c:axId val="227855744"/>
        <c:scaling>
          <c:orientation val="minMax"/>
          <c:max val="100"/>
          <c:min val="0"/>
        </c:scaling>
        <c:delete val="0"/>
        <c:axPos val="l"/>
        <c:title>
          <c:tx>
            <c:rich>
              <a:bodyPr/>
              <a:lstStyle/>
              <a:p>
                <a:pPr>
                  <a:defRPr sz="1100" b="0" i="0" u="none" strike="noStrike" baseline="0">
                    <a:solidFill>
                      <a:srgbClr val="000000"/>
                    </a:solidFill>
                    <a:latin typeface="Calibri"/>
                    <a:ea typeface="Calibri"/>
                    <a:cs typeface="Calibri"/>
                  </a:defRPr>
                </a:pPr>
                <a:r>
                  <a:rPr lang="ru-RU" sz="1600" b="1" i="0" u="none" strike="noStrike" baseline="0">
                    <a:solidFill>
                      <a:srgbClr val="000000"/>
                    </a:solidFill>
                    <a:latin typeface="Arial"/>
                    <a:cs typeface="Arial"/>
                  </a:rPr>
                  <a:t>СВО12, %</a:t>
                </a:r>
              </a:p>
            </c:rich>
          </c:tx>
          <c:layout>
            <c:manualLayout>
              <c:xMode val="edge"/>
              <c:yMode val="edge"/>
              <c:x val="0"/>
              <c:y val="0.41732579898101063"/>
            </c:manualLayout>
          </c:layout>
          <c:overlay val="0"/>
        </c:title>
        <c:numFmt formatCode="General" sourceLinked="1"/>
        <c:majorTickMark val="out"/>
        <c:minorTickMark val="none"/>
        <c:tickLblPos val="nextTo"/>
        <c:crossAx val="227854208"/>
        <c:crosses val="autoZero"/>
        <c:crossBetween val="between"/>
        <c:majorUnit val="20"/>
      </c:valAx>
      <c:spPr>
        <a:noFill/>
        <a:ln w="25393">
          <a:noFill/>
        </a:ln>
      </c:spPr>
    </c:plotArea>
    <c:plotVisOnly val="1"/>
    <c:dispBlanksAs val="gap"/>
    <c:showDLblsOverMax val="0"/>
  </c:chart>
  <c:txPr>
    <a:bodyPr/>
    <a:lstStyle/>
    <a:p>
      <a:pPr>
        <a:defRPr sz="16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03385082183874E-2"/>
          <c:y val="0.12969465144857933"/>
          <c:w val="0.8923436598350738"/>
          <c:h val="0.76934140383235117"/>
        </c:manualLayout>
      </c:layout>
      <c:barChart>
        <c:barDir val="col"/>
        <c:grouping val="clustered"/>
        <c:varyColors val="0"/>
        <c:ser>
          <c:idx val="0"/>
          <c:order val="0"/>
          <c:tx>
            <c:strRef>
              <c:f>Sheet1!$B$1</c:f>
              <c:strCache>
                <c:ptCount val="1"/>
                <c:pt idx="0">
                  <c:v>СОФ/ВЕЛ 12 нед.</c:v>
                </c:pt>
              </c:strCache>
            </c:strRef>
          </c:tx>
          <c:spPr>
            <a:solidFill>
              <a:srgbClr val="9DB7E0"/>
            </a:solidFill>
            <a:ln>
              <a:noFill/>
            </a:ln>
            <a:effectLst/>
          </c:spPr>
          <c:invertIfNegative val="0"/>
          <c:dLbls>
            <c:dLbl>
              <c:idx val="0"/>
              <c:layout>
                <c:manualLayout>
                  <c:x val="-2.7087945548978707E-17"/>
                  <c:y val="-6.3997765477344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B92-4781-B581-D7D153336C7B}"/>
                </c:ext>
              </c:extLst>
            </c:dLbl>
            <c:dLbl>
              <c:idx val="1"/>
              <c:layout>
                <c:manualLayout>
                  <c:x val="-1.4775413711583924E-3"/>
                  <c:y val="-4.87602022684532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B92-4781-B581-D7D153336C7B}"/>
                </c:ext>
              </c:extLst>
            </c:dLbl>
            <c:dLbl>
              <c:idx val="2"/>
              <c:layout>
                <c:manualLayout>
                  <c:x val="-2.9550827423167848E-3"/>
                  <c:y val="-0.2133258849244828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B92-4781-B581-D7D153336C7B}"/>
                </c:ext>
              </c:extLst>
            </c:dLbl>
            <c:dLbl>
              <c:idx val="3"/>
              <c:layout>
                <c:manualLayout>
                  <c:x val="-2.9550827423167848E-3"/>
                  <c:y val="-6.9838024599266973E-1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B92-4781-B581-D7D153336C7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ВСЕГО</c:v>
                </c:pt>
                <c:pt idx="1">
                  <c:v>ГT 1</c:v>
                </c:pt>
                <c:pt idx="2">
                  <c:v>ГT 3</c:v>
                </c:pt>
                <c:pt idx="3">
                  <c:v>ГT 2, 4 и 6</c:v>
                </c:pt>
              </c:strCache>
            </c:strRef>
          </c:cat>
          <c:val>
            <c:numRef>
              <c:f>Sheet1!$B$2:$B$5</c:f>
              <c:numCache>
                <c:formatCode>General</c:formatCode>
                <c:ptCount val="4"/>
                <c:pt idx="0">
                  <c:v>83</c:v>
                </c:pt>
                <c:pt idx="1">
                  <c:v>88</c:v>
                </c:pt>
                <c:pt idx="2">
                  <c:v>50</c:v>
                </c:pt>
                <c:pt idx="3">
                  <c:v>100</c:v>
                </c:pt>
              </c:numCache>
            </c:numRef>
          </c:val>
          <c:extLst xmlns:c16r2="http://schemas.microsoft.com/office/drawing/2015/06/chart">
            <c:ext xmlns:c16="http://schemas.microsoft.com/office/drawing/2014/chart" uri="{C3380CC4-5D6E-409C-BE32-E72D297353CC}">
              <c16:uniqueId val="{00000004-BB92-4781-B581-D7D153336C7B}"/>
            </c:ext>
          </c:extLst>
        </c:ser>
        <c:ser>
          <c:idx val="1"/>
          <c:order val="1"/>
          <c:tx>
            <c:strRef>
              <c:f>Sheet1!$C$1</c:f>
              <c:strCache>
                <c:ptCount val="1"/>
                <c:pt idx="0">
                  <c:v>СОФ/ВЕЛ+РБВ 12 нед.</c:v>
                </c:pt>
              </c:strCache>
            </c:strRef>
          </c:tx>
          <c:spPr>
            <a:solidFill>
              <a:srgbClr val="263A81"/>
            </a:solidFill>
            <a:ln>
              <a:noFill/>
            </a:ln>
            <a:effectLst/>
          </c:spPr>
          <c:invertIfNegative val="0"/>
          <c:dLbls>
            <c:dLbl>
              <c:idx val="0"/>
              <c:layout>
                <c:manualLayout>
                  <c:x val="4.4326241134751776E-3"/>
                  <c:y val="-3.352263905956159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B92-4781-B581-D7D153336C7B}"/>
                </c:ext>
              </c:extLst>
            </c:dLbl>
            <c:dLbl>
              <c:idx val="1"/>
              <c:layout>
                <c:manualLayout>
                  <c:x val="4.4326241134752314E-3"/>
                  <c:y val="-2.133258849244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B92-4781-B581-D7D153336C7B}"/>
                </c:ext>
              </c:extLst>
            </c:dLbl>
            <c:dLbl>
              <c:idx val="2"/>
              <c:layout>
                <c:manualLayout>
                  <c:x val="-1.4775413711583924E-3"/>
                  <c:y val="-0.1127579677457980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B92-4781-B581-D7D153336C7B}"/>
                </c:ext>
              </c:extLst>
            </c:dLbl>
            <c:dLbl>
              <c:idx val="3"/>
              <c:layout>
                <c:manualLayout>
                  <c:x val="-2.9550827423166764E-3"/>
                  <c:y val="1.21900505671133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BB92-4781-B581-D7D153336C7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ВСЕГО</c:v>
                </c:pt>
                <c:pt idx="1">
                  <c:v>ГT 1</c:v>
                </c:pt>
                <c:pt idx="2">
                  <c:v>ГT 3</c:v>
                </c:pt>
                <c:pt idx="3">
                  <c:v>ГT 2, 4 и 6</c:v>
                </c:pt>
              </c:strCache>
            </c:strRef>
          </c:cat>
          <c:val>
            <c:numRef>
              <c:f>Sheet1!$C$2:$C$5</c:f>
              <c:numCache>
                <c:formatCode>General</c:formatCode>
                <c:ptCount val="4"/>
                <c:pt idx="0">
                  <c:v>94</c:v>
                </c:pt>
                <c:pt idx="1">
                  <c:v>96</c:v>
                </c:pt>
                <c:pt idx="2">
                  <c:v>85</c:v>
                </c:pt>
                <c:pt idx="3">
                  <c:v>100</c:v>
                </c:pt>
              </c:numCache>
            </c:numRef>
          </c:val>
          <c:extLst xmlns:c16r2="http://schemas.microsoft.com/office/drawing/2015/06/chart">
            <c:ext xmlns:c16="http://schemas.microsoft.com/office/drawing/2014/chart" uri="{C3380CC4-5D6E-409C-BE32-E72D297353CC}">
              <c16:uniqueId val="{00000009-BB92-4781-B581-D7D153336C7B}"/>
            </c:ext>
          </c:extLst>
        </c:ser>
        <c:ser>
          <c:idx val="2"/>
          <c:order val="2"/>
          <c:tx>
            <c:strRef>
              <c:f>Sheet1!$D$1</c:f>
              <c:strCache>
                <c:ptCount val="1"/>
                <c:pt idx="0">
                  <c:v>СОФ/ВЕЛ 24 нед.</c:v>
                </c:pt>
              </c:strCache>
            </c:strRef>
          </c:tx>
          <c:spPr>
            <a:solidFill>
              <a:schemeClr val="accent3">
                <a:lumMod val="50000"/>
                <a:lumOff val="50000"/>
              </a:schemeClr>
            </a:solidFill>
            <a:ln>
              <a:noFill/>
            </a:ln>
            <a:effectLst/>
          </c:spPr>
          <c:invertIfNegative val="0"/>
          <c:dLbls>
            <c:dLbl>
              <c:idx val="0"/>
              <c:layout>
                <c:manualLayout>
                  <c:x val="4.4326241134751776E-3"/>
                  <c:y val="-4.266517698489657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BB92-4781-B581-D7D153336C7B}"/>
                </c:ext>
              </c:extLst>
            </c:dLbl>
            <c:dLbl>
              <c:idx val="1"/>
              <c:layout>
                <c:manualLayout>
                  <c:x val="2.9550827423167306E-3"/>
                  <c:y val="-3.9617664343118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BB92-4781-B581-D7D153336C7B}"/>
                </c:ext>
              </c:extLst>
            </c:dLbl>
            <c:dLbl>
              <c:idx val="2"/>
              <c:layout>
                <c:manualLayout>
                  <c:x val="2.9550827423167848E-3"/>
                  <c:y val="-0.2316109607751528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BB92-4781-B581-D7D153336C7B}"/>
                </c:ext>
              </c:extLst>
            </c:dLbl>
            <c:dLbl>
              <c:idx val="3"/>
              <c:layout>
                <c:manualLayout>
                  <c:x val="-1.4775413711583924E-3"/>
                  <c:y val="-4.87602022684532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B92-4781-B581-D7D153336C7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ВСЕГО</c:v>
                </c:pt>
                <c:pt idx="1">
                  <c:v>ГT 1</c:v>
                </c:pt>
                <c:pt idx="2">
                  <c:v>ГT 3</c:v>
                </c:pt>
                <c:pt idx="3">
                  <c:v>ГT 2, 4 и 6</c:v>
                </c:pt>
              </c:strCache>
            </c:strRef>
          </c:cat>
          <c:val>
            <c:numRef>
              <c:f>Sheet1!$D$2:$D$5</c:f>
              <c:numCache>
                <c:formatCode>General</c:formatCode>
                <c:ptCount val="4"/>
                <c:pt idx="0">
                  <c:v>86</c:v>
                </c:pt>
                <c:pt idx="1">
                  <c:v>92</c:v>
                </c:pt>
                <c:pt idx="2">
                  <c:v>50</c:v>
                </c:pt>
                <c:pt idx="3">
                  <c:v>86</c:v>
                </c:pt>
              </c:numCache>
            </c:numRef>
          </c:val>
          <c:extLst xmlns:c16r2="http://schemas.microsoft.com/office/drawing/2015/06/chart">
            <c:ext xmlns:c16="http://schemas.microsoft.com/office/drawing/2014/chart" uri="{C3380CC4-5D6E-409C-BE32-E72D297353CC}">
              <c16:uniqueId val="{0000000E-BB92-4781-B581-D7D153336C7B}"/>
            </c:ext>
          </c:extLst>
        </c:ser>
        <c:dLbls>
          <c:showLegendKey val="0"/>
          <c:showVal val="1"/>
          <c:showCatName val="0"/>
          <c:showSerName val="0"/>
          <c:showPercent val="0"/>
          <c:showBubbleSize val="0"/>
        </c:dLbls>
        <c:gapWidth val="51"/>
        <c:axId val="230257792"/>
        <c:axId val="230259328"/>
      </c:barChart>
      <c:catAx>
        <c:axId val="230257792"/>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230259328"/>
        <c:crosses val="autoZero"/>
        <c:auto val="1"/>
        <c:lblAlgn val="ctr"/>
        <c:lblOffset val="100"/>
        <c:noMultiLvlLbl val="0"/>
      </c:catAx>
      <c:valAx>
        <c:axId val="230259328"/>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ru-RU" sz="1400" b="1" dirty="0" smtClean="0">
                    <a:solidFill>
                      <a:schemeClr val="tx1"/>
                    </a:solidFill>
                  </a:rPr>
                  <a:t>УВО</a:t>
                </a:r>
                <a:r>
                  <a:rPr lang="en-US" sz="1400" b="1" dirty="0" smtClean="0">
                    <a:solidFill>
                      <a:schemeClr val="tx1"/>
                    </a:solidFill>
                  </a:rPr>
                  <a:t>12</a:t>
                </a:r>
                <a:r>
                  <a:rPr lang="en-US" sz="1400" b="1" baseline="0" dirty="0" smtClean="0">
                    <a:solidFill>
                      <a:schemeClr val="tx1"/>
                    </a:solidFill>
                  </a:rPr>
                  <a:t> (%)</a:t>
                </a:r>
                <a:endParaRPr lang="en-US" sz="1400" b="1" dirty="0">
                  <a:solidFill>
                    <a:schemeClr val="tx1"/>
                  </a:solidFill>
                </a:endParaRPr>
              </a:p>
            </c:rich>
          </c:tx>
          <c:layout/>
          <c:overlay val="0"/>
          <c:spPr>
            <a:noFill/>
            <a:ln>
              <a:noFill/>
            </a:ln>
            <a:effectLst/>
          </c:sp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230257792"/>
        <c:crosses val="autoZero"/>
        <c:crossBetween val="between"/>
        <c:majorUnit val="20"/>
      </c:valAx>
      <c:spPr>
        <a:noFill/>
        <a:ln>
          <a:noFill/>
        </a:ln>
        <a:effectLst/>
      </c:spPr>
    </c:plotArea>
    <c:legend>
      <c:legendPos val="t"/>
      <c:layout>
        <c:manualLayout>
          <c:xMode val="edge"/>
          <c:yMode val="edge"/>
          <c:x val="0.20765040673107352"/>
          <c:y val="3.0475126417783267E-3"/>
          <c:w val="0.58469918653785302"/>
          <c:h val="5.862310499304950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1-6870-4E6A-85FF-89AC7BDDD3E0}"/>
              </c:ext>
            </c:extLst>
          </c:dPt>
          <c:dPt>
            <c:idx val="3"/>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3-6870-4E6A-85FF-89AC7BDDD3E0}"/>
              </c:ext>
            </c:extLst>
          </c:dPt>
          <c:dPt>
            <c:idx val="4"/>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5-6870-4E6A-85FF-89AC7BDDD3E0}"/>
              </c:ext>
            </c:extLst>
          </c:dPt>
          <c:dPt>
            <c:idx val="5"/>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7-6870-4E6A-85FF-89AC7BDDD3E0}"/>
              </c:ext>
            </c:extLst>
          </c:dPt>
          <c:dPt>
            <c:idx val="6"/>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9-6870-4E6A-85FF-89AC7BDDD3E0}"/>
              </c:ext>
            </c:extLst>
          </c:dPt>
          <c:dPt>
            <c:idx val="7"/>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B-6870-4E6A-85FF-89AC7BDDD3E0}"/>
              </c:ext>
            </c:extLst>
          </c:dPt>
          <c:dPt>
            <c:idx val="8"/>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D-6870-4E6A-85FF-89AC7BDDD3E0}"/>
              </c:ext>
            </c:extLst>
          </c:dPt>
          <c:dPt>
            <c:idx val="9"/>
            <c:invertIfNegative val="0"/>
            <c:bubble3D val="0"/>
            <c:spPr>
              <a:solidFill>
                <a:srgbClr val="C4BD97"/>
              </a:solidFill>
              <a:ln>
                <a:noFill/>
              </a:ln>
              <a:effectLst/>
            </c:spPr>
            <c:extLst xmlns:c16r2="http://schemas.microsoft.com/office/drawing/2015/06/chart">
              <c:ext xmlns:c16="http://schemas.microsoft.com/office/drawing/2014/chart" uri="{C3380CC4-5D6E-409C-BE32-E72D297353CC}">
                <c16:uniqueId val="{0000000F-6870-4E6A-85FF-89AC7BDDD3E0}"/>
              </c:ext>
            </c:extLst>
          </c:dPt>
          <c:dLbls>
            <c:dLbl>
              <c:idx val="14"/>
              <c:layout/>
              <c:tx>
                <c:rich>
                  <a:bodyPr/>
                  <a:lstStyle/>
                  <a:p>
                    <a:r>
                      <a:rPr lang="en-US" dirty="0" smtClean="0"/>
                      <a:t>&lt;1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6870-4E6A-85FF-89AC7BDDD3E0}"/>
                </c:ext>
              </c:extLst>
            </c:dLbl>
            <c:dLbl>
              <c:idx val="15"/>
              <c:layout/>
              <c:tx>
                <c:rich>
                  <a:bodyPr/>
                  <a:lstStyle/>
                  <a:p>
                    <a:r>
                      <a:rPr lang="en-US" dirty="0" smtClean="0"/>
                      <a:t>&lt;1</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6870-4E6A-85FF-89AC7BDDD3E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0</c:v>
                </c:pt>
                <c:pt idx="1">
                  <c:v>0</c:v>
                </c:pt>
                <c:pt idx="2">
                  <c:v>3</c:v>
                </c:pt>
                <c:pt idx="3">
                  <c:v>2</c:v>
                </c:pt>
                <c:pt idx="4">
                  <c:v>9</c:v>
                </c:pt>
                <c:pt idx="5">
                  <c:v>4</c:v>
                </c:pt>
                <c:pt idx="6">
                  <c:v>14</c:v>
                </c:pt>
                <c:pt idx="7">
                  <c:v>32</c:v>
                </c:pt>
                <c:pt idx="8">
                  <c:v>41</c:v>
                </c:pt>
                <c:pt idx="9">
                  <c:v>43</c:v>
                </c:pt>
                <c:pt idx="10">
                  <c:v>28</c:v>
                </c:pt>
                <c:pt idx="11">
                  <c:v>19</c:v>
                </c:pt>
                <c:pt idx="12">
                  <c:v>2</c:v>
                </c:pt>
                <c:pt idx="13">
                  <c:v>4</c:v>
                </c:pt>
                <c:pt idx="14">
                  <c:v>1</c:v>
                </c:pt>
                <c:pt idx="15">
                  <c:v>1</c:v>
                </c:pt>
              </c:numCache>
            </c:numRef>
          </c:cat>
          <c:val>
            <c:numRef>
              <c:f>Sheet1!$B$2:$B$17</c:f>
              <c:numCache>
                <c:formatCode>General</c:formatCode>
                <c:ptCount val="16"/>
                <c:pt idx="0">
                  <c:v>0</c:v>
                </c:pt>
                <c:pt idx="1">
                  <c:v>0</c:v>
                </c:pt>
                <c:pt idx="2">
                  <c:v>2</c:v>
                </c:pt>
                <c:pt idx="3">
                  <c:v>1</c:v>
                </c:pt>
                <c:pt idx="4">
                  <c:v>4</c:v>
                </c:pt>
                <c:pt idx="5">
                  <c:v>2</c:v>
                </c:pt>
                <c:pt idx="6">
                  <c:v>7</c:v>
                </c:pt>
                <c:pt idx="7">
                  <c:v>16</c:v>
                </c:pt>
                <c:pt idx="8">
                  <c:v>20</c:v>
                </c:pt>
                <c:pt idx="9">
                  <c:v>21</c:v>
                </c:pt>
                <c:pt idx="10">
                  <c:v>14</c:v>
                </c:pt>
                <c:pt idx="11">
                  <c:v>9</c:v>
                </c:pt>
                <c:pt idx="12">
                  <c:v>1</c:v>
                </c:pt>
                <c:pt idx="13">
                  <c:v>2</c:v>
                </c:pt>
                <c:pt idx="14">
                  <c:v>0.5</c:v>
                </c:pt>
                <c:pt idx="15">
                  <c:v>0.5</c:v>
                </c:pt>
              </c:numCache>
            </c:numRef>
          </c:val>
          <c:extLst xmlns:c16r2="http://schemas.microsoft.com/office/drawing/2015/06/chart">
            <c:ext xmlns:c16="http://schemas.microsoft.com/office/drawing/2014/chart" uri="{C3380CC4-5D6E-409C-BE32-E72D297353CC}">
              <c16:uniqueId val="{00000012-6870-4E6A-85FF-89AC7BDDD3E0}"/>
            </c:ext>
          </c:extLst>
        </c:ser>
        <c:ser>
          <c:idx val="1"/>
          <c:order val="1"/>
          <c:tx>
            <c:strRef>
              <c:f>Sheet1!$C$1</c:f>
              <c:strCache>
                <c:ptCount val="1"/>
                <c:pt idx="0">
                  <c:v>Column1</c:v>
                </c:pt>
              </c:strCache>
            </c:strRef>
          </c:tx>
          <c:spPr>
            <a:solidFill>
              <a:schemeClr val="accent2"/>
            </a:solidFill>
            <a:ln>
              <a:noFill/>
            </a:ln>
            <a:effectLst/>
          </c:spPr>
          <c:invertIfNegative val="0"/>
          <c:cat>
            <c:numRef>
              <c:f>Sheet1!$A$2:$A$17</c:f>
              <c:numCache>
                <c:formatCode>General</c:formatCode>
                <c:ptCount val="16"/>
                <c:pt idx="0">
                  <c:v>0</c:v>
                </c:pt>
                <c:pt idx="1">
                  <c:v>0</c:v>
                </c:pt>
                <c:pt idx="2">
                  <c:v>3</c:v>
                </c:pt>
                <c:pt idx="3">
                  <c:v>2</c:v>
                </c:pt>
                <c:pt idx="4">
                  <c:v>9</c:v>
                </c:pt>
                <c:pt idx="5">
                  <c:v>4</c:v>
                </c:pt>
                <c:pt idx="6">
                  <c:v>14</c:v>
                </c:pt>
                <c:pt idx="7">
                  <c:v>32</c:v>
                </c:pt>
                <c:pt idx="8">
                  <c:v>41</c:v>
                </c:pt>
                <c:pt idx="9">
                  <c:v>43</c:v>
                </c:pt>
                <c:pt idx="10">
                  <c:v>28</c:v>
                </c:pt>
                <c:pt idx="11">
                  <c:v>19</c:v>
                </c:pt>
                <c:pt idx="12">
                  <c:v>2</c:v>
                </c:pt>
                <c:pt idx="13">
                  <c:v>4</c:v>
                </c:pt>
                <c:pt idx="14">
                  <c:v>1</c:v>
                </c:pt>
                <c:pt idx="15">
                  <c:v>1</c:v>
                </c:pt>
              </c:numCache>
            </c:numRef>
          </c:cat>
          <c:val>
            <c:numRef>
              <c:f>Sheet1!$C$2:$C$17</c:f>
              <c:numCache>
                <c:formatCode>General</c:formatCode>
                <c:ptCount val="16"/>
              </c:numCache>
            </c:numRef>
          </c:val>
          <c:extLst xmlns:c16r2="http://schemas.microsoft.com/office/drawing/2015/06/chart">
            <c:ext xmlns:c16="http://schemas.microsoft.com/office/drawing/2014/chart" uri="{C3380CC4-5D6E-409C-BE32-E72D297353CC}">
              <c16:uniqueId val="{00000013-6870-4E6A-85FF-89AC7BDDD3E0}"/>
            </c:ext>
          </c:extLst>
        </c:ser>
        <c:ser>
          <c:idx val="2"/>
          <c:order val="2"/>
          <c:tx>
            <c:strRef>
              <c:f>Sheet1!$D$1</c:f>
              <c:strCache>
                <c:ptCount val="1"/>
                <c:pt idx="0">
                  <c:v>Column2</c:v>
                </c:pt>
              </c:strCache>
            </c:strRef>
          </c:tx>
          <c:spPr>
            <a:solidFill>
              <a:schemeClr val="accent3"/>
            </a:solidFill>
            <a:ln>
              <a:noFill/>
            </a:ln>
            <a:effectLst/>
          </c:spPr>
          <c:invertIfNegative val="0"/>
          <c:cat>
            <c:numRef>
              <c:f>Sheet1!$A$2:$A$17</c:f>
              <c:numCache>
                <c:formatCode>General</c:formatCode>
                <c:ptCount val="16"/>
                <c:pt idx="0">
                  <c:v>0</c:v>
                </c:pt>
                <c:pt idx="1">
                  <c:v>0</c:v>
                </c:pt>
                <c:pt idx="2">
                  <c:v>3</c:v>
                </c:pt>
                <c:pt idx="3">
                  <c:v>2</c:v>
                </c:pt>
                <c:pt idx="4">
                  <c:v>9</c:v>
                </c:pt>
                <c:pt idx="5">
                  <c:v>4</c:v>
                </c:pt>
                <c:pt idx="6">
                  <c:v>14</c:v>
                </c:pt>
                <c:pt idx="7">
                  <c:v>32</c:v>
                </c:pt>
                <c:pt idx="8">
                  <c:v>41</c:v>
                </c:pt>
                <c:pt idx="9">
                  <c:v>43</c:v>
                </c:pt>
                <c:pt idx="10">
                  <c:v>28</c:v>
                </c:pt>
                <c:pt idx="11">
                  <c:v>19</c:v>
                </c:pt>
                <c:pt idx="12">
                  <c:v>2</c:v>
                </c:pt>
                <c:pt idx="13">
                  <c:v>4</c:v>
                </c:pt>
                <c:pt idx="14">
                  <c:v>1</c:v>
                </c:pt>
                <c:pt idx="15">
                  <c:v>1</c:v>
                </c:pt>
              </c:numCache>
            </c:numRef>
          </c:cat>
          <c:val>
            <c:numRef>
              <c:f>Sheet1!$D$2:$D$17</c:f>
              <c:numCache>
                <c:formatCode>General</c:formatCode>
                <c:ptCount val="16"/>
              </c:numCache>
            </c:numRef>
          </c:val>
          <c:extLst xmlns:c16r2="http://schemas.microsoft.com/office/drawing/2015/06/chart">
            <c:ext xmlns:c16="http://schemas.microsoft.com/office/drawing/2014/chart" uri="{C3380CC4-5D6E-409C-BE32-E72D297353CC}">
              <c16:uniqueId val="{00000014-6870-4E6A-85FF-89AC7BDDD3E0}"/>
            </c:ext>
          </c:extLst>
        </c:ser>
        <c:dLbls>
          <c:showLegendKey val="0"/>
          <c:showVal val="0"/>
          <c:showCatName val="0"/>
          <c:showSerName val="0"/>
          <c:showPercent val="0"/>
          <c:showBubbleSize val="0"/>
        </c:dLbls>
        <c:gapWidth val="23"/>
        <c:overlap val="100"/>
        <c:axId val="230408576"/>
        <c:axId val="230410112"/>
      </c:barChart>
      <c:catAx>
        <c:axId val="2304085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30410112"/>
        <c:crosses val="autoZero"/>
        <c:auto val="1"/>
        <c:lblAlgn val="ctr"/>
        <c:lblOffset val="100"/>
        <c:noMultiLvlLbl val="0"/>
      </c:catAx>
      <c:valAx>
        <c:axId val="230410112"/>
        <c:scaling>
          <c:orientation val="minMax"/>
          <c:max val="3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Пациенты</a:t>
                </a:r>
                <a:r>
                  <a:rPr lang="en-US" baseline="0" dirty="0" smtClean="0"/>
                  <a:t> (%)</a:t>
                </a:r>
                <a:endParaRPr lang="en-US" dirty="0"/>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23040857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1-B974-407E-948C-77936CD93FB4}"/>
              </c:ext>
            </c:extLst>
          </c:dPt>
          <c:dPt>
            <c:idx val="1"/>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3-B974-407E-948C-77936CD93FB4}"/>
              </c:ext>
            </c:extLst>
          </c:dPt>
          <c:dPt>
            <c:idx val="2"/>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5-B974-407E-948C-77936CD93FB4}"/>
              </c:ext>
            </c:extLst>
          </c:dPt>
          <c:dPt>
            <c:idx val="3"/>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7-B974-407E-948C-77936CD93FB4}"/>
              </c:ext>
            </c:extLst>
          </c:dPt>
          <c:dPt>
            <c:idx val="4"/>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9-B974-407E-948C-77936CD93FB4}"/>
              </c:ext>
            </c:extLst>
          </c:dPt>
          <c:dPt>
            <c:idx val="5"/>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B-B974-407E-948C-77936CD93FB4}"/>
              </c:ext>
            </c:extLst>
          </c:dPt>
          <c:dPt>
            <c:idx val="6"/>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D-B974-407E-948C-77936CD93FB4}"/>
              </c:ext>
            </c:extLst>
          </c:dPt>
          <c:dPt>
            <c:idx val="7"/>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0F-B974-407E-948C-77936CD93FB4}"/>
              </c:ext>
            </c:extLst>
          </c:dPt>
          <c:dPt>
            <c:idx val="8"/>
            <c:invertIfNegative val="0"/>
            <c:bubble3D val="0"/>
            <c:spPr>
              <a:solidFill>
                <a:srgbClr val="4F82BE"/>
              </a:solidFill>
              <a:ln>
                <a:noFill/>
              </a:ln>
              <a:effectLst/>
            </c:spPr>
            <c:extLst xmlns:c16r2="http://schemas.microsoft.com/office/drawing/2015/06/chart">
              <c:ext xmlns:c16="http://schemas.microsoft.com/office/drawing/2014/chart" uri="{C3380CC4-5D6E-409C-BE32-E72D297353CC}">
                <c16:uniqueId val="{00000011-B974-407E-948C-77936CD93FB4}"/>
              </c:ext>
            </c:extLst>
          </c:dPt>
          <c:dPt>
            <c:idx val="9"/>
            <c:invertIfNegative val="0"/>
            <c:bubble3D val="0"/>
            <c:spPr>
              <a:solidFill>
                <a:srgbClr val="C4BD97"/>
              </a:solidFill>
              <a:ln>
                <a:noFill/>
              </a:ln>
              <a:effectLst/>
            </c:spPr>
            <c:extLst xmlns:c16r2="http://schemas.microsoft.com/office/drawing/2015/06/chart">
              <c:ext xmlns:c16="http://schemas.microsoft.com/office/drawing/2014/chart" uri="{C3380CC4-5D6E-409C-BE32-E72D297353CC}">
                <c16:uniqueId val="{00000013-B974-407E-948C-77936CD93FB4}"/>
              </c:ext>
            </c:extLst>
          </c:dPt>
          <c:dLbls>
            <c:dLbl>
              <c:idx val="14"/>
              <c:layout/>
              <c:tx>
                <c:rich>
                  <a:bodyPr/>
                  <a:lstStyle/>
                  <a:p>
                    <a:r>
                      <a:rPr lang="en-US" dirty="0" smtClean="0"/>
                      <a:t>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B974-407E-948C-77936CD93FB4}"/>
                </c:ext>
              </c:extLst>
            </c:dLbl>
            <c:dLbl>
              <c:idx val="15"/>
              <c:layout/>
              <c:tx>
                <c:rich>
                  <a:bodyPr/>
                  <a:lstStyle/>
                  <a:p>
                    <a:r>
                      <a:rPr lang="en-US" dirty="0" smtClean="0"/>
                      <a:t>0</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974-407E-948C-77936CD93FB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1</c:v>
                </c:pt>
                <c:pt idx="1">
                  <c:v>1</c:v>
                </c:pt>
                <c:pt idx="2">
                  <c:v>0</c:v>
                </c:pt>
                <c:pt idx="3">
                  <c:v>1</c:v>
                </c:pt>
                <c:pt idx="4">
                  <c:v>2</c:v>
                </c:pt>
                <c:pt idx="5">
                  <c:v>4</c:v>
                </c:pt>
                <c:pt idx="6">
                  <c:v>5</c:v>
                </c:pt>
                <c:pt idx="7">
                  <c:v>1</c:v>
                </c:pt>
                <c:pt idx="8">
                  <c:v>7</c:v>
                </c:pt>
                <c:pt idx="9">
                  <c:v>2</c:v>
                </c:pt>
                <c:pt idx="10">
                  <c:v>1</c:v>
                </c:pt>
                <c:pt idx="11">
                  <c:v>0</c:v>
                </c:pt>
                <c:pt idx="12">
                  <c:v>1</c:v>
                </c:pt>
                <c:pt idx="13">
                  <c:v>0</c:v>
                </c:pt>
                <c:pt idx="14">
                  <c:v>0</c:v>
                </c:pt>
                <c:pt idx="15">
                  <c:v>0</c:v>
                </c:pt>
              </c:numCache>
            </c:numRef>
          </c:cat>
          <c:val>
            <c:numRef>
              <c:f>Sheet1!$B$2:$B$17</c:f>
              <c:numCache>
                <c:formatCode>General</c:formatCode>
                <c:ptCount val="16"/>
                <c:pt idx="0">
                  <c:v>4</c:v>
                </c:pt>
                <c:pt idx="1">
                  <c:v>4</c:v>
                </c:pt>
                <c:pt idx="2">
                  <c:v>0</c:v>
                </c:pt>
                <c:pt idx="3">
                  <c:v>4</c:v>
                </c:pt>
                <c:pt idx="4">
                  <c:v>8</c:v>
                </c:pt>
                <c:pt idx="5">
                  <c:v>15</c:v>
                </c:pt>
                <c:pt idx="6">
                  <c:v>19</c:v>
                </c:pt>
                <c:pt idx="7">
                  <c:v>4</c:v>
                </c:pt>
                <c:pt idx="8">
                  <c:v>27</c:v>
                </c:pt>
                <c:pt idx="9">
                  <c:v>8</c:v>
                </c:pt>
                <c:pt idx="10">
                  <c:v>4</c:v>
                </c:pt>
                <c:pt idx="11">
                  <c:v>0</c:v>
                </c:pt>
                <c:pt idx="12">
                  <c:v>4</c:v>
                </c:pt>
                <c:pt idx="13">
                  <c:v>0</c:v>
                </c:pt>
                <c:pt idx="14">
                  <c:v>0</c:v>
                </c:pt>
                <c:pt idx="15">
                  <c:v>0</c:v>
                </c:pt>
              </c:numCache>
            </c:numRef>
          </c:val>
          <c:extLst xmlns:c16r2="http://schemas.microsoft.com/office/drawing/2015/06/chart">
            <c:ext xmlns:c16="http://schemas.microsoft.com/office/drawing/2014/chart" uri="{C3380CC4-5D6E-409C-BE32-E72D297353CC}">
              <c16:uniqueId val="{00000016-B974-407E-948C-77936CD93FB4}"/>
            </c:ext>
          </c:extLst>
        </c:ser>
        <c:ser>
          <c:idx val="1"/>
          <c:order val="1"/>
          <c:tx>
            <c:strRef>
              <c:f>Sheet1!$C$1</c:f>
              <c:strCache>
                <c:ptCount val="1"/>
                <c:pt idx="0">
                  <c:v>Column1</c:v>
                </c:pt>
              </c:strCache>
            </c:strRef>
          </c:tx>
          <c:spPr>
            <a:solidFill>
              <a:schemeClr val="accent2"/>
            </a:solidFill>
            <a:ln>
              <a:noFill/>
            </a:ln>
            <a:effectLst/>
          </c:spPr>
          <c:invertIfNegative val="0"/>
          <c:cat>
            <c:numRef>
              <c:f>Sheet1!$A$2:$A$17</c:f>
              <c:numCache>
                <c:formatCode>General</c:formatCode>
                <c:ptCount val="16"/>
                <c:pt idx="0">
                  <c:v>1</c:v>
                </c:pt>
                <c:pt idx="1">
                  <c:v>1</c:v>
                </c:pt>
                <c:pt idx="2">
                  <c:v>0</c:v>
                </c:pt>
                <c:pt idx="3">
                  <c:v>1</c:v>
                </c:pt>
                <c:pt idx="4">
                  <c:v>2</c:v>
                </c:pt>
                <c:pt idx="5">
                  <c:v>4</c:v>
                </c:pt>
                <c:pt idx="6">
                  <c:v>5</c:v>
                </c:pt>
                <c:pt idx="7">
                  <c:v>1</c:v>
                </c:pt>
                <c:pt idx="8">
                  <c:v>7</c:v>
                </c:pt>
                <c:pt idx="9">
                  <c:v>2</c:v>
                </c:pt>
                <c:pt idx="10">
                  <c:v>1</c:v>
                </c:pt>
                <c:pt idx="11">
                  <c:v>0</c:v>
                </c:pt>
                <c:pt idx="12">
                  <c:v>1</c:v>
                </c:pt>
                <c:pt idx="13">
                  <c:v>0</c:v>
                </c:pt>
                <c:pt idx="14">
                  <c:v>0</c:v>
                </c:pt>
                <c:pt idx="15">
                  <c:v>0</c:v>
                </c:pt>
              </c:numCache>
            </c:numRef>
          </c:cat>
          <c:val>
            <c:numRef>
              <c:f>Sheet1!$C$2:$C$17</c:f>
              <c:numCache>
                <c:formatCode>General</c:formatCode>
                <c:ptCount val="16"/>
              </c:numCache>
            </c:numRef>
          </c:val>
          <c:extLst xmlns:c16r2="http://schemas.microsoft.com/office/drawing/2015/06/chart">
            <c:ext xmlns:c16="http://schemas.microsoft.com/office/drawing/2014/chart" uri="{C3380CC4-5D6E-409C-BE32-E72D297353CC}">
              <c16:uniqueId val="{00000017-B974-407E-948C-77936CD93FB4}"/>
            </c:ext>
          </c:extLst>
        </c:ser>
        <c:ser>
          <c:idx val="2"/>
          <c:order val="2"/>
          <c:tx>
            <c:strRef>
              <c:f>Sheet1!$D$1</c:f>
              <c:strCache>
                <c:ptCount val="1"/>
                <c:pt idx="0">
                  <c:v>Column2</c:v>
                </c:pt>
              </c:strCache>
            </c:strRef>
          </c:tx>
          <c:spPr>
            <a:solidFill>
              <a:schemeClr val="accent3"/>
            </a:solidFill>
            <a:ln>
              <a:noFill/>
            </a:ln>
            <a:effectLst/>
          </c:spPr>
          <c:invertIfNegative val="0"/>
          <c:cat>
            <c:numRef>
              <c:f>Sheet1!$A$2:$A$17</c:f>
              <c:numCache>
                <c:formatCode>General</c:formatCode>
                <c:ptCount val="16"/>
                <c:pt idx="0">
                  <c:v>1</c:v>
                </c:pt>
                <c:pt idx="1">
                  <c:v>1</c:v>
                </c:pt>
                <c:pt idx="2">
                  <c:v>0</c:v>
                </c:pt>
                <c:pt idx="3">
                  <c:v>1</c:v>
                </c:pt>
                <c:pt idx="4">
                  <c:v>2</c:v>
                </c:pt>
                <c:pt idx="5">
                  <c:v>4</c:v>
                </c:pt>
                <c:pt idx="6">
                  <c:v>5</c:v>
                </c:pt>
                <c:pt idx="7">
                  <c:v>1</c:v>
                </c:pt>
                <c:pt idx="8">
                  <c:v>7</c:v>
                </c:pt>
                <c:pt idx="9">
                  <c:v>2</c:v>
                </c:pt>
                <c:pt idx="10">
                  <c:v>1</c:v>
                </c:pt>
                <c:pt idx="11">
                  <c:v>0</c:v>
                </c:pt>
                <c:pt idx="12">
                  <c:v>1</c:v>
                </c:pt>
                <c:pt idx="13">
                  <c:v>0</c:v>
                </c:pt>
                <c:pt idx="14">
                  <c:v>0</c:v>
                </c:pt>
                <c:pt idx="15">
                  <c:v>0</c:v>
                </c:pt>
              </c:numCache>
            </c:numRef>
          </c:cat>
          <c:val>
            <c:numRef>
              <c:f>Sheet1!$D$2:$D$17</c:f>
              <c:numCache>
                <c:formatCode>General</c:formatCode>
                <c:ptCount val="16"/>
              </c:numCache>
            </c:numRef>
          </c:val>
          <c:extLst xmlns:c16r2="http://schemas.microsoft.com/office/drawing/2015/06/chart">
            <c:ext xmlns:c16="http://schemas.microsoft.com/office/drawing/2014/chart" uri="{C3380CC4-5D6E-409C-BE32-E72D297353CC}">
              <c16:uniqueId val="{00000018-B974-407E-948C-77936CD93FB4}"/>
            </c:ext>
          </c:extLst>
        </c:ser>
        <c:dLbls>
          <c:showLegendKey val="0"/>
          <c:showVal val="0"/>
          <c:showCatName val="0"/>
          <c:showSerName val="0"/>
          <c:showPercent val="0"/>
          <c:showBubbleSize val="0"/>
        </c:dLbls>
        <c:gapWidth val="23"/>
        <c:overlap val="100"/>
        <c:axId val="230545280"/>
        <c:axId val="230546816"/>
      </c:barChart>
      <c:catAx>
        <c:axId val="230545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30546816"/>
        <c:crosses val="autoZero"/>
        <c:auto val="1"/>
        <c:lblAlgn val="ctr"/>
        <c:lblOffset val="100"/>
        <c:noMultiLvlLbl val="0"/>
      </c:catAx>
      <c:valAx>
        <c:axId val="230546816"/>
        <c:scaling>
          <c:orientation val="minMax"/>
          <c:max val="3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Пациенты</a:t>
                </a:r>
                <a:r>
                  <a:rPr lang="en-US" baseline="0" dirty="0" smtClean="0"/>
                  <a:t> (%)</a:t>
                </a:r>
                <a:endParaRPr lang="en-US" dirty="0"/>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23054528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00957340571861"/>
          <c:y val="0.14056810727309921"/>
          <c:w val="0.77599042659428141"/>
          <c:h val="0.70545135631437994"/>
        </c:manualLayout>
      </c:layout>
      <c:barChart>
        <c:barDir val="col"/>
        <c:grouping val="clustered"/>
        <c:varyColors val="0"/>
        <c:ser>
          <c:idx val="0"/>
          <c:order val="0"/>
          <c:tx>
            <c:strRef>
              <c:f>Sheet1!$B$1</c:f>
              <c:strCache>
                <c:ptCount val="1"/>
                <c:pt idx="0">
                  <c:v>Series 1</c:v>
                </c:pt>
              </c:strCache>
            </c:strRef>
          </c:tx>
          <c:spPr>
            <a:solidFill>
              <a:srgbClr val="97B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ЧП B</c:v>
                </c:pt>
                <c:pt idx="1">
                  <c:v>ЧП C</c:v>
                </c:pt>
              </c:strCache>
            </c:strRef>
          </c:cat>
          <c:val>
            <c:numRef>
              <c:f>Sheet1!$B$2:$B$3</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0-A913-48B7-AD95-7F523545C8A9}"/>
            </c:ext>
          </c:extLst>
        </c:ser>
        <c:dLbls>
          <c:showLegendKey val="0"/>
          <c:showVal val="0"/>
          <c:showCatName val="0"/>
          <c:showSerName val="0"/>
          <c:showPercent val="0"/>
          <c:showBubbleSize val="0"/>
        </c:dLbls>
        <c:gapWidth val="100"/>
        <c:overlap val="-27"/>
        <c:axId val="231436672"/>
        <c:axId val="231438208"/>
      </c:barChart>
      <c:catAx>
        <c:axId val="23143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RU"/>
          </a:p>
        </c:txPr>
        <c:crossAx val="231438208"/>
        <c:crosses val="autoZero"/>
        <c:auto val="1"/>
        <c:lblAlgn val="ctr"/>
        <c:lblOffset val="100"/>
        <c:noMultiLvlLbl val="0"/>
      </c:catAx>
      <c:valAx>
        <c:axId val="231438208"/>
        <c:scaling>
          <c:orientation val="minMax"/>
          <c:max val="10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ru-RU" sz="1200" b="1" dirty="0" smtClean="0">
                    <a:solidFill>
                      <a:schemeClr val="tx1"/>
                    </a:solidFill>
                  </a:rPr>
                  <a:t>СВО</a:t>
                </a:r>
                <a:r>
                  <a:rPr lang="en-US" sz="1200" b="1" dirty="0" smtClean="0">
                    <a:solidFill>
                      <a:schemeClr val="tx1"/>
                    </a:solidFill>
                  </a:rPr>
                  <a:t>12 </a:t>
                </a:r>
                <a:r>
                  <a:rPr lang="en-US" sz="1200" b="1" dirty="0">
                    <a:solidFill>
                      <a:schemeClr val="tx1"/>
                    </a:solidFill>
                  </a:rPr>
                  <a:t>(PP), %</a:t>
                </a:r>
              </a:p>
            </c:rich>
          </c:tx>
          <c:layout>
            <c:manualLayout>
              <c:xMode val="edge"/>
              <c:yMode val="edge"/>
              <c:x val="2.4966851989717459E-2"/>
              <c:y val="0.2165287662794169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31436672"/>
        <c:crosses val="autoZero"/>
        <c:crossBetween val="between"/>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Новые случаи инфицирования</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5310</c:v>
                </c:pt>
                <c:pt idx="1">
                  <c:v>5317.7754949277914</c:v>
                </c:pt>
                <c:pt idx="2">
                  <c:v>5330</c:v>
                </c:pt>
                <c:pt idx="3">
                  <c:v>5340</c:v>
                </c:pt>
                <c:pt idx="4">
                  <c:v>5349.6002385893198</c:v>
                </c:pt>
                <c:pt idx="5">
                  <c:v>5360</c:v>
                </c:pt>
                <c:pt idx="6">
                  <c:v>5365.6580156559758</c:v>
                </c:pt>
                <c:pt idx="7">
                  <c:v>5372.4740810536196</c:v>
                </c:pt>
                <c:pt idx="8">
                  <c:v>5378.5909700216916</c:v>
                </c:pt>
                <c:pt idx="9">
                  <c:v>5384.0784489197185</c:v>
                </c:pt>
                <c:pt idx="10">
                  <c:v>5390</c:v>
                </c:pt>
                <c:pt idx="11">
                  <c:v>5393.4220957439838</c:v>
                </c:pt>
                <c:pt idx="12">
                  <c:v>5397.3944436577449</c:v>
                </c:pt>
                <c:pt idx="13">
                  <c:v>5400.9695037930933</c:v>
                </c:pt>
                <c:pt idx="14">
                  <c:v>5404.1921944310225</c:v>
                </c:pt>
                <c:pt idx="15">
                  <c:v>5410</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General</c:formatCode>
                <c:ptCount val="16"/>
                <c:pt idx="0" formatCode="#,##0">
                  <c:v>5310</c:v>
                </c:pt>
                <c:pt idx="1">
                  <c:v>5317.7754949277914</c:v>
                </c:pt>
                <c:pt idx="2" formatCode="#,##0">
                  <c:v>5329.5996912449873</c:v>
                </c:pt>
                <c:pt idx="3" formatCode="#,##0">
                  <c:v>5340</c:v>
                </c:pt>
                <c:pt idx="4" formatCode="#,##0">
                  <c:v>4810</c:v>
                </c:pt>
                <c:pt idx="5" formatCode="#,##0">
                  <c:v>2410</c:v>
                </c:pt>
                <c:pt idx="6" formatCode="#,##0">
                  <c:v>2394.8497786249495</c:v>
                </c:pt>
                <c:pt idx="7" formatCode="#,##0">
                  <c:v>2382.401108963606</c:v>
                </c:pt>
                <c:pt idx="8" formatCode="#,##0">
                  <c:v>2370.7089180338689</c:v>
                </c:pt>
                <c:pt idx="9" formatCode="#,##0">
                  <c:v>2359.7514902707189</c:v>
                </c:pt>
                <c:pt idx="10" formatCode="#,##0">
                  <c:v>1060</c:v>
                </c:pt>
                <c:pt idx="11" formatCode="#,##0">
                  <c:v>1049.6412705139153</c:v>
                </c:pt>
                <c:pt idx="12" formatCode="#,##0">
                  <c:v>1042.5567875456222</c:v>
                </c:pt>
                <c:pt idx="13" formatCode="#,##0">
                  <c:v>1035.9996014353831</c:v>
                </c:pt>
                <c:pt idx="14" formatCode="#,##0">
                  <c:v>1029.9440097372976</c:v>
                </c:pt>
                <c:pt idx="15" formatCode="#,##0">
                  <c:v>530</c:v>
                </c:pt>
              </c:numCache>
            </c:numRef>
          </c:val>
          <c:smooth val="0"/>
        </c:ser>
        <c:dLbls>
          <c:showLegendKey val="0"/>
          <c:showVal val="0"/>
          <c:showCatName val="0"/>
          <c:showSerName val="0"/>
          <c:showPercent val="0"/>
          <c:showBubbleSize val="0"/>
        </c:dLbls>
        <c:marker val="1"/>
        <c:smooth val="0"/>
        <c:axId val="214910848"/>
        <c:axId val="214912384"/>
      </c:lineChart>
      <c:catAx>
        <c:axId val="214910848"/>
        <c:scaling>
          <c:orientation val="minMax"/>
        </c:scaling>
        <c:delete val="0"/>
        <c:axPos val="b"/>
        <c:numFmt formatCode="General" sourceLinked="1"/>
        <c:majorTickMark val="out"/>
        <c:minorTickMark val="none"/>
        <c:tickLblPos val="nextTo"/>
        <c:txPr>
          <a:bodyPr/>
          <a:lstStyle/>
          <a:p>
            <a:pPr>
              <a:defRPr sz="1000"/>
            </a:pPr>
            <a:endParaRPr lang="ru-RU"/>
          </a:p>
        </c:txPr>
        <c:crossAx val="214912384"/>
        <c:crosses val="autoZero"/>
        <c:auto val="1"/>
        <c:lblAlgn val="ctr"/>
        <c:lblOffset val="100"/>
        <c:noMultiLvlLbl val="0"/>
      </c:catAx>
      <c:valAx>
        <c:axId val="214912384"/>
        <c:scaling>
          <c:orientation val="minMax"/>
          <c:min val="0"/>
        </c:scaling>
        <c:delete val="0"/>
        <c:axPos val="l"/>
        <c:numFmt formatCode="#,##0" sourceLinked="1"/>
        <c:majorTickMark val="out"/>
        <c:minorTickMark val="none"/>
        <c:tickLblPos val="nextTo"/>
        <c:txPr>
          <a:bodyPr/>
          <a:lstStyle/>
          <a:p>
            <a:pPr>
              <a:defRPr sz="1000"/>
            </a:pPr>
            <a:endParaRPr lang="ru-RU"/>
          </a:p>
        </c:txPr>
        <c:crossAx val="2149108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ru-RU" sz="1800" dirty="0" smtClean="0"/>
              <a:t>Тяжелое поражение печени в</a:t>
            </a:r>
            <a:r>
              <a:rPr lang="ru-RU" sz="1800" baseline="0" dirty="0" smtClean="0"/>
              <a:t> зависимости от режима </a:t>
            </a:r>
          </a:p>
          <a:p>
            <a:pPr>
              <a:defRPr sz="1800" b="1" i="0" u="none" strike="noStrike" kern="1200" baseline="0">
                <a:solidFill>
                  <a:schemeClr val="dk1">
                    <a:lumMod val="75000"/>
                    <a:lumOff val="25000"/>
                  </a:schemeClr>
                </a:solidFill>
                <a:latin typeface="+mn-lt"/>
                <a:ea typeface="+mn-ea"/>
                <a:cs typeface="+mn-cs"/>
              </a:defRPr>
            </a:pPr>
            <a:r>
              <a:rPr lang="ru-RU" sz="1800" baseline="0" dirty="0" smtClean="0"/>
              <a:t>( содержащего ИП )</a:t>
            </a:r>
            <a:r>
              <a:rPr lang="en-US" sz="1800" dirty="0" smtClean="0"/>
              <a:t> (</a:t>
            </a:r>
            <a:r>
              <a:rPr lang="en-US" sz="1800" dirty="0"/>
              <a:t>n)</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2.3175419178387189E-17"/>
                  <c:y val="-4.3837526124916671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91-4985-8A79-F50ACBD803A7}"/>
                </c:ext>
              </c:extLst>
            </c:dLbl>
            <c:dLbl>
              <c:idx val="1"/>
              <c:layout>
                <c:manualLayout>
                  <c:x val="0"/>
                  <c:y val="-8.4846824757902608E-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91-4985-8A79-F50ACBD803A7}"/>
                </c:ext>
              </c:extLst>
            </c:dLbl>
            <c:dLbl>
              <c:idx val="2"/>
              <c:layout>
                <c:manualLayout>
                  <c:x val="-9.2701676713548758E-17"/>
                  <c:y val="5.477463814833496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91-4985-8A79-F50ACBD803A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Gilead STR*</c:v>
                </c:pt>
                <c:pt idx="1">
                  <c:v>GRZ/EBR</c:v>
                </c:pt>
                <c:pt idx="2">
                  <c:v>GLE/PIB</c:v>
                </c:pt>
              </c:strCache>
            </c:strRef>
          </c:cat>
          <c:val>
            <c:numRef>
              <c:f>Sheet1!$B$2:$B$4</c:f>
              <c:numCache>
                <c:formatCode>General</c:formatCode>
                <c:ptCount val="3"/>
                <c:pt idx="0">
                  <c:v>3</c:v>
                </c:pt>
                <c:pt idx="1">
                  <c:v>14</c:v>
                </c:pt>
                <c:pt idx="2">
                  <c:v>46</c:v>
                </c:pt>
              </c:numCache>
            </c:numRef>
          </c:val>
          <c:extLst xmlns:c16r2="http://schemas.microsoft.com/office/drawing/2015/06/chart">
            <c:ext xmlns:c16="http://schemas.microsoft.com/office/drawing/2014/chart" uri="{C3380CC4-5D6E-409C-BE32-E72D297353CC}">
              <c16:uniqueId val="{00000000-C991-4985-8A79-F50ACBD803A7}"/>
            </c:ext>
          </c:extLst>
        </c:ser>
        <c:dLbls>
          <c:dLblPos val="inEnd"/>
          <c:showLegendKey val="0"/>
          <c:showVal val="1"/>
          <c:showCatName val="0"/>
          <c:showSerName val="0"/>
          <c:showPercent val="0"/>
          <c:showBubbleSize val="0"/>
        </c:dLbls>
        <c:gapWidth val="65"/>
        <c:axId val="231731200"/>
        <c:axId val="231732736"/>
      </c:barChart>
      <c:catAx>
        <c:axId val="231731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ru-RU"/>
          </a:p>
        </c:txPr>
        <c:crossAx val="231732736"/>
        <c:crosses val="autoZero"/>
        <c:auto val="1"/>
        <c:lblAlgn val="ctr"/>
        <c:lblOffset val="100"/>
        <c:noMultiLvlLbl val="0"/>
      </c:catAx>
      <c:valAx>
        <c:axId val="231732736"/>
        <c:scaling>
          <c:orientation val="minMax"/>
        </c:scaling>
        <c:delete val="1"/>
        <c:axPos val="l"/>
        <c:numFmt formatCode="General" sourceLinked="1"/>
        <c:majorTickMark val="none"/>
        <c:minorTickMark val="none"/>
        <c:tickLblPos val="nextTo"/>
        <c:crossAx val="231731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ru-RU" sz="1800" dirty="0" smtClean="0"/>
              <a:t>Исходная функция печени </a:t>
            </a:r>
            <a:r>
              <a:rPr lang="en-US" sz="1800" dirty="0" smtClean="0"/>
              <a:t>(%)</a:t>
            </a:r>
            <a:endParaRPr lang="en-US" sz="1800"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0"/>
                  <c:y val="-4.3837526124917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7E9-4CA9-B6E9-AA100FB58EE3}"/>
                </c:ext>
              </c:extLst>
            </c:dLbl>
            <c:dLbl>
              <c:idx val="1"/>
              <c:layout>
                <c:manualLayout>
                  <c:x val="2.5282567530334637E-3"/>
                  <c:y val="-2.559545880196728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7E9-4CA9-B6E9-AA100FB58EE3}"/>
                </c:ext>
              </c:extLst>
            </c:dLbl>
            <c:dLbl>
              <c:idx val="2"/>
              <c:layout>
                <c:manualLayout>
                  <c:x val="0"/>
                  <c:y val="-8.4846824757902608E-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E9-4CA9-B6E9-AA100FB58EE3}"/>
                </c:ext>
              </c:extLst>
            </c:dLbl>
            <c:dLbl>
              <c:idx val="3"/>
              <c:layout>
                <c:manualLayout>
                  <c:x val="-2.5282567530335101E-3"/>
                  <c:y val="-4.383752612491635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7E9-4CA9-B6E9-AA100FB58E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Без цирроза</c:v>
                </c:pt>
                <c:pt idx="1">
                  <c:v>Комп.цирроз</c:v>
                </c:pt>
                <c:pt idx="2">
                  <c:v>Декомп.цирроз</c:v>
                </c:pt>
                <c:pt idx="3">
                  <c:v>Неизвестна</c:v>
                </c:pt>
              </c:strCache>
            </c:strRef>
          </c:cat>
          <c:val>
            <c:numRef>
              <c:f>Sheet1!$B$2:$B$5</c:f>
              <c:numCache>
                <c:formatCode>General</c:formatCode>
                <c:ptCount val="4"/>
                <c:pt idx="0">
                  <c:v>21</c:v>
                </c:pt>
                <c:pt idx="1">
                  <c:v>29</c:v>
                </c:pt>
                <c:pt idx="2">
                  <c:v>33</c:v>
                </c:pt>
                <c:pt idx="3">
                  <c:v>17</c:v>
                </c:pt>
              </c:numCache>
            </c:numRef>
          </c:val>
          <c:extLst xmlns:c16r2="http://schemas.microsoft.com/office/drawing/2015/06/chart">
            <c:ext xmlns:c16="http://schemas.microsoft.com/office/drawing/2014/chart" uri="{C3380CC4-5D6E-409C-BE32-E72D297353CC}">
              <c16:uniqueId val="{00000003-57E9-4CA9-B6E9-AA100FB58EE3}"/>
            </c:ext>
          </c:extLst>
        </c:ser>
        <c:dLbls>
          <c:dLblPos val="inEnd"/>
          <c:showLegendKey val="0"/>
          <c:showVal val="1"/>
          <c:showCatName val="0"/>
          <c:showSerName val="0"/>
          <c:showPercent val="0"/>
          <c:showBubbleSize val="0"/>
        </c:dLbls>
        <c:gapWidth val="65"/>
        <c:axId val="231867904"/>
        <c:axId val="231869440"/>
      </c:barChart>
      <c:catAx>
        <c:axId val="231867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none" baseline="0">
                <a:solidFill>
                  <a:schemeClr val="dk1">
                    <a:lumMod val="75000"/>
                    <a:lumOff val="25000"/>
                  </a:schemeClr>
                </a:solidFill>
                <a:latin typeface="+mn-lt"/>
                <a:ea typeface="+mn-ea"/>
                <a:cs typeface="+mn-cs"/>
              </a:defRPr>
            </a:pPr>
            <a:endParaRPr lang="ru-RU"/>
          </a:p>
        </c:txPr>
        <c:crossAx val="231869440"/>
        <c:crosses val="autoZero"/>
        <c:auto val="1"/>
        <c:lblAlgn val="ctr"/>
        <c:lblOffset val="100"/>
        <c:noMultiLvlLbl val="0"/>
      </c:catAx>
      <c:valAx>
        <c:axId val="231869440"/>
        <c:scaling>
          <c:orientation val="minMax"/>
        </c:scaling>
        <c:delete val="1"/>
        <c:axPos val="l"/>
        <c:numFmt formatCode="General" sourceLinked="1"/>
        <c:majorTickMark val="none"/>
        <c:minorTickMark val="none"/>
        <c:tickLblPos val="nextTo"/>
        <c:crossAx val="231867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8160843733364"/>
          <c:y val="0.10049785027763607"/>
          <c:w val="0.7707441557652901"/>
          <c:h val="0.80375496133472846"/>
        </c:manualLayout>
      </c:layout>
      <c:barChart>
        <c:barDir val="col"/>
        <c:grouping val="stacked"/>
        <c:varyColors val="0"/>
        <c:ser>
          <c:idx val="0"/>
          <c:order val="0"/>
          <c:tx>
            <c:strRef>
              <c:f>Sheet1!$B$1</c:f>
              <c:strCache>
                <c:ptCount val="1"/>
                <c:pt idx="0">
                  <c:v>потенциально слабые взаимодействия</c:v>
                </c:pt>
              </c:strCache>
            </c:strRef>
          </c:tx>
          <c:spPr>
            <a:solidFill>
              <a:srgbClr val="FFFF66"/>
            </a:solidFill>
            <a:ln>
              <a:noFill/>
            </a:ln>
            <a:effectLst/>
          </c:spPr>
          <c:invertIfNegative val="0"/>
          <c:dLbls>
            <c:spPr>
              <a:solidFill>
                <a:srgbClr val="FFFF66"/>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ГЛЕ/ПИБ</c:v>
                </c:pt>
                <c:pt idx="1">
                  <c:v>СОФ/ВЕЛ</c:v>
                </c:pt>
              </c:strCache>
            </c:strRef>
          </c:cat>
          <c:val>
            <c:numRef>
              <c:f>Sheet1!$B$2:$B$3</c:f>
              <c:numCache>
                <c:formatCode>General</c:formatCode>
                <c:ptCount val="2"/>
                <c:pt idx="0">
                  <c:v>3</c:v>
                </c:pt>
                <c:pt idx="1">
                  <c:v>3</c:v>
                </c:pt>
              </c:numCache>
            </c:numRef>
          </c:val>
          <c:extLst xmlns:c16r2="http://schemas.microsoft.com/office/drawing/2015/06/chart">
            <c:ext xmlns:c16="http://schemas.microsoft.com/office/drawing/2014/chart" uri="{C3380CC4-5D6E-409C-BE32-E72D297353CC}">
              <c16:uniqueId val="{00000000-4899-4A91-924E-BBD177393E11}"/>
            </c:ext>
          </c:extLst>
        </c:ser>
        <c:ser>
          <c:idx val="1"/>
          <c:order val="1"/>
          <c:tx>
            <c:strRef>
              <c:f>Sheet1!$C$1</c:f>
              <c:strCache>
                <c:ptCount val="1"/>
                <c:pt idx="0">
                  <c:v>потенциально значимые взаимодействия</c:v>
                </c:pt>
              </c:strCache>
            </c:strRef>
          </c:tx>
          <c:spPr>
            <a:solidFill>
              <a:srgbClr val="FFC000"/>
            </a:solidFill>
            <a:ln>
              <a:solidFill>
                <a:srgbClr val="FED96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ГЛЕ/ПИБ</c:v>
                </c:pt>
                <c:pt idx="1">
                  <c:v>СОФ/ВЕЛ</c:v>
                </c:pt>
              </c:strCache>
            </c:strRef>
          </c:cat>
          <c:val>
            <c:numRef>
              <c:f>Sheet1!$C$2:$C$3</c:f>
              <c:numCache>
                <c:formatCode>General</c:formatCode>
                <c:ptCount val="2"/>
                <c:pt idx="0">
                  <c:v>12</c:v>
                </c:pt>
                <c:pt idx="1">
                  <c:v>7</c:v>
                </c:pt>
              </c:numCache>
            </c:numRef>
          </c:val>
          <c:extLst xmlns:c16r2="http://schemas.microsoft.com/office/drawing/2015/06/chart">
            <c:ext xmlns:c16="http://schemas.microsoft.com/office/drawing/2014/chart" uri="{C3380CC4-5D6E-409C-BE32-E72D297353CC}">
              <c16:uniqueId val="{00000001-4899-4A91-924E-BBD177393E11}"/>
            </c:ext>
          </c:extLst>
        </c:ser>
        <c:ser>
          <c:idx val="2"/>
          <c:order val="2"/>
          <c:tx>
            <c:strRef>
              <c:f>Sheet1!$D$1</c:f>
              <c:strCache>
                <c:ptCount val="1"/>
                <c:pt idx="0">
                  <c:v>совместный прием противопоказан</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ГЛЕ/ПИБ</c:v>
                </c:pt>
                <c:pt idx="1">
                  <c:v>СОФ/ВЕЛ</c:v>
                </c:pt>
              </c:strCache>
            </c:strRef>
          </c:cat>
          <c:val>
            <c:numRef>
              <c:f>Sheet1!$D$2:$D$3</c:f>
              <c:numCache>
                <c:formatCode>General</c:formatCode>
                <c:ptCount val="2"/>
                <c:pt idx="0">
                  <c:v>4</c:v>
                </c:pt>
                <c:pt idx="1">
                  <c:v>2</c:v>
                </c:pt>
              </c:numCache>
            </c:numRef>
          </c:val>
          <c:extLst xmlns:c16r2="http://schemas.microsoft.com/office/drawing/2015/06/chart">
            <c:ext xmlns:c16="http://schemas.microsoft.com/office/drawing/2014/chart" uri="{C3380CC4-5D6E-409C-BE32-E72D297353CC}">
              <c16:uniqueId val="{00000002-4899-4A91-924E-BBD177393E11}"/>
            </c:ext>
          </c:extLst>
        </c:ser>
        <c:dLbls>
          <c:dLblPos val="ctr"/>
          <c:showLegendKey val="0"/>
          <c:showVal val="1"/>
          <c:showCatName val="0"/>
          <c:showSerName val="0"/>
          <c:showPercent val="0"/>
          <c:showBubbleSize val="0"/>
        </c:dLbls>
        <c:gapWidth val="62"/>
        <c:overlap val="100"/>
        <c:axId val="232858752"/>
        <c:axId val="232860288"/>
      </c:barChart>
      <c:catAx>
        <c:axId val="232858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232860288"/>
        <c:crosses val="autoZero"/>
        <c:auto val="1"/>
        <c:lblAlgn val="ctr"/>
        <c:lblOffset val="100"/>
        <c:noMultiLvlLbl val="0"/>
      </c:catAx>
      <c:valAx>
        <c:axId val="23286028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u-RU"/>
          </a:p>
        </c:txPr>
        <c:crossAx val="232858752"/>
        <c:crosses val="autoZero"/>
        <c:crossBetween val="between"/>
      </c:valAx>
      <c:spPr>
        <a:noFill/>
        <a:ln>
          <a:noFill/>
        </a:ln>
        <a:effectLst/>
      </c:spPr>
    </c:plotArea>
    <c:legend>
      <c:legendPos val="tr"/>
      <c:layout>
        <c:manualLayout>
          <c:xMode val="edge"/>
          <c:yMode val="edge"/>
          <c:x val="0.47837544534782217"/>
          <c:y val="9.0126305317084622E-4"/>
          <c:w val="0.51700197222396849"/>
          <c:h val="0.332077071757793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9069278137014E-2"/>
          <c:y val="6.9582133418434139E-2"/>
          <c:w val="0.94348861034108711"/>
          <c:h val="0.7165638896161100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C440-44C2-A5E1-0643D2713A15}"/>
              </c:ext>
            </c:extLst>
          </c:dPt>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4-C440-44C2-A5E1-0643D2713A1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Янв 2014 - Ноя 2014</c:v>
                </c:pt>
                <c:pt idx="1">
                  <c:v>Ноя 2014 - Авг 2016</c:v>
                </c:pt>
                <c:pt idx="2">
                  <c:v>Авг 2016 - Июль 2018</c:v>
                </c:pt>
              </c:strCache>
            </c:strRef>
          </c:cat>
          <c:val>
            <c:numRef>
              <c:f>Sheet1!$B$2:$B$4</c:f>
              <c:numCache>
                <c:formatCode>General</c:formatCode>
                <c:ptCount val="3"/>
                <c:pt idx="0">
                  <c:v>11</c:v>
                </c:pt>
                <c:pt idx="1">
                  <c:v>15</c:v>
                </c:pt>
                <c:pt idx="2">
                  <c:v>17</c:v>
                </c:pt>
              </c:numCache>
            </c:numRef>
          </c:val>
          <c:extLst xmlns:c16r2="http://schemas.microsoft.com/office/drawing/2015/06/chart">
            <c:ext xmlns:c16="http://schemas.microsoft.com/office/drawing/2014/chart" uri="{C3380CC4-5D6E-409C-BE32-E72D297353CC}">
              <c16:uniqueId val="{00000000-C440-44C2-A5E1-0643D2713A15}"/>
            </c:ext>
          </c:extLst>
        </c:ser>
        <c:dLbls>
          <c:showLegendKey val="0"/>
          <c:showVal val="0"/>
          <c:showCatName val="0"/>
          <c:showSerName val="0"/>
          <c:showPercent val="0"/>
          <c:showBubbleSize val="0"/>
        </c:dLbls>
        <c:gapWidth val="95"/>
        <c:overlap val="-100"/>
        <c:axId val="232654720"/>
        <c:axId val="232656256"/>
      </c:barChart>
      <c:catAx>
        <c:axId val="232654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232656256"/>
        <c:crosses val="autoZero"/>
        <c:auto val="1"/>
        <c:lblAlgn val="ctr"/>
        <c:lblOffset val="100"/>
        <c:noMultiLvlLbl val="0"/>
      </c:catAx>
      <c:valAx>
        <c:axId val="232656256"/>
        <c:scaling>
          <c:orientation val="minMax"/>
        </c:scaling>
        <c:delete val="1"/>
        <c:axPos val="l"/>
        <c:numFmt formatCode="General" sourceLinked="1"/>
        <c:majorTickMark val="none"/>
        <c:minorTickMark val="none"/>
        <c:tickLblPos val="nextTo"/>
        <c:crossAx val="2326547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26859142607212E-3"/>
          <c:y val="0"/>
          <c:w val="0.99598731408573926"/>
          <c:h val="0.99598731408573926"/>
        </c:manualLayout>
      </c:layout>
      <c:pieChart>
        <c:varyColors val="1"/>
        <c:ser>
          <c:idx val="0"/>
          <c:order val="0"/>
          <c:tx>
            <c:strRef>
              <c:f>Sheet1!$B$1</c:f>
              <c:strCache>
                <c:ptCount val="1"/>
                <c:pt idx="0">
                  <c:v>Sales</c:v>
                </c:pt>
              </c:strCache>
            </c:strRef>
          </c:tx>
          <c:dPt>
            <c:idx val="0"/>
            <c:bubble3D val="0"/>
            <c:spPr>
              <a:solidFill>
                <a:srgbClr val="990000"/>
              </a:solidFill>
            </c:spPr>
            <c:extLst xmlns:c16r2="http://schemas.microsoft.com/office/drawing/2015/06/chart">
              <c:ext xmlns:c16="http://schemas.microsoft.com/office/drawing/2014/chart" uri="{C3380CC4-5D6E-409C-BE32-E72D297353CC}">
                <c16:uniqueId val="{00000001-860F-41C8-8BA8-403985A975A4}"/>
              </c:ext>
            </c:extLst>
          </c:dPt>
          <c:dPt>
            <c:idx val="1"/>
            <c:bubble3D val="0"/>
            <c:spPr>
              <a:solidFill>
                <a:srgbClr val="97C1FF"/>
              </a:solidFill>
            </c:spPr>
            <c:extLst xmlns:c16r2="http://schemas.microsoft.com/office/drawing/2015/06/chart">
              <c:ext xmlns:c16="http://schemas.microsoft.com/office/drawing/2014/chart" uri="{C3380CC4-5D6E-409C-BE32-E72D297353CC}">
                <c16:uniqueId val="{00000003-860F-41C8-8BA8-403985A975A4}"/>
              </c:ext>
            </c:extLst>
          </c:dPt>
          <c:cat>
            <c:strRef>
              <c:f>Sheet1!$A$2:$A$3</c:f>
              <c:strCache>
                <c:ptCount val="2"/>
                <c:pt idx="0">
                  <c:v>rav</c:v>
                </c:pt>
                <c:pt idx="1">
                  <c:v>no rav</c:v>
                </c:pt>
              </c:strCache>
            </c:strRef>
          </c:cat>
          <c:val>
            <c:numRef>
              <c:f>Sheet1!$B$2:$B$3</c:f>
              <c:numCache>
                <c:formatCode>General</c:formatCode>
                <c:ptCount val="2"/>
                <c:pt idx="0">
                  <c:v>13</c:v>
                </c:pt>
                <c:pt idx="1">
                  <c:v>3</c:v>
                </c:pt>
              </c:numCache>
            </c:numRef>
          </c:val>
          <c:extLst xmlns:c16r2="http://schemas.microsoft.com/office/drawing/2015/06/chart">
            <c:ext xmlns:c16="http://schemas.microsoft.com/office/drawing/2014/chart" uri="{C3380CC4-5D6E-409C-BE32-E72D297353CC}">
              <c16:uniqueId val="{00000004-860F-41C8-8BA8-403985A975A4}"/>
            </c:ext>
          </c:extLst>
        </c:ser>
        <c:dLbls>
          <c:showLegendKey val="0"/>
          <c:showVal val="0"/>
          <c:showCatName val="0"/>
          <c:showSerName val="0"/>
          <c:showPercent val="0"/>
          <c:showBubbleSize val="0"/>
          <c:showLeaderLines val="1"/>
        </c:dLbls>
        <c:firstSliceAng val="305"/>
      </c:pieChart>
    </c:plotArea>
    <c:plotVisOnly val="1"/>
    <c:dispBlanksAs val="zero"/>
    <c:showDLblsOverMax val="0"/>
  </c:chart>
  <c:txPr>
    <a:bodyPr/>
    <a:lstStyle/>
    <a:p>
      <a:pPr>
        <a:defRPr sz="1800"/>
      </a:pPr>
      <a:endParaRPr lang="ru-R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26859142607212E-3"/>
          <c:y val="0"/>
          <c:w val="0.99598731408573926"/>
          <c:h val="0.99598731408573926"/>
        </c:manualLayout>
      </c:layout>
      <c:pieChart>
        <c:varyColors val="1"/>
        <c:ser>
          <c:idx val="0"/>
          <c:order val="0"/>
          <c:tx>
            <c:strRef>
              <c:f>Sheet1!$B$1</c:f>
              <c:strCache>
                <c:ptCount val="1"/>
                <c:pt idx="0">
                  <c:v>Sales</c:v>
                </c:pt>
              </c:strCache>
            </c:strRef>
          </c:tx>
          <c:dPt>
            <c:idx val="0"/>
            <c:bubble3D val="0"/>
            <c:spPr>
              <a:solidFill>
                <a:srgbClr val="990000"/>
              </a:solidFill>
            </c:spPr>
            <c:extLst xmlns:c16r2="http://schemas.microsoft.com/office/drawing/2015/06/chart">
              <c:ext xmlns:c16="http://schemas.microsoft.com/office/drawing/2014/chart" uri="{C3380CC4-5D6E-409C-BE32-E72D297353CC}">
                <c16:uniqueId val="{00000001-4939-482D-85AD-051BB9D5909F}"/>
              </c:ext>
            </c:extLst>
          </c:dPt>
          <c:dPt>
            <c:idx val="1"/>
            <c:bubble3D val="0"/>
            <c:spPr>
              <a:solidFill>
                <a:srgbClr val="97C1FF"/>
              </a:solidFill>
            </c:spPr>
            <c:extLst xmlns:c16r2="http://schemas.microsoft.com/office/drawing/2015/06/chart">
              <c:ext xmlns:c16="http://schemas.microsoft.com/office/drawing/2014/chart" uri="{C3380CC4-5D6E-409C-BE32-E72D297353CC}">
                <c16:uniqueId val="{00000003-4939-482D-85AD-051BB9D5909F}"/>
              </c:ext>
            </c:extLst>
          </c:dPt>
          <c:cat>
            <c:strRef>
              <c:f>Sheet1!$A$2:$A$3</c:f>
              <c:strCache>
                <c:ptCount val="2"/>
                <c:pt idx="0">
                  <c:v>rav</c:v>
                </c:pt>
                <c:pt idx="1">
                  <c:v>no rav</c:v>
                </c:pt>
              </c:strCache>
            </c:strRef>
          </c:cat>
          <c:val>
            <c:numRef>
              <c:f>Sheet1!$B$2:$B$3</c:f>
              <c:numCache>
                <c:formatCode>General</c:formatCode>
                <c:ptCount val="2"/>
                <c:pt idx="0">
                  <c:v>8</c:v>
                </c:pt>
                <c:pt idx="1">
                  <c:v>5</c:v>
                </c:pt>
              </c:numCache>
            </c:numRef>
          </c:val>
          <c:extLst xmlns:c16r2="http://schemas.microsoft.com/office/drawing/2015/06/chart">
            <c:ext xmlns:c16="http://schemas.microsoft.com/office/drawing/2014/chart" uri="{C3380CC4-5D6E-409C-BE32-E72D297353CC}">
              <c16:uniqueId val="{00000004-4939-482D-85AD-051BB9D5909F}"/>
            </c:ext>
          </c:extLst>
        </c:ser>
        <c:dLbls>
          <c:showLegendKey val="0"/>
          <c:showVal val="0"/>
          <c:showCatName val="0"/>
          <c:showSerName val="0"/>
          <c:showPercent val="0"/>
          <c:showBubbleSize val="0"/>
          <c:showLeaderLines val="1"/>
        </c:dLbls>
        <c:firstSliceAng val="340"/>
      </c:pieChart>
    </c:plotArea>
    <c:plotVisOnly val="1"/>
    <c:dispBlanksAs val="zero"/>
    <c:showDLblsOverMax val="0"/>
  </c:chart>
  <c:txPr>
    <a:bodyPr/>
    <a:lstStyle/>
    <a:p>
      <a:pPr>
        <a:defRPr sz="1800"/>
      </a:pPr>
      <a:endParaRPr lang="ru-RU"/>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126859142607212E-3"/>
          <c:y val="0"/>
          <c:w val="0.99598731408573926"/>
          <c:h val="0.99598731408573926"/>
        </c:manualLayout>
      </c:layout>
      <c:pieChart>
        <c:varyColors val="1"/>
        <c:ser>
          <c:idx val="0"/>
          <c:order val="0"/>
          <c:tx>
            <c:strRef>
              <c:f>Sheet1!$B$1</c:f>
              <c:strCache>
                <c:ptCount val="1"/>
                <c:pt idx="0">
                  <c:v>Sales</c:v>
                </c:pt>
              </c:strCache>
            </c:strRef>
          </c:tx>
          <c:dPt>
            <c:idx val="0"/>
            <c:bubble3D val="0"/>
            <c:spPr>
              <a:solidFill>
                <a:srgbClr val="990000"/>
              </a:solidFill>
            </c:spPr>
            <c:extLst xmlns:c16r2="http://schemas.microsoft.com/office/drawing/2015/06/chart">
              <c:ext xmlns:c16="http://schemas.microsoft.com/office/drawing/2014/chart" uri="{C3380CC4-5D6E-409C-BE32-E72D297353CC}">
                <c16:uniqueId val="{00000001-016F-4085-A7E2-E88786A146ED}"/>
              </c:ext>
            </c:extLst>
          </c:dPt>
          <c:dPt>
            <c:idx val="1"/>
            <c:bubble3D val="0"/>
            <c:spPr>
              <a:solidFill>
                <a:srgbClr val="97C1FF"/>
              </a:solidFill>
            </c:spPr>
            <c:extLst xmlns:c16r2="http://schemas.microsoft.com/office/drawing/2015/06/chart">
              <c:ext xmlns:c16="http://schemas.microsoft.com/office/drawing/2014/chart" uri="{C3380CC4-5D6E-409C-BE32-E72D297353CC}">
                <c16:uniqueId val="{00000003-016F-4085-A7E2-E88786A146ED}"/>
              </c:ext>
            </c:extLst>
          </c:dPt>
          <c:cat>
            <c:strRef>
              <c:f>Sheet1!$A$2:$A$3</c:f>
              <c:strCache>
                <c:ptCount val="2"/>
                <c:pt idx="0">
                  <c:v>rav</c:v>
                </c:pt>
                <c:pt idx="1">
                  <c:v>no rav</c:v>
                </c:pt>
              </c:strCache>
            </c:strRef>
          </c:cat>
          <c:val>
            <c:numRef>
              <c:f>Sheet1!$B$2:$B$3</c:f>
              <c:numCache>
                <c:formatCode>General</c:formatCode>
                <c:ptCount val="2"/>
                <c:pt idx="0">
                  <c:v>6</c:v>
                </c:pt>
                <c:pt idx="1">
                  <c:v>28</c:v>
                </c:pt>
              </c:numCache>
            </c:numRef>
          </c:val>
          <c:extLst xmlns:c16r2="http://schemas.microsoft.com/office/drawing/2015/06/chart">
            <c:ext xmlns:c16="http://schemas.microsoft.com/office/drawing/2014/chart" uri="{C3380CC4-5D6E-409C-BE32-E72D297353CC}">
              <c16:uniqueId val="{00000004-016F-4085-A7E2-E88786A146ED}"/>
            </c:ext>
          </c:extLst>
        </c:ser>
        <c:dLbls>
          <c:showLegendKey val="0"/>
          <c:showVal val="0"/>
          <c:showCatName val="0"/>
          <c:showSerName val="0"/>
          <c:showPercent val="0"/>
          <c:showBubbleSize val="0"/>
          <c:showLeaderLines val="1"/>
        </c:dLbls>
        <c:firstSliceAng val="60"/>
      </c:pieChart>
    </c:plotArea>
    <c:plotVisOnly val="1"/>
    <c:dispBlanksAs val="zero"/>
    <c:showDLblsOverMax val="0"/>
  </c:chart>
  <c:txPr>
    <a:bodyPr/>
    <a:lstStyle/>
    <a:p>
      <a:pPr>
        <a:defRPr sz="1800"/>
      </a:pPr>
      <a:endParaRPr lang="ru-R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34889666355224"/>
          <c:y val="0.20992316869482225"/>
          <c:w val="0.77318182362247523"/>
          <c:h val="0.64390233039051925"/>
        </c:manualLayout>
      </c:layout>
      <c:barChart>
        <c:barDir val="col"/>
        <c:grouping val="clustered"/>
        <c:varyColors val="0"/>
        <c:ser>
          <c:idx val="0"/>
          <c:order val="0"/>
          <c:tx>
            <c:strRef>
              <c:f>Sheet1!$B$1</c:f>
              <c:strCache>
                <c:ptCount val="1"/>
                <c:pt idx="0">
                  <c:v>УВО и цирроз</c:v>
                </c:pt>
              </c:strCache>
            </c:strRef>
          </c:tx>
          <c:invertIfNegative val="0"/>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numCache>
            </c:numRef>
          </c:val>
          <c:extLst xmlns:c16r2="http://schemas.microsoft.com/office/drawing/2015/06/chart">
            <c:ext xmlns:c16="http://schemas.microsoft.com/office/drawing/2014/chart" uri="{C3380CC4-5D6E-409C-BE32-E72D297353CC}">
              <c16:uniqueId val="{00000000-696F-4C67-BD9E-5EF9DA08DD9C}"/>
            </c:ext>
          </c:extLst>
        </c:ser>
        <c:dLbls>
          <c:showLegendKey val="0"/>
          <c:showVal val="0"/>
          <c:showCatName val="0"/>
          <c:showSerName val="0"/>
          <c:showPercent val="0"/>
          <c:showBubbleSize val="0"/>
        </c:dLbls>
        <c:gapWidth val="150"/>
        <c:axId val="232064512"/>
        <c:axId val="232066432"/>
      </c:barChart>
      <c:catAx>
        <c:axId val="232064512"/>
        <c:scaling>
          <c:orientation val="minMax"/>
        </c:scaling>
        <c:delete val="0"/>
        <c:axPos val="b"/>
        <c:title>
          <c:tx>
            <c:rich>
              <a:bodyPr/>
              <a:lstStyle/>
              <a:p>
                <a:pPr>
                  <a:defRPr sz="900"/>
                </a:pPr>
                <a:r>
                  <a:rPr lang="ru-RU" sz="900" dirty="0" smtClean="0"/>
                  <a:t>Человеко-года</a:t>
                </a:r>
                <a:endParaRPr lang="en-US" sz="900" dirty="0"/>
              </a:p>
            </c:rich>
          </c:tx>
          <c:layout>
            <c:manualLayout>
              <c:xMode val="edge"/>
              <c:yMode val="edge"/>
              <c:x val="0.40254019797462898"/>
              <c:y val="0.91751238486012587"/>
            </c:manualLayout>
          </c:layout>
          <c:overlay val="0"/>
        </c:title>
        <c:numFmt formatCode="General" sourceLinked="1"/>
        <c:majorTickMark val="out"/>
        <c:minorTickMark val="none"/>
        <c:tickLblPos val="nextTo"/>
        <c:txPr>
          <a:bodyPr/>
          <a:lstStyle/>
          <a:p>
            <a:pPr>
              <a:defRPr sz="1100"/>
            </a:pPr>
            <a:endParaRPr lang="ru-RU"/>
          </a:p>
        </c:txPr>
        <c:crossAx val="232066432"/>
        <c:crosses val="autoZero"/>
        <c:auto val="1"/>
        <c:lblAlgn val="ctr"/>
        <c:lblOffset val="100"/>
        <c:noMultiLvlLbl val="0"/>
      </c:catAx>
      <c:valAx>
        <c:axId val="232066432"/>
        <c:scaling>
          <c:orientation val="minMax"/>
          <c:max val="1"/>
          <c:min val="0"/>
        </c:scaling>
        <c:delete val="0"/>
        <c:axPos val="l"/>
        <c:title>
          <c:tx>
            <c:rich>
              <a:bodyPr rot="-5400000" vert="horz"/>
              <a:lstStyle/>
              <a:p>
                <a:pPr>
                  <a:defRPr sz="900"/>
                </a:pPr>
                <a:r>
                  <a:rPr lang="ru-RU" sz="900" dirty="0" smtClean="0"/>
                  <a:t>Вероятность выживаемости</a:t>
                </a:r>
                <a:endParaRPr lang="en-US" sz="900" dirty="0"/>
              </a:p>
            </c:rich>
          </c:tx>
          <c:layout>
            <c:manualLayout>
              <c:xMode val="edge"/>
              <c:yMode val="edge"/>
              <c:x val="8.3523332212092183E-2"/>
              <c:y val="0.29876648212614321"/>
            </c:manualLayout>
          </c:layout>
          <c:overlay val="0"/>
        </c:title>
        <c:numFmt formatCode="#,##0.00" sourceLinked="0"/>
        <c:majorTickMark val="out"/>
        <c:minorTickMark val="none"/>
        <c:tickLblPos val="nextTo"/>
        <c:txPr>
          <a:bodyPr/>
          <a:lstStyle/>
          <a:p>
            <a:pPr>
              <a:defRPr sz="1100"/>
            </a:pPr>
            <a:endParaRPr lang="ru-RU"/>
          </a:p>
        </c:txPr>
        <c:crossAx val="232064512"/>
        <c:crosses val="autoZero"/>
        <c:crossBetween val="midCat"/>
        <c:majorUnit val="0.25"/>
      </c:valAx>
    </c:plotArea>
    <c:plotVisOnly val="1"/>
    <c:dispBlanksAs val="gap"/>
    <c:showDLblsOverMax val="0"/>
  </c:chart>
  <c:txPr>
    <a:bodyPr/>
    <a:lstStyle/>
    <a:p>
      <a:pPr>
        <a:defRPr sz="1000"/>
      </a:pPr>
      <a:endParaRPr lang="ru-R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71455541741494"/>
          <c:y val="0.18209897538868611"/>
          <c:w val="0.80005019109453424"/>
          <c:h val="0.73156790395676363"/>
        </c:manualLayout>
      </c:layout>
      <c:barChart>
        <c:barDir val="col"/>
        <c:grouping val="clustered"/>
        <c:varyColors val="0"/>
        <c:ser>
          <c:idx val="0"/>
          <c:order val="0"/>
          <c:tx>
            <c:strRef>
              <c:f>Sheet1!$B$1</c:f>
              <c:strCache>
                <c:ptCount val="1"/>
                <c:pt idx="0">
                  <c:v>Без цирроза</c:v>
                </c:pt>
              </c:strCache>
            </c:strRef>
          </c:tx>
          <c:spPr>
            <a:solidFill>
              <a:srgbClr val="0070C0"/>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D7-4AA2-AA84-653FDB21351D}"/>
                </c:ext>
              </c:extLst>
            </c:dLbl>
            <c:dLbl>
              <c:idx val="1"/>
              <c:layout/>
              <c:tx>
                <c:rich>
                  <a:bodyPr/>
                  <a:lstStyle/>
                  <a:p>
                    <a:r>
                      <a:rPr lang="en-US"/>
                      <a:t>7x</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D7-4AA2-AA84-653FDB21351D}"/>
                </c:ext>
              </c:extLst>
            </c:dLbl>
            <c:spPr>
              <a:noFill/>
              <a:ln>
                <a:noFill/>
              </a:ln>
              <a:effectLst/>
            </c:spPr>
            <c:txPr>
              <a:bodyPr wrap="square" lIns="38100" tIns="19050" rIns="38100" bIns="19050" anchor="ctr">
                <a:spAutoFit/>
              </a:bodyPr>
              <a:lstStyle/>
              <a:p>
                <a:pPr>
                  <a:defRPr sz="10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УВО</c:v>
                </c:pt>
                <c:pt idx="1">
                  <c:v>без УВО</c:v>
                </c:pt>
              </c:strCache>
            </c:strRef>
          </c:cat>
          <c:val>
            <c:numRef>
              <c:f>Sheet1!$B$2:$B$3</c:f>
              <c:numCache>
                <c:formatCode>General</c:formatCode>
                <c:ptCount val="2"/>
                <c:pt idx="0">
                  <c:v>12</c:v>
                </c:pt>
                <c:pt idx="1">
                  <c:v>92</c:v>
                </c:pt>
              </c:numCache>
            </c:numRef>
          </c:val>
          <c:extLst xmlns:c16r2="http://schemas.microsoft.com/office/drawing/2015/06/chart">
            <c:ext xmlns:c16="http://schemas.microsoft.com/office/drawing/2014/chart" uri="{C3380CC4-5D6E-409C-BE32-E72D297353CC}">
              <c16:uniqueId val="{00000002-41D7-4AA2-AA84-653FDB21351D}"/>
            </c:ext>
          </c:extLst>
        </c:ser>
        <c:ser>
          <c:idx val="1"/>
          <c:order val="1"/>
          <c:tx>
            <c:strRef>
              <c:f>Sheet1!$C$1</c:f>
              <c:strCache>
                <c:ptCount val="1"/>
                <c:pt idx="0">
                  <c:v>С циррозом</c:v>
                </c:pt>
              </c:strCache>
            </c:strRef>
          </c:tx>
          <c:spPr>
            <a:solidFill>
              <a:srgbClr val="FF0000"/>
            </a:solidFill>
          </c:spPr>
          <c:invertIfNegative val="0"/>
          <c:dLbls>
            <c:dLbl>
              <c:idx val="0"/>
              <c:layout/>
              <c:tx>
                <c:rich>
                  <a:bodyPr/>
                  <a:lstStyle/>
                  <a:p>
                    <a:r>
                      <a:rPr lang="en-US"/>
                      <a:t>3x</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1D7-4AA2-AA84-653FDB21351D}"/>
                </c:ext>
              </c:extLst>
            </c:dLbl>
            <c:dLbl>
              <c:idx val="1"/>
              <c:layout/>
              <c:tx>
                <c:rich>
                  <a:bodyPr/>
                  <a:lstStyle/>
                  <a:p>
                    <a:r>
                      <a:rPr lang="en-US"/>
                      <a:t>19x</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1D7-4AA2-AA84-653FDB21351D}"/>
                </c:ext>
              </c:extLst>
            </c:dLbl>
            <c:spPr>
              <a:noFill/>
              <a:ln>
                <a:noFill/>
              </a:ln>
              <a:effectLst/>
            </c:spPr>
            <c:txPr>
              <a:bodyPr wrap="square" lIns="38100" tIns="19050" rIns="38100" bIns="19050" anchor="ctr">
                <a:spAutoFit/>
              </a:bodyPr>
              <a:lstStyle/>
              <a:p>
                <a:pPr>
                  <a:defRPr sz="1000" b="1"/>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0">
                  <c:v>УВО</c:v>
                </c:pt>
                <c:pt idx="1">
                  <c:v>без УВО</c:v>
                </c:pt>
              </c:strCache>
            </c:strRef>
          </c:cat>
          <c:val>
            <c:numRef>
              <c:f>Sheet1!$C$2:$C$3</c:f>
              <c:numCache>
                <c:formatCode>General</c:formatCode>
                <c:ptCount val="2"/>
                <c:pt idx="0">
                  <c:v>44</c:v>
                </c:pt>
                <c:pt idx="1">
                  <c:v>246</c:v>
                </c:pt>
              </c:numCache>
            </c:numRef>
          </c:val>
          <c:extLst xmlns:c16r2="http://schemas.microsoft.com/office/drawing/2015/06/chart">
            <c:ext xmlns:c16="http://schemas.microsoft.com/office/drawing/2014/chart" uri="{C3380CC4-5D6E-409C-BE32-E72D297353CC}">
              <c16:uniqueId val="{00000005-41D7-4AA2-AA84-653FDB21351D}"/>
            </c:ext>
          </c:extLst>
        </c:ser>
        <c:dLbls>
          <c:showLegendKey val="0"/>
          <c:showVal val="0"/>
          <c:showCatName val="0"/>
          <c:showSerName val="0"/>
          <c:showPercent val="0"/>
          <c:showBubbleSize val="0"/>
        </c:dLbls>
        <c:gapWidth val="125"/>
        <c:overlap val="-25"/>
        <c:axId val="233807232"/>
        <c:axId val="233813120"/>
      </c:barChart>
      <c:catAx>
        <c:axId val="233807232"/>
        <c:scaling>
          <c:orientation val="minMax"/>
        </c:scaling>
        <c:delete val="0"/>
        <c:axPos val="b"/>
        <c:numFmt formatCode="General" sourceLinked="0"/>
        <c:majorTickMark val="out"/>
        <c:minorTickMark val="none"/>
        <c:tickLblPos val="nextTo"/>
        <c:spPr>
          <a:ln/>
        </c:spPr>
        <c:txPr>
          <a:bodyPr/>
          <a:lstStyle/>
          <a:p>
            <a:pPr>
              <a:defRPr sz="1050" b="0"/>
            </a:pPr>
            <a:endParaRPr lang="ru-RU"/>
          </a:p>
        </c:txPr>
        <c:crossAx val="233813120"/>
        <c:crosses val="autoZero"/>
        <c:auto val="1"/>
        <c:lblAlgn val="ctr"/>
        <c:lblOffset val="100"/>
        <c:noMultiLvlLbl val="0"/>
      </c:catAx>
      <c:valAx>
        <c:axId val="233813120"/>
        <c:scaling>
          <c:orientation val="minMax"/>
          <c:max val="300"/>
        </c:scaling>
        <c:delete val="0"/>
        <c:axPos val="l"/>
        <c:title>
          <c:tx>
            <c:rich>
              <a:bodyPr rot="-5400000" vert="horz"/>
              <a:lstStyle/>
              <a:p>
                <a:pPr>
                  <a:defRPr sz="1200" b="1"/>
                </a:pPr>
                <a:r>
                  <a:rPr lang="ru-RU" sz="900" b="1" dirty="0" smtClean="0"/>
                  <a:t>Смертность,   на </a:t>
                </a:r>
                <a:r>
                  <a:rPr lang="en-US" sz="900" b="1" dirty="0" smtClean="0"/>
                  <a:t>1000</a:t>
                </a:r>
                <a:r>
                  <a:rPr lang="en-US" sz="900" b="1" baseline="0" dirty="0" smtClean="0"/>
                  <a:t> </a:t>
                </a:r>
                <a:r>
                  <a:rPr lang="ru-RU" sz="900" b="1" baseline="0" dirty="0" err="1" smtClean="0"/>
                  <a:t>пациенто</a:t>
                </a:r>
                <a:r>
                  <a:rPr lang="ru-RU" sz="900" b="1" baseline="0" dirty="0" smtClean="0"/>
                  <a:t>-лет</a:t>
                </a:r>
                <a:endParaRPr lang="en-US" sz="900" b="1" dirty="0"/>
              </a:p>
            </c:rich>
          </c:tx>
          <c:layout>
            <c:manualLayout>
              <c:xMode val="edge"/>
              <c:yMode val="edge"/>
              <c:x val="1.7318571984501836E-2"/>
              <c:y val="0.22958518254407614"/>
            </c:manualLayout>
          </c:layout>
          <c:overlay val="0"/>
        </c:title>
        <c:numFmt formatCode="General" sourceLinked="1"/>
        <c:majorTickMark val="out"/>
        <c:minorTickMark val="none"/>
        <c:tickLblPos val="nextTo"/>
        <c:spPr>
          <a:noFill/>
        </c:spPr>
        <c:txPr>
          <a:bodyPr/>
          <a:lstStyle/>
          <a:p>
            <a:pPr>
              <a:defRPr sz="1050"/>
            </a:pPr>
            <a:endParaRPr lang="ru-RU"/>
          </a:p>
        </c:txPr>
        <c:crossAx val="233807232"/>
        <c:crosses val="autoZero"/>
        <c:crossBetween val="between"/>
        <c:majorUnit val="50"/>
      </c:valAx>
    </c:plotArea>
    <c:legend>
      <c:legendPos val="r"/>
      <c:legendEntry>
        <c:idx val="0"/>
        <c:txPr>
          <a:bodyPr/>
          <a:lstStyle/>
          <a:p>
            <a:pPr>
              <a:defRPr sz="900"/>
            </a:pPr>
            <a:endParaRPr lang="ru-RU"/>
          </a:p>
        </c:txPr>
      </c:legendEntry>
      <c:legendEntry>
        <c:idx val="1"/>
        <c:txPr>
          <a:bodyPr/>
          <a:lstStyle/>
          <a:p>
            <a:pPr>
              <a:defRPr sz="900"/>
            </a:pPr>
            <a:endParaRPr lang="ru-RU"/>
          </a:p>
        </c:txPr>
      </c:legendEntry>
      <c:layout>
        <c:manualLayout>
          <c:xMode val="edge"/>
          <c:yMode val="edge"/>
          <c:x val="0.20996513121127283"/>
          <c:y val="2.5633990078254155E-2"/>
          <c:w val="0.69603070866141736"/>
          <c:h val="0.11638240327949338"/>
        </c:manualLayout>
      </c:layout>
      <c:overlay val="0"/>
      <c:txPr>
        <a:bodyPr/>
        <a:lstStyle/>
        <a:p>
          <a:pPr>
            <a:defRPr sz="1200"/>
          </a:pPr>
          <a:endParaRPr lang="ru-RU"/>
        </a:p>
      </c:txPr>
    </c:legend>
    <c:plotVisOnly val="1"/>
    <c:dispBlanksAs val="gap"/>
    <c:showDLblsOverMax val="0"/>
  </c:chart>
  <c:txPr>
    <a:bodyPr/>
    <a:lstStyle/>
    <a:p>
      <a:pPr>
        <a:defRPr sz="16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Случаи </a:t>
            </a:r>
            <a:r>
              <a:rPr lang="ru-RU" sz="1400" dirty="0" err="1" smtClean="0"/>
              <a:t>декомпенсированного</a:t>
            </a:r>
            <a:r>
              <a:rPr lang="ru-RU" sz="1400" dirty="0" smtClean="0"/>
              <a:t> цирроза в исходе ХГС</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418.04957720478694</c:v>
                </c:pt>
                <c:pt idx="1">
                  <c:v>448.22894470756262</c:v>
                </c:pt>
                <c:pt idx="2">
                  <c:v>477.75203192491546</c:v>
                </c:pt>
                <c:pt idx="3">
                  <c:v>506.41369911375602</c:v>
                </c:pt>
                <c:pt idx="4">
                  <c:v>528.19757436546752</c:v>
                </c:pt>
                <c:pt idx="5">
                  <c:v>550.99928779359959</c:v>
                </c:pt>
                <c:pt idx="6">
                  <c:v>574.65709294315843</c:v>
                </c:pt>
                <c:pt idx="7">
                  <c:v>598.88712632119348</c:v>
                </c:pt>
                <c:pt idx="8">
                  <c:v>623.46877440921867</c:v>
                </c:pt>
                <c:pt idx="9">
                  <c:v>648.20829807325617</c:v>
                </c:pt>
                <c:pt idx="10">
                  <c:v>672.93849627136785</c:v>
                </c:pt>
                <c:pt idx="11">
                  <c:v>697.53871110030695</c:v>
                </c:pt>
                <c:pt idx="12">
                  <c:v>721.87581135317805</c:v>
                </c:pt>
                <c:pt idx="13">
                  <c:v>745.84885786483665</c:v>
                </c:pt>
                <c:pt idx="14">
                  <c:v>769.37530253241675</c:v>
                </c:pt>
                <c:pt idx="15">
                  <c:v>792.3911885461207</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#,##0</c:formatCode>
                <c:ptCount val="16"/>
                <c:pt idx="0">
                  <c:v>418.04957720478694</c:v>
                </c:pt>
                <c:pt idx="1">
                  <c:v>448.22894470756262</c:v>
                </c:pt>
                <c:pt idx="2">
                  <c:v>478.27463691922742</c:v>
                </c:pt>
                <c:pt idx="3">
                  <c:v>507.39602200842688</c:v>
                </c:pt>
                <c:pt idx="4">
                  <c:v>534.65870792971191</c:v>
                </c:pt>
                <c:pt idx="5">
                  <c:v>511.1202003180822</c:v>
                </c:pt>
                <c:pt idx="6">
                  <c:v>490.08290067250675</c:v>
                </c:pt>
                <c:pt idx="7">
                  <c:v>470.78356324332304</c:v>
                </c:pt>
                <c:pt idx="8">
                  <c:v>452.87630106821933</c:v>
                </c:pt>
                <c:pt idx="9">
                  <c:v>436.16294696977701</c:v>
                </c:pt>
                <c:pt idx="10">
                  <c:v>410.88098828537738</c:v>
                </c:pt>
                <c:pt idx="11">
                  <c:v>374.7146509896919</c:v>
                </c:pt>
                <c:pt idx="12">
                  <c:v>347.17857110596015</c:v>
                </c:pt>
                <c:pt idx="13">
                  <c:v>323.99876152583141</c:v>
                </c:pt>
                <c:pt idx="14">
                  <c:v>302.74375226533522</c:v>
                </c:pt>
                <c:pt idx="15">
                  <c:v>282.18195557353795</c:v>
                </c:pt>
              </c:numCache>
            </c:numRef>
          </c:val>
          <c:smooth val="0"/>
        </c:ser>
        <c:dLbls>
          <c:showLegendKey val="0"/>
          <c:showVal val="0"/>
          <c:showCatName val="0"/>
          <c:showSerName val="0"/>
          <c:showPercent val="0"/>
          <c:showBubbleSize val="0"/>
        </c:dLbls>
        <c:marker val="1"/>
        <c:smooth val="0"/>
        <c:axId val="215003904"/>
        <c:axId val="215005440"/>
      </c:lineChart>
      <c:catAx>
        <c:axId val="215003904"/>
        <c:scaling>
          <c:orientation val="minMax"/>
        </c:scaling>
        <c:delete val="0"/>
        <c:axPos val="b"/>
        <c:numFmt formatCode="General" sourceLinked="1"/>
        <c:majorTickMark val="out"/>
        <c:minorTickMark val="none"/>
        <c:tickLblPos val="nextTo"/>
        <c:txPr>
          <a:bodyPr rot="-3000000" vert="horz"/>
          <a:lstStyle/>
          <a:p>
            <a:pPr>
              <a:defRPr sz="1000"/>
            </a:pPr>
            <a:endParaRPr lang="ru-RU"/>
          </a:p>
        </c:txPr>
        <c:crossAx val="215005440"/>
        <c:crosses val="autoZero"/>
        <c:auto val="1"/>
        <c:lblAlgn val="ctr"/>
        <c:lblOffset val="100"/>
        <c:noMultiLvlLbl val="0"/>
      </c:catAx>
      <c:valAx>
        <c:axId val="215005440"/>
        <c:scaling>
          <c:orientation val="minMax"/>
          <c:min val="0"/>
        </c:scaling>
        <c:delete val="0"/>
        <c:axPos val="l"/>
        <c:numFmt formatCode="#,##0" sourceLinked="1"/>
        <c:majorTickMark val="out"/>
        <c:minorTickMark val="none"/>
        <c:tickLblPos val="nextTo"/>
        <c:txPr>
          <a:bodyPr/>
          <a:lstStyle/>
          <a:p>
            <a:pPr>
              <a:defRPr sz="1000"/>
            </a:pPr>
            <a:endParaRPr lang="ru-RU"/>
          </a:p>
        </c:txPr>
        <c:crossAx val="2150039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Смертность,</a:t>
            </a:r>
            <a:r>
              <a:rPr lang="ru-RU" sz="1400" baseline="0" dirty="0" smtClean="0"/>
              <a:t> связанная с поражением печени</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155.71718390086284</c:v>
                </c:pt>
                <c:pt idx="1">
                  <c:v>166.82575643220022</c:v>
                </c:pt>
                <c:pt idx="2">
                  <c:v>176.63294650723012</c:v>
                </c:pt>
                <c:pt idx="3">
                  <c:v>186.90934171454325</c:v>
                </c:pt>
                <c:pt idx="4">
                  <c:v>194.95782985774417</c:v>
                </c:pt>
                <c:pt idx="5">
                  <c:v>203.30876855940659</c:v>
                </c:pt>
                <c:pt idx="6">
                  <c:v>212.1581157518934</c:v>
                </c:pt>
                <c:pt idx="7">
                  <c:v>221.03088458092432</c:v>
                </c:pt>
                <c:pt idx="8">
                  <c:v>230.08371700006825</c:v>
                </c:pt>
                <c:pt idx="9">
                  <c:v>239.11020263282887</c:v>
                </c:pt>
                <c:pt idx="10">
                  <c:v>248.14072504707755</c:v>
                </c:pt>
                <c:pt idx="11">
                  <c:v>257.08357593974279</c:v>
                </c:pt>
                <c:pt idx="12">
                  <c:v>265.92164502451953</c:v>
                </c:pt>
                <c:pt idx="13">
                  <c:v>274.60372503089394</c:v>
                </c:pt>
                <c:pt idx="14">
                  <c:v>283.11402819083594</c:v>
                </c:pt>
                <c:pt idx="15">
                  <c:v>291.4255699815397</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#,##0</c:formatCode>
                <c:ptCount val="16"/>
                <c:pt idx="0">
                  <c:v>155.71718390086284</c:v>
                </c:pt>
                <c:pt idx="1">
                  <c:v>166.82575643220022</c:v>
                </c:pt>
                <c:pt idx="2">
                  <c:v>177.04436640032768</c:v>
                </c:pt>
                <c:pt idx="3">
                  <c:v>186.93891019801504</c:v>
                </c:pt>
                <c:pt idx="4">
                  <c:v>197.12386348593071</c:v>
                </c:pt>
                <c:pt idx="5">
                  <c:v>187.448806789786</c:v>
                </c:pt>
                <c:pt idx="6">
                  <c:v>180.36881015493248</c:v>
                </c:pt>
                <c:pt idx="7">
                  <c:v>172.91631058905332</c:v>
                </c:pt>
                <c:pt idx="8">
                  <c:v>166.368730363005</c:v>
                </c:pt>
                <c:pt idx="9">
                  <c:v>159.91937728392105</c:v>
                </c:pt>
                <c:pt idx="10">
                  <c:v>150.13402109221207</c:v>
                </c:pt>
                <c:pt idx="11">
                  <c:v>136.88437714469148</c:v>
                </c:pt>
                <c:pt idx="12">
                  <c:v>126.55083125528546</c:v>
                </c:pt>
                <c:pt idx="13">
                  <c:v>117.90930778220543</c:v>
                </c:pt>
                <c:pt idx="14">
                  <c:v>110.03447123142834</c:v>
                </c:pt>
                <c:pt idx="15">
                  <c:v>102.38607111560017</c:v>
                </c:pt>
              </c:numCache>
            </c:numRef>
          </c:val>
          <c:smooth val="0"/>
        </c:ser>
        <c:dLbls>
          <c:showLegendKey val="0"/>
          <c:showVal val="0"/>
          <c:showCatName val="0"/>
          <c:showSerName val="0"/>
          <c:showPercent val="0"/>
          <c:showBubbleSize val="0"/>
        </c:dLbls>
        <c:marker val="1"/>
        <c:smooth val="0"/>
        <c:axId val="214637184"/>
        <c:axId val="214643072"/>
      </c:lineChart>
      <c:catAx>
        <c:axId val="214637184"/>
        <c:scaling>
          <c:orientation val="minMax"/>
        </c:scaling>
        <c:delete val="0"/>
        <c:axPos val="b"/>
        <c:numFmt formatCode="General" sourceLinked="1"/>
        <c:majorTickMark val="out"/>
        <c:minorTickMark val="none"/>
        <c:tickLblPos val="nextTo"/>
        <c:txPr>
          <a:bodyPr/>
          <a:lstStyle/>
          <a:p>
            <a:pPr>
              <a:defRPr sz="1000"/>
            </a:pPr>
            <a:endParaRPr lang="ru-RU"/>
          </a:p>
        </c:txPr>
        <c:crossAx val="214643072"/>
        <c:crosses val="autoZero"/>
        <c:auto val="1"/>
        <c:lblAlgn val="ctr"/>
        <c:lblOffset val="100"/>
        <c:noMultiLvlLbl val="0"/>
      </c:catAx>
      <c:valAx>
        <c:axId val="214643072"/>
        <c:scaling>
          <c:orientation val="minMax"/>
          <c:min val="0"/>
        </c:scaling>
        <c:delete val="0"/>
        <c:axPos val="l"/>
        <c:numFmt formatCode="#,##0" sourceLinked="1"/>
        <c:majorTickMark val="out"/>
        <c:minorTickMark val="none"/>
        <c:tickLblPos val="nextTo"/>
        <c:txPr>
          <a:bodyPr/>
          <a:lstStyle/>
          <a:p>
            <a:pPr>
              <a:defRPr sz="1000"/>
            </a:pPr>
            <a:endParaRPr lang="ru-RU"/>
          </a:p>
        </c:txPr>
        <c:crossAx val="21463718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Случаи развития ГЦК при ХГС</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145.07979025442057</c:v>
                </c:pt>
                <c:pt idx="1">
                  <c:v>154.71635823602929</c:v>
                </c:pt>
                <c:pt idx="2">
                  <c:v>162.2613871842799</c:v>
                </c:pt>
                <c:pt idx="3">
                  <c:v>169.77214112292131</c:v>
                </c:pt>
                <c:pt idx="4">
                  <c:v>177.29073367994647</c:v>
                </c:pt>
                <c:pt idx="5">
                  <c:v>184.80533714185208</c:v>
                </c:pt>
                <c:pt idx="6">
                  <c:v>192.49650636988636</c:v>
                </c:pt>
                <c:pt idx="7">
                  <c:v>200.17094972005307</c:v>
                </c:pt>
                <c:pt idx="8">
                  <c:v>207.86393809305156</c:v>
                </c:pt>
                <c:pt idx="9">
                  <c:v>215.48476732221161</c:v>
                </c:pt>
                <c:pt idx="10">
                  <c:v>223.0271417997796</c:v>
                </c:pt>
                <c:pt idx="11">
                  <c:v>230.4475603422195</c:v>
                </c:pt>
                <c:pt idx="12">
                  <c:v>237.72850630750602</c:v>
                </c:pt>
                <c:pt idx="13">
                  <c:v>244.84436682101318</c:v>
                </c:pt>
                <c:pt idx="14">
                  <c:v>251.78302261460217</c:v>
                </c:pt>
                <c:pt idx="15">
                  <c:v>258.52954890693621</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#,##0</c:formatCode>
                <c:ptCount val="16"/>
                <c:pt idx="0">
                  <c:v>145.07979025442057</c:v>
                </c:pt>
                <c:pt idx="1">
                  <c:v>154.71635823602929</c:v>
                </c:pt>
                <c:pt idx="2">
                  <c:v>162.99047400220803</c:v>
                </c:pt>
                <c:pt idx="3">
                  <c:v>170.19022992450516</c:v>
                </c:pt>
                <c:pt idx="4">
                  <c:v>176.86246738524576</c:v>
                </c:pt>
                <c:pt idx="5">
                  <c:v>168.9294120026197</c:v>
                </c:pt>
                <c:pt idx="6">
                  <c:v>161.63116856457361</c:v>
                </c:pt>
                <c:pt idx="7">
                  <c:v>154.11342215662614</c:v>
                </c:pt>
                <c:pt idx="8">
                  <c:v>146.96141462250918</c:v>
                </c:pt>
                <c:pt idx="9">
                  <c:v>139.9601708763077</c:v>
                </c:pt>
                <c:pt idx="10">
                  <c:v>129.66220031340231</c:v>
                </c:pt>
                <c:pt idx="11">
                  <c:v>116.25237975405376</c:v>
                </c:pt>
                <c:pt idx="12">
                  <c:v>105.35813133651284</c:v>
                </c:pt>
                <c:pt idx="13">
                  <c:v>95.90384210792061</c:v>
                </c:pt>
                <c:pt idx="14">
                  <c:v>87.201938753633797</c:v>
                </c:pt>
                <c:pt idx="15">
                  <c:v>78.964264048984177</c:v>
                </c:pt>
              </c:numCache>
            </c:numRef>
          </c:val>
          <c:smooth val="0"/>
        </c:ser>
        <c:dLbls>
          <c:showLegendKey val="0"/>
          <c:showVal val="0"/>
          <c:showCatName val="0"/>
          <c:showSerName val="0"/>
          <c:showPercent val="0"/>
          <c:showBubbleSize val="0"/>
        </c:dLbls>
        <c:marker val="1"/>
        <c:smooth val="0"/>
        <c:axId val="214569728"/>
        <c:axId val="214571264"/>
      </c:lineChart>
      <c:catAx>
        <c:axId val="214569728"/>
        <c:scaling>
          <c:orientation val="minMax"/>
        </c:scaling>
        <c:delete val="0"/>
        <c:axPos val="b"/>
        <c:numFmt formatCode="General" sourceLinked="1"/>
        <c:majorTickMark val="out"/>
        <c:minorTickMark val="none"/>
        <c:tickLblPos val="nextTo"/>
        <c:txPr>
          <a:bodyPr/>
          <a:lstStyle/>
          <a:p>
            <a:pPr>
              <a:defRPr sz="1000"/>
            </a:pPr>
            <a:endParaRPr lang="ru-RU"/>
          </a:p>
        </c:txPr>
        <c:crossAx val="214571264"/>
        <c:crosses val="autoZero"/>
        <c:auto val="1"/>
        <c:lblAlgn val="ctr"/>
        <c:lblOffset val="100"/>
        <c:noMultiLvlLbl val="0"/>
      </c:catAx>
      <c:valAx>
        <c:axId val="214571264"/>
        <c:scaling>
          <c:orientation val="minMax"/>
          <c:min val="0"/>
        </c:scaling>
        <c:delete val="0"/>
        <c:axPos val="l"/>
        <c:numFmt formatCode="#,##0" sourceLinked="1"/>
        <c:majorTickMark val="out"/>
        <c:minorTickMark val="none"/>
        <c:tickLblPos val="nextTo"/>
        <c:txPr>
          <a:bodyPr/>
          <a:lstStyle/>
          <a:p>
            <a:pPr>
              <a:defRPr sz="1000"/>
            </a:pPr>
            <a:endParaRPr lang="ru-RU"/>
          </a:p>
        </c:txPr>
        <c:crossAx val="2145697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Общая смертность</a:t>
            </a:r>
            <a:endParaRPr lang="ru-RU" sz="1400" dirty="0"/>
          </a:p>
        </c:rich>
      </c:tx>
      <c:layout/>
      <c:overlay val="0"/>
    </c:title>
    <c:autoTitleDeleted val="0"/>
    <c:plotArea>
      <c:layout/>
      <c:lineChart>
        <c:grouping val="standard"/>
        <c:varyColors val="0"/>
        <c:ser>
          <c:idx val="0"/>
          <c:order val="0"/>
          <c:tx>
            <c:strRef>
              <c:f>Лист1!$B$1</c:f>
              <c:strCache>
                <c:ptCount val="1"/>
                <c:pt idx="0">
                  <c:v>Базовый</c:v>
                </c:pt>
              </c:strCache>
            </c:strRef>
          </c:tx>
          <c:spPr>
            <a:ln>
              <a:solidFill>
                <a:schemeClr val="accent2">
                  <a:lumMod val="75000"/>
                </a:schemeClr>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Лист1!$B$2:$B$17</c:f>
              <c:numCache>
                <c:formatCode>#,##0</c:formatCode>
                <c:ptCount val="16"/>
                <c:pt idx="0">
                  <c:v>3070.6262165105668</c:v>
                </c:pt>
                <c:pt idx="1">
                  <c:v>3137.9883839740237</c:v>
                </c:pt>
                <c:pt idx="2">
                  <c:v>3186.5498171841773</c:v>
                </c:pt>
                <c:pt idx="3">
                  <c:v>3230.310669726583</c:v>
                </c:pt>
                <c:pt idx="4">
                  <c:v>3271.2136056762602</c:v>
                </c:pt>
                <c:pt idx="5">
                  <c:v>3312.4167266607687</c:v>
                </c:pt>
                <c:pt idx="6">
                  <c:v>3354.5200089933296</c:v>
                </c:pt>
                <c:pt idx="7">
                  <c:v>3397.6069971218662</c:v>
                </c:pt>
                <c:pt idx="8">
                  <c:v>3441.2784864432515</c:v>
                </c:pt>
                <c:pt idx="9">
                  <c:v>3484.8028672733453</c:v>
                </c:pt>
                <c:pt idx="10">
                  <c:v>3527.9481363273935</c:v>
                </c:pt>
                <c:pt idx="11">
                  <c:v>3570.2500602026084</c:v>
                </c:pt>
                <c:pt idx="12">
                  <c:v>3611.5173580048204</c:v>
                </c:pt>
                <c:pt idx="13">
                  <c:v>3651.7282066443504</c:v>
                </c:pt>
                <c:pt idx="14">
                  <c:v>3690.9782242203987</c:v>
                </c:pt>
                <c:pt idx="15">
                  <c:v>3729.3704293577939</c:v>
                </c:pt>
              </c:numCache>
            </c:numRef>
          </c:val>
          <c:smooth val="0"/>
        </c:ser>
        <c:ser>
          <c:idx val="1"/>
          <c:order val="1"/>
          <c:tx>
            <c:strRef>
              <c:f>Лист1!$C$1</c:f>
              <c:strCache>
                <c:ptCount val="1"/>
                <c:pt idx="0">
                  <c:v>ВОЗ</c:v>
                </c:pt>
              </c:strCache>
            </c:strRef>
          </c:tx>
          <c:spPr>
            <a:ln>
              <a:solidFill>
                <a:srgbClr val="92D050"/>
              </a:solidFill>
            </a:ln>
          </c:spPr>
          <c:marker>
            <c:symbol val="none"/>
          </c:marker>
          <c:cat>
            <c:numRef>
              <c:f>Лист1!$A$2:$A$17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Лист1!$C$2:$C$17</c:f>
              <c:numCache>
                <c:formatCode>#,##0</c:formatCode>
                <c:ptCount val="16"/>
                <c:pt idx="0">
                  <c:v>3070.6262165105668</c:v>
                </c:pt>
                <c:pt idx="1">
                  <c:v>3137.9883839740237</c:v>
                </c:pt>
                <c:pt idx="2">
                  <c:v>3191.9437496972837</c:v>
                </c:pt>
                <c:pt idx="3">
                  <c:v>3235.3109218267236</c:v>
                </c:pt>
                <c:pt idx="4">
                  <c:v>3266.7026738656095</c:v>
                </c:pt>
                <c:pt idx="5">
                  <c:v>3251.1062178525945</c:v>
                </c:pt>
                <c:pt idx="6">
                  <c:v>3187.9597034751173</c:v>
                </c:pt>
                <c:pt idx="7">
                  <c:v>3122.8305052230839</c:v>
                </c:pt>
                <c:pt idx="8">
                  <c:v>3056.5535736474199</c:v>
                </c:pt>
                <c:pt idx="9">
                  <c:v>2987.9088811387378</c:v>
                </c:pt>
                <c:pt idx="10">
                  <c:v>2898.6998188224547</c:v>
                </c:pt>
                <c:pt idx="11">
                  <c:v>2771.4664212380662</c:v>
                </c:pt>
                <c:pt idx="12">
                  <c:v>2643.5008775416627</c:v>
                </c:pt>
                <c:pt idx="13">
                  <c:v>2514.5320451524872</c:v>
                </c:pt>
                <c:pt idx="14">
                  <c:v>2384.4586891893118</c:v>
                </c:pt>
                <c:pt idx="15">
                  <c:v>2253.6637613357343</c:v>
                </c:pt>
              </c:numCache>
            </c:numRef>
          </c:val>
          <c:smooth val="0"/>
        </c:ser>
        <c:dLbls>
          <c:showLegendKey val="0"/>
          <c:showVal val="0"/>
          <c:showCatName val="0"/>
          <c:showSerName val="0"/>
          <c:showPercent val="0"/>
          <c:showBubbleSize val="0"/>
        </c:dLbls>
        <c:marker val="1"/>
        <c:smooth val="0"/>
        <c:axId val="214600320"/>
        <c:axId val="214606208"/>
      </c:lineChart>
      <c:catAx>
        <c:axId val="214600320"/>
        <c:scaling>
          <c:orientation val="minMax"/>
        </c:scaling>
        <c:delete val="0"/>
        <c:axPos val="b"/>
        <c:numFmt formatCode="General" sourceLinked="1"/>
        <c:majorTickMark val="out"/>
        <c:minorTickMark val="none"/>
        <c:tickLblPos val="nextTo"/>
        <c:txPr>
          <a:bodyPr rot="-3000000"/>
          <a:lstStyle/>
          <a:p>
            <a:pPr>
              <a:defRPr sz="1000"/>
            </a:pPr>
            <a:endParaRPr lang="ru-RU"/>
          </a:p>
        </c:txPr>
        <c:crossAx val="214606208"/>
        <c:crosses val="autoZero"/>
        <c:auto val="1"/>
        <c:lblAlgn val="ctr"/>
        <c:lblOffset val="100"/>
        <c:noMultiLvlLbl val="0"/>
      </c:catAx>
      <c:valAx>
        <c:axId val="214606208"/>
        <c:scaling>
          <c:orientation val="minMax"/>
          <c:min val="0"/>
        </c:scaling>
        <c:delete val="0"/>
        <c:axPos val="l"/>
        <c:numFmt formatCode="#,##0" sourceLinked="1"/>
        <c:majorTickMark val="out"/>
        <c:minorTickMark val="none"/>
        <c:tickLblPos val="nextTo"/>
        <c:txPr>
          <a:bodyPr/>
          <a:lstStyle/>
          <a:p>
            <a:pPr>
              <a:defRPr sz="1000"/>
            </a:pPr>
            <a:endParaRPr lang="ru-RU"/>
          </a:p>
        </c:txPr>
        <c:crossAx val="21460032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46115756149039E-2"/>
          <c:y val="5.7391304347826085E-2"/>
          <c:w val="0.91579890142598153"/>
          <c:h val="0.8601932367149758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'anti-HCV'!$A$18:$G$18</c:f>
              <c:strCache>
                <c:ptCount val="7"/>
                <c:pt idx="0">
                  <c:v>2011</c:v>
                </c:pt>
                <c:pt idx="1">
                  <c:v>2012</c:v>
                </c:pt>
                <c:pt idx="2">
                  <c:v>2013</c:v>
                </c:pt>
                <c:pt idx="3">
                  <c:v>2014</c:v>
                </c:pt>
                <c:pt idx="4">
                  <c:v>2015</c:v>
                </c:pt>
                <c:pt idx="5">
                  <c:v>2016</c:v>
                </c:pt>
                <c:pt idx="6">
                  <c:v>2017</c:v>
                </c:pt>
              </c:strCache>
            </c:strRef>
          </c:cat>
          <c:val>
            <c:numRef>
              <c:f>'anti-HCV'!$A$21:$G$21</c:f>
              <c:numCache>
                <c:formatCode>0.0</c:formatCode>
                <c:ptCount val="7"/>
                <c:pt idx="0">
                  <c:v>4.0251325348517577</c:v>
                </c:pt>
                <c:pt idx="1">
                  <c:v>4.754376058723885</c:v>
                </c:pt>
                <c:pt idx="2">
                  <c:v>4.0022707919386882</c:v>
                </c:pt>
                <c:pt idx="3">
                  <c:v>3.6017709704439391</c:v>
                </c:pt>
                <c:pt idx="4">
                  <c:v>3.784836314956797</c:v>
                </c:pt>
                <c:pt idx="5">
                  <c:v>3.6777048679993896</c:v>
                </c:pt>
                <c:pt idx="6">
                  <c:v>4.0385017786147728</c:v>
                </c:pt>
              </c:numCache>
            </c:numRef>
          </c:val>
          <c:extLst xmlns:c16r2="http://schemas.microsoft.com/office/drawing/2015/06/chart">
            <c:ext xmlns:c16="http://schemas.microsoft.com/office/drawing/2014/chart" uri="{C3380CC4-5D6E-409C-BE32-E72D297353CC}">
              <c16:uniqueId val="{00000000-6D62-42F3-A3F6-F9B4DA214BD7}"/>
            </c:ext>
          </c:extLst>
        </c:ser>
        <c:dLbls>
          <c:showLegendKey val="0"/>
          <c:showVal val="0"/>
          <c:showCatName val="0"/>
          <c:showSerName val="0"/>
          <c:showPercent val="0"/>
          <c:showBubbleSize val="0"/>
        </c:dLbls>
        <c:gapWidth val="219"/>
        <c:overlap val="-27"/>
        <c:axId val="213226624"/>
        <c:axId val="213228160"/>
      </c:barChart>
      <c:catAx>
        <c:axId val="2132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13228160"/>
        <c:crosses val="autoZero"/>
        <c:auto val="1"/>
        <c:lblAlgn val="ctr"/>
        <c:lblOffset val="100"/>
        <c:noMultiLvlLbl val="0"/>
      </c:catAx>
      <c:valAx>
        <c:axId val="213228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21322662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E1B42-2F89-4498-B40B-1C8AD46A4097}" type="doc">
      <dgm:prSet loTypeId="urn:microsoft.com/office/officeart/2005/8/layout/pyramid1" loCatId="pyramid" qsTypeId="urn:microsoft.com/office/officeart/2005/8/quickstyle/simple1" qsCatId="simple" csTypeId="urn:microsoft.com/office/officeart/2005/8/colors/accent1_2" csCatId="accent1" phldr="1"/>
      <dgm:spPr/>
    </dgm:pt>
    <dgm:pt modelId="{09DDD9C1-0D45-44C3-AA63-F0ADFC75E937}">
      <dgm:prSet phldrT="[Text]"/>
      <dgm:spPr>
        <a:solidFill>
          <a:schemeClr val="accent1"/>
        </a:solidFill>
        <a:ln>
          <a:noFill/>
        </a:ln>
      </dgm:spPr>
      <dgm:t>
        <a:bodyPr/>
        <a:lstStyle/>
        <a:p>
          <a:r>
            <a:rPr lang="ru-RU" b="1" dirty="0">
              <a:solidFill>
                <a:schemeClr val="bg1"/>
              </a:solidFill>
            </a:rPr>
            <a:t>СВО</a:t>
          </a:r>
          <a:endParaRPr lang="en-GB" b="1" dirty="0">
            <a:solidFill>
              <a:schemeClr val="bg1"/>
            </a:solidFill>
          </a:endParaRPr>
        </a:p>
      </dgm:t>
    </dgm:pt>
    <dgm:pt modelId="{EDA2F147-168E-42B2-90B1-D2F24314C907}" type="parTrans" cxnId="{FE25682D-7446-45FC-9D27-9013FE977175}">
      <dgm:prSet/>
      <dgm:spPr/>
      <dgm:t>
        <a:bodyPr/>
        <a:lstStyle/>
        <a:p>
          <a:endParaRPr lang="en-GB" b="1">
            <a:solidFill>
              <a:schemeClr val="bg1"/>
            </a:solidFill>
          </a:endParaRPr>
        </a:p>
      </dgm:t>
    </dgm:pt>
    <dgm:pt modelId="{A21A83BA-2291-4CFE-A4B1-5798199E60F5}" type="sibTrans" cxnId="{FE25682D-7446-45FC-9D27-9013FE977175}">
      <dgm:prSet/>
      <dgm:spPr/>
      <dgm:t>
        <a:bodyPr/>
        <a:lstStyle/>
        <a:p>
          <a:endParaRPr lang="en-GB" b="1">
            <a:solidFill>
              <a:schemeClr val="bg1"/>
            </a:solidFill>
          </a:endParaRPr>
        </a:p>
      </dgm:t>
    </dgm:pt>
    <dgm:pt modelId="{86803DFC-F036-4B4D-BCD3-8882C86F5068}">
      <dgm:prSet phldrT="[Text]"/>
      <dgm:spPr>
        <a:solidFill>
          <a:schemeClr val="accent1"/>
        </a:solidFill>
      </dgm:spPr>
      <dgm:t>
        <a:bodyPr/>
        <a:lstStyle/>
        <a:p>
          <a:r>
            <a:rPr lang="ru-RU" b="1" dirty="0">
              <a:solidFill>
                <a:schemeClr val="bg1"/>
              </a:solidFill>
            </a:rPr>
            <a:t>Безопасность</a:t>
          </a:r>
          <a:endParaRPr lang="en-GB" b="1" dirty="0">
            <a:solidFill>
              <a:schemeClr val="bg1"/>
            </a:solidFill>
          </a:endParaRPr>
        </a:p>
      </dgm:t>
    </dgm:pt>
    <dgm:pt modelId="{E0F0EDE8-91B8-47D8-AA71-82EC6C407B35}" type="parTrans" cxnId="{D8237DEA-AEAE-4045-A82E-29912972AAD5}">
      <dgm:prSet/>
      <dgm:spPr/>
      <dgm:t>
        <a:bodyPr/>
        <a:lstStyle/>
        <a:p>
          <a:endParaRPr lang="en-GB" b="1">
            <a:solidFill>
              <a:schemeClr val="bg1"/>
            </a:solidFill>
          </a:endParaRPr>
        </a:p>
      </dgm:t>
    </dgm:pt>
    <dgm:pt modelId="{34F64F9C-691B-4F71-AFD2-AA24D575DB20}" type="sibTrans" cxnId="{D8237DEA-AEAE-4045-A82E-29912972AAD5}">
      <dgm:prSet/>
      <dgm:spPr/>
      <dgm:t>
        <a:bodyPr/>
        <a:lstStyle/>
        <a:p>
          <a:endParaRPr lang="en-GB" b="1">
            <a:solidFill>
              <a:schemeClr val="bg1"/>
            </a:solidFill>
          </a:endParaRPr>
        </a:p>
      </dgm:t>
    </dgm:pt>
    <dgm:pt modelId="{44B1DA18-2EE1-4104-8350-3B84B99E9723}">
      <dgm:prSet phldrT="[Text]"/>
      <dgm:spPr>
        <a:solidFill>
          <a:schemeClr val="accent1"/>
        </a:solidFill>
      </dgm:spPr>
      <dgm:t>
        <a:bodyPr/>
        <a:lstStyle/>
        <a:p>
          <a:r>
            <a:rPr lang="ru-RU" b="1" dirty="0">
              <a:solidFill>
                <a:schemeClr val="bg1"/>
              </a:solidFill>
            </a:rPr>
            <a:t>Переносимость</a:t>
          </a:r>
          <a:endParaRPr lang="en-GB" b="1" dirty="0">
            <a:solidFill>
              <a:schemeClr val="bg1"/>
            </a:solidFill>
          </a:endParaRPr>
        </a:p>
      </dgm:t>
    </dgm:pt>
    <dgm:pt modelId="{263EDFF7-F726-4564-97F0-8BA9C0EB5251}" type="parTrans" cxnId="{B5E52D1E-33C4-4625-AA56-F80003069811}">
      <dgm:prSet/>
      <dgm:spPr/>
      <dgm:t>
        <a:bodyPr/>
        <a:lstStyle/>
        <a:p>
          <a:endParaRPr lang="en-GB" b="1">
            <a:solidFill>
              <a:schemeClr val="bg1"/>
            </a:solidFill>
          </a:endParaRPr>
        </a:p>
      </dgm:t>
    </dgm:pt>
    <dgm:pt modelId="{CE366DD9-4282-4166-86A0-24C9CF340182}" type="sibTrans" cxnId="{B5E52D1E-33C4-4625-AA56-F80003069811}">
      <dgm:prSet/>
      <dgm:spPr/>
      <dgm:t>
        <a:bodyPr/>
        <a:lstStyle/>
        <a:p>
          <a:endParaRPr lang="en-GB" b="1">
            <a:solidFill>
              <a:schemeClr val="bg1"/>
            </a:solidFill>
          </a:endParaRPr>
        </a:p>
      </dgm:t>
    </dgm:pt>
    <dgm:pt modelId="{F3724538-FC4B-4816-BA44-26737FE0B016}">
      <dgm:prSet phldrT="[Text]"/>
      <dgm:spPr>
        <a:solidFill>
          <a:srgbClr val="92D050"/>
        </a:solidFill>
      </dgm:spPr>
      <dgm:t>
        <a:bodyPr/>
        <a:lstStyle/>
        <a:p>
          <a:r>
            <a:rPr lang="ru-RU" b="1" dirty="0">
              <a:solidFill>
                <a:schemeClr val="tx1"/>
              </a:solidFill>
            </a:rPr>
            <a:t>Короткий курс лечения</a:t>
          </a:r>
          <a:endParaRPr lang="en-GB" b="1" dirty="0">
            <a:solidFill>
              <a:schemeClr val="tx1"/>
            </a:solidFill>
          </a:endParaRPr>
        </a:p>
      </dgm:t>
    </dgm:pt>
    <dgm:pt modelId="{7414945D-B5EC-4688-A88F-79E10B42CCB3}" type="parTrans" cxnId="{773954D6-38C3-4A96-8C6B-57837216F698}">
      <dgm:prSet/>
      <dgm:spPr/>
      <dgm:t>
        <a:bodyPr/>
        <a:lstStyle/>
        <a:p>
          <a:endParaRPr lang="en-GB" b="1">
            <a:solidFill>
              <a:schemeClr val="bg1"/>
            </a:solidFill>
          </a:endParaRPr>
        </a:p>
      </dgm:t>
    </dgm:pt>
    <dgm:pt modelId="{D127DC95-0DB4-4CC7-9CAA-B01F062BD3D6}" type="sibTrans" cxnId="{773954D6-38C3-4A96-8C6B-57837216F698}">
      <dgm:prSet/>
      <dgm:spPr/>
      <dgm:t>
        <a:bodyPr/>
        <a:lstStyle/>
        <a:p>
          <a:endParaRPr lang="en-GB" b="1">
            <a:solidFill>
              <a:schemeClr val="bg1"/>
            </a:solidFill>
          </a:endParaRPr>
        </a:p>
      </dgm:t>
    </dgm:pt>
    <dgm:pt modelId="{1D73C461-51D4-4FB1-B34D-6824C45C7361}">
      <dgm:prSet phldrT="[Text]"/>
      <dgm:spPr>
        <a:solidFill>
          <a:srgbClr val="92D050"/>
        </a:solidFill>
      </dgm:spPr>
      <dgm:t>
        <a:bodyPr/>
        <a:lstStyle/>
        <a:p>
          <a:r>
            <a:rPr lang="ru-RU" b="1" dirty="0">
              <a:solidFill>
                <a:schemeClr val="tx1"/>
              </a:solidFill>
            </a:rPr>
            <a:t>Высокий барьер резистентности </a:t>
          </a:r>
          <a:endParaRPr lang="en-GB" b="1" dirty="0">
            <a:solidFill>
              <a:schemeClr val="tx1"/>
            </a:solidFill>
          </a:endParaRPr>
        </a:p>
      </dgm:t>
    </dgm:pt>
    <dgm:pt modelId="{E7F527E5-5732-4C13-8F9F-C75CA56D634D}" type="parTrans" cxnId="{CDDE2880-879E-41B0-9271-E91EC62FAD65}">
      <dgm:prSet/>
      <dgm:spPr/>
      <dgm:t>
        <a:bodyPr/>
        <a:lstStyle/>
        <a:p>
          <a:endParaRPr lang="en-GB" b="1">
            <a:solidFill>
              <a:schemeClr val="bg1"/>
            </a:solidFill>
          </a:endParaRPr>
        </a:p>
      </dgm:t>
    </dgm:pt>
    <dgm:pt modelId="{0E8BF7FA-2FC7-4B8F-9A63-DAE32ACAD218}" type="sibTrans" cxnId="{CDDE2880-879E-41B0-9271-E91EC62FAD65}">
      <dgm:prSet/>
      <dgm:spPr/>
      <dgm:t>
        <a:bodyPr/>
        <a:lstStyle/>
        <a:p>
          <a:endParaRPr lang="en-GB" b="1">
            <a:solidFill>
              <a:schemeClr val="bg1"/>
            </a:solidFill>
          </a:endParaRPr>
        </a:p>
      </dgm:t>
    </dgm:pt>
    <dgm:pt modelId="{70A52A14-A948-4C04-9AE0-CA772DBC79E9}">
      <dgm:prSet phldrT="[Text]"/>
      <dgm:spPr>
        <a:solidFill>
          <a:srgbClr val="92D050"/>
        </a:solidFill>
      </dgm:spPr>
      <dgm:t>
        <a:bodyPr/>
        <a:lstStyle/>
        <a:p>
          <a:r>
            <a:rPr lang="ru-RU" b="1" dirty="0" err="1">
              <a:solidFill>
                <a:schemeClr val="tx1"/>
              </a:solidFill>
            </a:rPr>
            <a:t>Пангенотипность</a:t>
          </a:r>
          <a:r>
            <a:rPr lang="en-GB" b="1" dirty="0">
              <a:solidFill>
                <a:schemeClr val="tx1"/>
              </a:solidFill>
            </a:rPr>
            <a:t>: </a:t>
          </a:r>
          <a:endParaRPr lang="ru-RU" b="1" dirty="0">
            <a:solidFill>
              <a:schemeClr val="tx1"/>
            </a:solidFill>
          </a:endParaRPr>
        </a:p>
        <a:p>
          <a:r>
            <a:rPr lang="ru-RU" b="1" dirty="0">
              <a:solidFill>
                <a:schemeClr val="tx1"/>
              </a:solidFill>
            </a:rPr>
            <a:t>один режим для всех</a:t>
          </a:r>
          <a:endParaRPr lang="en-GB" b="1" dirty="0">
            <a:solidFill>
              <a:schemeClr val="tx1"/>
            </a:solidFill>
          </a:endParaRPr>
        </a:p>
      </dgm:t>
    </dgm:pt>
    <dgm:pt modelId="{7096D5AB-0049-451F-9785-5685B2B22457}" type="parTrans" cxnId="{4685778F-36CD-4886-ACD6-0B36263D500E}">
      <dgm:prSet/>
      <dgm:spPr/>
      <dgm:t>
        <a:bodyPr/>
        <a:lstStyle/>
        <a:p>
          <a:endParaRPr lang="en-GB" b="1">
            <a:solidFill>
              <a:schemeClr val="bg1"/>
            </a:solidFill>
          </a:endParaRPr>
        </a:p>
      </dgm:t>
    </dgm:pt>
    <dgm:pt modelId="{C178CBB9-D25F-4152-A7AB-1E6CA9674D47}" type="sibTrans" cxnId="{4685778F-36CD-4886-ACD6-0B36263D500E}">
      <dgm:prSet/>
      <dgm:spPr/>
      <dgm:t>
        <a:bodyPr/>
        <a:lstStyle/>
        <a:p>
          <a:endParaRPr lang="en-GB" b="1">
            <a:solidFill>
              <a:schemeClr val="bg1"/>
            </a:solidFill>
          </a:endParaRPr>
        </a:p>
      </dgm:t>
    </dgm:pt>
    <dgm:pt modelId="{527365DB-6C8E-411B-83A5-863F5F580091}">
      <dgm:prSet phldrT="[Text]"/>
      <dgm:spPr>
        <a:solidFill>
          <a:schemeClr val="accent5"/>
        </a:solidFill>
      </dgm:spPr>
      <dgm:t>
        <a:bodyPr/>
        <a:lstStyle/>
        <a:p>
          <a:r>
            <a:rPr lang="ru-RU" b="1" dirty="0">
              <a:solidFill>
                <a:schemeClr val="bg1"/>
              </a:solidFill>
            </a:rPr>
            <a:t>Минимальные лекарственные взаимодействия</a:t>
          </a:r>
          <a:endParaRPr lang="en-GB" b="1" dirty="0">
            <a:solidFill>
              <a:schemeClr val="bg1"/>
            </a:solidFill>
          </a:endParaRPr>
        </a:p>
      </dgm:t>
    </dgm:pt>
    <dgm:pt modelId="{E929986E-9C5B-4353-B7B8-8892CF7FD125}" type="parTrans" cxnId="{CE6BBE6F-B199-4A18-BEBE-3DEA31BB2C81}">
      <dgm:prSet/>
      <dgm:spPr/>
      <dgm:t>
        <a:bodyPr/>
        <a:lstStyle/>
        <a:p>
          <a:endParaRPr lang="en-GB" b="1">
            <a:solidFill>
              <a:schemeClr val="bg1"/>
            </a:solidFill>
          </a:endParaRPr>
        </a:p>
      </dgm:t>
    </dgm:pt>
    <dgm:pt modelId="{94DBFDA0-C403-400E-AC9C-DD3FE019C905}" type="sibTrans" cxnId="{CE6BBE6F-B199-4A18-BEBE-3DEA31BB2C81}">
      <dgm:prSet/>
      <dgm:spPr/>
      <dgm:t>
        <a:bodyPr/>
        <a:lstStyle/>
        <a:p>
          <a:endParaRPr lang="en-GB" b="1">
            <a:solidFill>
              <a:schemeClr val="bg1"/>
            </a:solidFill>
          </a:endParaRPr>
        </a:p>
      </dgm:t>
    </dgm:pt>
    <dgm:pt modelId="{53E0C8CE-3B92-4DE0-8305-3E2A6D23C634}">
      <dgm:prSet phldrT="[Text]"/>
      <dgm:spPr>
        <a:solidFill>
          <a:schemeClr val="accent5"/>
        </a:solidFill>
      </dgm:spPr>
      <dgm:t>
        <a:bodyPr/>
        <a:lstStyle/>
        <a:p>
          <a:r>
            <a:rPr lang="ru-RU" b="1" dirty="0">
              <a:solidFill>
                <a:schemeClr val="bg1"/>
              </a:solidFill>
            </a:rPr>
            <a:t>Минимальное число принимаемых ежедневно таблеток</a:t>
          </a:r>
          <a:endParaRPr lang="en-GB" b="1" dirty="0">
            <a:solidFill>
              <a:schemeClr val="bg1"/>
            </a:solidFill>
          </a:endParaRPr>
        </a:p>
      </dgm:t>
    </dgm:pt>
    <dgm:pt modelId="{F8729D76-87DE-4074-A419-6E87078D0893}" type="parTrans" cxnId="{89EF157E-CE6E-49EE-877B-F5CBC0617CB2}">
      <dgm:prSet/>
      <dgm:spPr/>
      <dgm:t>
        <a:bodyPr/>
        <a:lstStyle/>
        <a:p>
          <a:endParaRPr lang="en-GB" b="1">
            <a:solidFill>
              <a:schemeClr val="bg1"/>
            </a:solidFill>
          </a:endParaRPr>
        </a:p>
      </dgm:t>
    </dgm:pt>
    <dgm:pt modelId="{E49DE47A-7D50-4007-9F23-EA567DDE2A07}" type="sibTrans" cxnId="{89EF157E-CE6E-49EE-877B-F5CBC0617CB2}">
      <dgm:prSet/>
      <dgm:spPr/>
      <dgm:t>
        <a:bodyPr/>
        <a:lstStyle/>
        <a:p>
          <a:endParaRPr lang="en-GB" b="1">
            <a:solidFill>
              <a:schemeClr val="bg1"/>
            </a:solidFill>
          </a:endParaRPr>
        </a:p>
      </dgm:t>
    </dgm:pt>
    <dgm:pt modelId="{65E10572-C823-49CB-B342-E020CF0E9C3B}">
      <dgm:prSet phldrT="[Text]"/>
      <dgm:spPr>
        <a:solidFill>
          <a:schemeClr val="accent1"/>
        </a:solidFill>
        <a:ln>
          <a:noFill/>
        </a:ln>
      </dgm:spPr>
      <dgm:t>
        <a:bodyPr/>
        <a:lstStyle/>
        <a:p>
          <a:endParaRPr lang="en-GB" b="1" dirty="0">
            <a:solidFill>
              <a:schemeClr val="bg1"/>
            </a:solidFill>
          </a:endParaRPr>
        </a:p>
      </dgm:t>
    </dgm:pt>
    <dgm:pt modelId="{37B1AE24-22BC-46AF-A13B-B9A4FCEE01F2}" type="parTrans" cxnId="{E31B8966-C899-4D80-AEE9-769FF9959684}">
      <dgm:prSet/>
      <dgm:spPr/>
      <dgm:t>
        <a:bodyPr/>
        <a:lstStyle/>
        <a:p>
          <a:endParaRPr lang="en-GB"/>
        </a:p>
      </dgm:t>
    </dgm:pt>
    <dgm:pt modelId="{0151809C-E56D-48C3-90E9-61377EC0EC79}" type="sibTrans" cxnId="{E31B8966-C899-4D80-AEE9-769FF9959684}">
      <dgm:prSet/>
      <dgm:spPr/>
      <dgm:t>
        <a:bodyPr/>
        <a:lstStyle/>
        <a:p>
          <a:endParaRPr lang="en-GB"/>
        </a:p>
      </dgm:t>
    </dgm:pt>
    <dgm:pt modelId="{85869F09-8796-4CEB-8B8D-D1DEC77AB6CC}" type="pres">
      <dgm:prSet presAssocID="{0D0E1B42-2F89-4498-B40B-1C8AD46A4097}" presName="Name0" presStyleCnt="0">
        <dgm:presLayoutVars>
          <dgm:dir/>
          <dgm:animLvl val="lvl"/>
          <dgm:resizeHandles val="exact"/>
        </dgm:presLayoutVars>
      </dgm:prSet>
      <dgm:spPr/>
    </dgm:pt>
    <dgm:pt modelId="{39A23D21-2D56-4CF1-81EC-74C37E13F3B0}" type="pres">
      <dgm:prSet presAssocID="{65E10572-C823-49CB-B342-E020CF0E9C3B}" presName="Name8" presStyleCnt="0"/>
      <dgm:spPr/>
    </dgm:pt>
    <dgm:pt modelId="{CBDF2004-7B7D-4BF9-A1F0-EE83BD51E82D}" type="pres">
      <dgm:prSet presAssocID="{65E10572-C823-49CB-B342-E020CF0E9C3B}" presName="level" presStyleLbl="node1" presStyleIdx="0" presStyleCnt="9">
        <dgm:presLayoutVars>
          <dgm:chMax val="1"/>
          <dgm:bulletEnabled val="1"/>
        </dgm:presLayoutVars>
      </dgm:prSet>
      <dgm:spPr/>
      <dgm:t>
        <a:bodyPr/>
        <a:lstStyle/>
        <a:p>
          <a:endParaRPr lang="ru-RU"/>
        </a:p>
      </dgm:t>
    </dgm:pt>
    <dgm:pt modelId="{E5EF7BDD-73FE-4C2D-A525-81A8780583DE}" type="pres">
      <dgm:prSet presAssocID="{65E10572-C823-49CB-B342-E020CF0E9C3B}" presName="levelTx" presStyleLbl="revTx" presStyleIdx="0" presStyleCnt="0">
        <dgm:presLayoutVars>
          <dgm:chMax val="1"/>
          <dgm:bulletEnabled val="1"/>
        </dgm:presLayoutVars>
      </dgm:prSet>
      <dgm:spPr/>
      <dgm:t>
        <a:bodyPr/>
        <a:lstStyle/>
        <a:p>
          <a:endParaRPr lang="ru-RU"/>
        </a:p>
      </dgm:t>
    </dgm:pt>
    <dgm:pt modelId="{88CE6C9B-C9BB-4BA0-8296-D86C0221428A}" type="pres">
      <dgm:prSet presAssocID="{09DDD9C1-0D45-44C3-AA63-F0ADFC75E937}" presName="Name8" presStyleCnt="0"/>
      <dgm:spPr/>
    </dgm:pt>
    <dgm:pt modelId="{958F4806-D36D-41B9-B0BC-146C2D1885C4}" type="pres">
      <dgm:prSet presAssocID="{09DDD9C1-0D45-44C3-AA63-F0ADFC75E937}" presName="level" presStyleLbl="node1" presStyleIdx="1" presStyleCnt="9">
        <dgm:presLayoutVars>
          <dgm:chMax val="1"/>
          <dgm:bulletEnabled val="1"/>
        </dgm:presLayoutVars>
      </dgm:prSet>
      <dgm:spPr/>
      <dgm:t>
        <a:bodyPr/>
        <a:lstStyle/>
        <a:p>
          <a:endParaRPr lang="ru-RU"/>
        </a:p>
      </dgm:t>
    </dgm:pt>
    <dgm:pt modelId="{FA81D721-0254-4F9E-8B0B-0306753BA3F6}" type="pres">
      <dgm:prSet presAssocID="{09DDD9C1-0D45-44C3-AA63-F0ADFC75E937}" presName="levelTx" presStyleLbl="revTx" presStyleIdx="0" presStyleCnt="0">
        <dgm:presLayoutVars>
          <dgm:chMax val="1"/>
          <dgm:bulletEnabled val="1"/>
        </dgm:presLayoutVars>
      </dgm:prSet>
      <dgm:spPr/>
      <dgm:t>
        <a:bodyPr/>
        <a:lstStyle/>
        <a:p>
          <a:endParaRPr lang="ru-RU"/>
        </a:p>
      </dgm:t>
    </dgm:pt>
    <dgm:pt modelId="{9148DDEB-4215-4739-B074-1700C9FC0521}" type="pres">
      <dgm:prSet presAssocID="{86803DFC-F036-4B4D-BCD3-8882C86F5068}" presName="Name8" presStyleCnt="0"/>
      <dgm:spPr/>
    </dgm:pt>
    <dgm:pt modelId="{24C1B3AC-482D-4D3A-AC40-36650BCDC686}" type="pres">
      <dgm:prSet presAssocID="{86803DFC-F036-4B4D-BCD3-8882C86F5068}" presName="level" presStyleLbl="node1" presStyleIdx="2" presStyleCnt="9">
        <dgm:presLayoutVars>
          <dgm:chMax val="1"/>
          <dgm:bulletEnabled val="1"/>
        </dgm:presLayoutVars>
      </dgm:prSet>
      <dgm:spPr/>
      <dgm:t>
        <a:bodyPr/>
        <a:lstStyle/>
        <a:p>
          <a:endParaRPr lang="ru-RU"/>
        </a:p>
      </dgm:t>
    </dgm:pt>
    <dgm:pt modelId="{71F56A4C-511F-491F-B77C-28F133A9CFED}" type="pres">
      <dgm:prSet presAssocID="{86803DFC-F036-4B4D-BCD3-8882C86F5068}" presName="levelTx" presStyleLbl="revTx" presStyleIdx="0" presStyleCnt="0">
        <dgm:presLayoutVars>
          <dgm:chMax val="1"/>
          <dgm:bulletEnabled val="1"/>
        </dgm:presLayoutVars>
      </dgm:prSet>
      <dgm:spPr/>
      <dgm:t>
        <a:bodyPr/>
        <a:lstStyle/>
        <a:p>
          <a:endParaRPr lang="ru-RU"/>
        </a:p>
      </dgm:t>
    </dgm:pt>
    <dgm:pt modelId="{378C6C0B-84C1-46B1-991F-F63A8659D243}" type="pres">
      <dgm:prSet presAssocID="{44B1DA18-2EE1-4104-8350-3B84B99E9723}" presName="Name8" presStyleCnt="0"/>
      <dgm:spPr/>
    </dgm:pt>
    <dgm:pt modelId="{B6283468-CFA3-4C33-8DE5-466C02B5900D}" type="pres">
      <dgm:prSet presAssocID="{44B1DA18-2EE1-4104-8350-3B84B99E9723}" presName="level" presStyleLbl="node1" presStyleIdx="3" presStyleCnt="9">
        <dgm:presLayoutVars>
          <dgm:chMax val="1"/>
          <dgm:bulletEnabled val="1"/>
        </dgm:presLayoutVars>
      </dgm:prSet>
      <dgm:spPr/>
      <dgm:t>
        <a:bodyPr/>
        <a:lstStyle/>
        <a:p>
          <a:endParaRPr lang="ru-RU"/>
        </a:p>
      </dgm:t>
    </dgm:pt>
    <dgm:pt modelId="{3E2B30B6-B072-421D-B05C-95D85DD670C6}" type="pres">
      <dgm:prSet presAssocID="{44B1DA18-2EE1-4104-8350-3B84B99E9723}" presName="levelTx" presStyleLbl="revTx" presStyleIdx="0" presStyleCnt="0">
        <dgm:presLayoutVars>
          <dgm:chMax val="1"/>
          <dgm:bulletEnabled val="1"/>
        </dgm:presLayoutVars>
      </dgm:prSet>
      <dgm:spPr/>
      <dgm:t>
        <a:bodyPr/>
        <a:lstStyle/>
        <a:p>
          <a:endParaRPr lang="ru-RU"/>
        </a:p>
      </dgm:t>
    </dgm:pt>
    <dgm:pt modelId="{4F5B1174-5071-4A22-AA54-07E19A1C125C}" type="pres">
      <dgm:prSet presAssocID="{F3724538-FC4B-4816-BA44-26737FE0B016}" presName="Name8" presStyleCnt="0"/>
      <dgm:spPr/>
    </dgm:pt>
    <dgm:pt modelId="{691B6785-D1E5-4A92-8198-DE523EC58366}" type="pres">
      <dgm:prSet presAssocID="{F3724538-FC4B-4816-BA44-26737FE0B016}" presName="level" presStyleLbl="node1" presStyleIdx="4" presStyleCnt="9">
        <dgm:presLayoutVars>
          <dgm:chMax val="1"/>
          <dgm:bulletEnabled val="1"/>
        </dgm:presLayoutVars>
      </dgm:prSet>
      <dgm:spPr/>
      <dgm:t>
        <a:bodyPr/>
        <a:lstStyle/>
        <a:p>
          <a:endParaRPr lang="ru-RU"/>
        </a:p>
      </dgm:t>
    </dgm:pt>
    <dgm:pt modelId="{EFB9F074-6308-4162-9CDC-9216AEA2879F}" type="pres">
      <dgm:prSet presAssocID="{F3724538-FC4B-4816-BA44-26737FE0B016}" presName="levelTx" presStyleLbl="revTx" presStyleIdx="0" presStyleCnt="0">
        <dgm:presLayoutVars>
          <dgm:chMax val="1"/>
          <dgm:bulletEnabled val="1"/>
        </dgm:presLayoutVars>
      </dgm:prSet>
      <dgm:spPr/>
      <dgm:t>
        <a:bodyPr/>
        <a:lstStyle/>
        <a:p>
          <a:endParaRPr lang="ru-RU"/>
        </a:p>
      </dgm:t>
    </dgm:pt>
    <dgm:pt modelId="{08714C29-0CFD-4A97-B2CC-1A1FDBA040B1}" type="pres">
      <dgm:prSet presAssocID="{1D73C461-51D4-4FB1-B34D-6824C45C7361}" presName="Name8" presStyleCnt="0"/>
      <dgm:spPr/>
    </dgm:pt>
    <dgm:pt modelId="{5FD5C90C-5C52-443A-B0B2-E5E81522785D}" type="pres">
      <dgm:prSet presAssocID="{1D73C461-51D4-4FB1-B34D-6824C45C7361}" presName="level" presStyleLbl="node1" presStyleIdx="5" presStyleCnt="9">
        <dgm:presLayoutVars>
          <dgm:chMax val="1"/>
          <dgm:bulletEnabled val="1"/>
        </dgm:presLayoutVars>
      </dgm:prSet>
      <dgm:spPr/>
      <dgm:t>
        <a:bodyPr/>
        <a:lstStyle/>
        <a:p>
          <a:endParaRPr lang="ru-RU"/>
        </a:p>
      </dgm:t>
    </dgm:pt>
    <dgm:pt modelId="{6525D57F-5AFF-4BED-95F1-139537BD162E}" type="pres">
      <dgm:prSet presAssocID="{1D73C461-51D4-4FB1-B34D-6824C45C7361}" presName="levelTx" presStyleLbl="revTx" presStyleIdx="0" presStyleCnt="0">
        <dgm:presLayoutVars>
          <dgm:chMax val="1"/>
          <dgm:bulletEnabled val="1"/>
        </dgm:presLayoutVars>
      </dgm:prSet>
      <dgm:spPr/>
      <dgm:t>
        <a:bodyPr/>
        <a:lstStyle/>
        <a:p>
          <a:endParaRPr lang="ru-RU"/>
        </a:p>
      </dgm:t>
    </dgm:pt>
    <dgm:pt modelId="{E60D5303-A740-4B6A-A08F-4A3AD0DF3231}" type="pres">
      <dgm:prSet presAssocID="{70A52A14-A948-4C04-9AE0-CA772DBC79E9}" presName="Name8" presStyleCnt="0"/>
      <dgm:spPr/>
    </dgm:pt>
    <dgm:pt modelId="{3DCB4781-7B06-4FDD-BB74-2DB839D5903C}" type="pres">
      <dgm:prSet presAssocID="{70A52A14-A948-4C04-9AE0-CA772DBC79E9}" presName="level" presStyleLbl="node1" presStyleIdx="6" presStyleCnt="9">
        <dgm:presLayoutVars>
          <dgm:chMax val="1"/>
          <dgm:bulletEnabled val="1"/>
        </dgm:presLayoutVars>
      </dgm:prSet>
      <dgm:spPr/>
      <dgm:t>
        <a:bodyPr/>
        <a:lstStyle/>
        <a:p>
          <a:endParaRPr lang="ru-RU"/>
        </a:p>
      </dgm:t>
    </dgm:pt>
    <dgm:pt modelId="{86A84686-E5A1-4A34-BFDD-AAA2929CAEB0}" type="pres">
      <dgm:prSet presAssocID="{70A52A14-A948-4C04-9AE0-CA772DBC79E9}" presName="levelTx" presStyleLbl="revTx" presStyleIdx="0" presStyleCnt="0">
        <dgm:presLayoutVars>
          <dgm:chMax val="1"/>
          <dgm:bulletEnabled val="1"/>
        </dgm:presLayoutVars>
      </dgm:prSet>
      <dgm:spPr/>
      <dgm:t>
        <a:bodyPr/>
        <a:lstStyle/>
        <a:p>
          <a:endParaRPr lang="ru-RU"/>
        </a:p>
      </dgm:t>
    </dgm:pt>
    <dgm:pt modelId="{65DD711B-A41B-49D2-819D-302F3EF940F4}" type="pres">
      <dgm:prSet presAssocID="{527365DB-6C8E-411B-83A5-863F5F580091}" presName="Name8" presStyleCnt="0"/>
      <dgm:spPr/>
    </dgm:pt>
    <dgm:pt modelId="{FE7B4AAD-5D56-4704-B994-22D9BC612D34}" type="pres">
      <dgm:prSet presAssocID="{527365DB-6C8E-411B-83A5-863F5F580091}" presName="level" presStyleLbl="node1" presStyleIdx="7" presStyleCnt="9">
        <dgm:presLayoutVars>
          <dgm:chMax val="1"/>
          <dgm:bulletEnabled val="1"/>
        </dgm:presLayoutVars>
      </dgm:prSet>
      <dgm:spPr/>
      <dgm:t>
        <a:bodyPr/>
        <a:lstStyle/>
        <a:p>
          <a:endParaRPr lang="ru-RU"/>
        </a:p>
      </dgm:t>
    </dgm:pt>
    <dgm:pt modelId="{3C9A1C18-2CE0-47B8-BDD7-A74F64F63481}" type="pres">
      <dgm:prSet presAssocID="{527365DB-6C8E-411B-83A5-863F5F580091}" presName="levelTx" presStyleLbl="revTx" presStyleIdx="0" presStyleCnt="0">
        <dgm:presLayoutVars>
          <dgm:chMax val="1"/>
          <dgm:bulletEnabled val="1"/>
        </dgm:presLayoutVars>
      </dgm:prSet>
      <dgm:spPr/>
      <dgm:t>
        <a:bodyPr/>
        <a:lstStyle/>
        <a:p>
          <a:endParaRPr lang="ru-RU"/>
        </a:p>
      </dgm:t>
    </dgm:pt>
    <dgm:pt modelId="{DAD43936-8671-4EDF-98BB-29AC3B09FB90}" type="pres">
      <dgm:prSet presAssocID="{53E0C8CE-3B92-4DE0-8305-3E2A6D23C634}" presName="Name8" presStyleCnt="0"/>
      <dgm:spPr/>
    </dgm:pt>
    <dgm:pt modelId="{50EF01A5-6D34-4976-9071-1561079EE1A6}" type="pres">
      <dgm:prSet presAssocID="{53E0C8CE-3B92-4DE0-8305-3E2A6D23C634}" presName="level" presStyleLbl="node1" presStyleIdx="8" presStyleCnt="9">
        <dgm:presLayoutVars>
          <dgm:chMax val="1"/>
          <dgm:bulletEnabled val="1"/>
        </dgm:presLayoutVars>
      </dgm:prSet>
      <dgm:spPr/>
      <dgm:t>
        <a:bodyPr/>
        <a:lstStyle/>
        <a:p>
          <a:endParaRPr lang="ru-RU"/>
        </a:p>
      </dgm:t>
    </dgm:pt>
    <dgm:pt modelId="{8952B04F-5B14-410B-BD66-2F5D310D7750}" type="pres">
      <dgm:prSet presAssocID="{53E0C8CE-3B92-4DE0-8305-3E2A6D23C634}" presName="levelTx" presStyleLbl="revTx" presStyleIdx="0" presStyleCnt="0">
        <dgm:presLayoutVars>
          <dgm:chMax val="1"/>
          <dgm:bulletEnabled val="1"/>
        </dgm:presLayoutVars>
      </dgm:prSet>
      <dgm:spPr/>
      <dgm:t>
        <a:bodyPr/>
        <a:lstStyle/>
        <a:p>
          <a:endParaRPr lang="ru-RU"/>
        </a:p>
      </dgm:t>
    </dgm:pt>
  </dgm:ptLst>
  <dgm:cxnLst>
    <dgm:cxn modelId="{3D919E69-B385-4B0B-90E8-C0AD5C3E97A0}" type="presOf" srcId="{09DDD9C1-0D45-44C3-AA63-F0ADFC75E937}" destId="{958F4806-D36D-41B9-B0BC-146C2D1885C4}" srcOrd="0" destOrd="0" presId="urn:microsoft.com/office/officeart/2005/8/layout/pyramid1"/>
    <dgm:cxn modelId="{B5E52D1E-33C4-4625-AA56-F80003069811}" srcId="{0D0E1B42-2F89-4498-B40B-1C8AD46A4097}" destId="{44B1DA18-2EE1-4104-8350-3B84B99E9723}" srcOrd="3" destOrd="0" parTransId="{263EDFF7-F726-4564-97F0-8BA9C0EB5251}" sibTransId="{CE366DD9-4282-4166-86A0-24C9CF340182}"/>
    <dgm:cxn modelId="{8806E5E1-783C-4C8F-A191-94B5766C228C}" type="presOf" srcId="{70A52A14-A948-4C04-9AE0-CA772DBC79E9}" destId="{86A84686-E5A1-4A34-BFDD-AAA2929CAEB0}" srcOrd="1" destOrd="0" presId="urn:microsoft.com/office/officeart/2005/8/layout/pyramid1"/>
    <dgm:cxn modelId="{2AB149E8-DE94-4BFF-8499-4CDF31F75240}" type="presOf" srcId="{70A52A14-A948-4C04-9AE0-CA772DBC79E9}" destId="{3DCB4781-7B06-4FDD-BB74-2DB839D5903C}" srcOrd="0" destOrd="0" presId="urn:microsoft.com/office/officeart/2005/8/layout/pyramid1"/>
    <dgm:cxn modelId="{B1BCFB34-5EE6-418F-B160-A462596850B1}" type="presOf" srcId="{F3724538-FC4B-4816-BA44-26737FE0B016}" destId="{EFB9F074-6308-4162-9CDC-9216AEA2879F}" srcOrd="1" destOrd="0" presId="urn:microsoft.com/office/officeart/2005/8/layout/pyramid1"/>
    <dgm:cxn modelId="{CE6BBE6F-B199-4A18-BEBE-3DEA31BB2C81}" srcId="{0D0E1B42-2F89-4498-B40B-1C8AD46A4097}" destId="{527365DB-6C8E-411B-83A5-863F5F580091}" srcOrd="7" destOrd="0" parTransId="{E929986E-9C5B-4353-B7B8-8892CF7FD125}" sibTransId="{94DBFDA0-C403-400E-AC9C-DD3FE019C905}"/>
    <dgm:cxn modelId="{A11D6642-28E9-404B-A823-D114E73D24AD}" type="presOf" srcId="{65E10572-C823-49CB-B342-E020CF0E9C3B}" destId="{E5EF7BDD-73FE-4C2D-A525-81A8780583DE}" srcOrd="1" destOrd="0" presId="urn:microsoft.com/office/officeart/2005/8/layout/pyramid1"/>
    <dgm:cxn modelId="{773954D6-38C3-4A96-8C6B-57837216F698}" srcId="{0D0E1B42-2F89-4498-B40B-1C8AD46A4097}" destId="{F3724538-FC4B-4816-BA44-26737FE0B016}" srcOrd="4" destOrd="0" parTransId="{7414945D-B5EC-4688-A88F-79E10B42CCB3}" sibTransId="{D127DC95-0DB4-4CC7-9CAA-B01F062BD3D6}"/>
    <dgm:cxn modelId="{89EF157E-CE6E-49EE-877B-F5CBC0617CB2}" srcId="{0D0E1B42-2F89-4498-B40B-1C8AD46A4097}" destId="{53E0C8CE-3B92-4DE0-8305-3E2A6D23C634}" srcOrd="8" destOrd="0" parTransId="{F8729D76-87DE-4074-A419-6E87078D0893}" sibTransId="{E49DE47A-7D50-4007-9F23-EA567DDE2A07}"/>
    <dgm:cxn modelId="{1BB7D418-74D2-4339-840B-0B5D9E0401A5}" type="presOf" srcId="{0D0E1B42-2F89-4498-B40B-1C8AD46A4097}" destId="{85869F09-8796-4CEB-8B8D-D1DEC77AB6CC}" srcOrd="0" destOrd="0" presId="urn:microsoft.com/office/officeart/2005/8/layout/pyramid1"/>
    <dgm:cxn modelId="{C6595F71-C339-42D5-9153-CCD1157ED169}" type="presOf" srcId="{527365DB-6C8E-411B-83A5-863F5F580091}" destId="{3C9A1C18-2CE0-47B8-BDD7-A74F64F63481}" srcOrd="1" destOrd="0" presId="urn:microsoft.com/office/officeart/2005/8/layout/pyramid1"/>
    <dgm:cxn modelId="{1224E5C1-C082-4130-A216-151E841E2DB0}" type="presOf" srcId="{53E0C8CE-3B92-4DE0-8305-3E2A6D23C634}" destId="{8952B04F-5B14-410B-BD66-2F5D310D7750}" srcOrd="1" destOrd="0" presId="urn:microsoft.com/office/officeart/2005/8/layout/pyramid1"/>
    <dgm:cxn modelId="{FE25682D-7446-45FC-9D27-9013FE977175}" srcId="{0D0E1B42-2F89-4498-B40B-1C8AD46A4097}" destId="{09DDD9C1-0D45-44C3-AA63-F0ADFC75E937}" srcOrd="1" destOrd="0" parTransId="{EDA2F147-168E-42B2-90B1-D2F24314C907}" sibTransId="{A21A83BA-2291-4CFE-A4B1-5798199E60F5}"/>
    <dgm:cxn modelId="{68E9F495-78C9-489E-9227-BDE519FCC05E}" type="presOf" srcId="{09DDD9C1-0D45-44C3-AA63-F0ADFC75E937}" destId="{FA81D721-0254-4F9E-8B0B-0306753BA3F6}" srcOrd="1" destOrd="0" presId="urn:microsoft.com/office/officeart/2005/8/layout/pyramid1"/>
    <dgm:cxn modelId="{5A8A093F-A580-483B-BDE4-937106B80EB6}" type="presOf" srcId="{86803DFC-F036-4B4D-BCD3-8882C86F5068}" destId="{24C1B3AC-482D-4D3A-AC40-36650BCDC686}" srcOrd="0" destOrd="0" presId="urn:microsoft.com/office/officeart/2005/8/layout/pyramid1"/>
    <dgm:cxn modelId="{826C7A95-73F4-41AA-A974-A57CBEDF3745}" type="presOf" srcId="{53E0C8CE-3B92-4DE0-8305-3E2A6D23C634}" destId="{50EF01A5-6D34-4976-9071-1561079EE1A6}" srcOrd="0" destOrd="0" presId="urn:microsoft.com/office/officeart/2005/8/layout/pyramid1"/>
    <dgm:cxn modelId="{DED95651-8B55-4645-8F3F-BAD7E3EC1837}" type="presOf" srcId="{44B1DA18-2EE1-4104-8350-3B84B99E9723}" destId="{B6283468-CFA3-4C33-8DE5-466C02B5900D}" srcOrd="0" destOrd="0" presId="urn:microsoft.com/office/officeart/2005/8/layout/pyramid1"/>
    <dgm:cxn modelId="{804703F2-2CD7-4890-9829-34D8D34E097B}" type="presOf" srcId="{F3724538-FC4B-4816-BA44-26737FE0B016}" destId="{691B6785-D1E5-4A92-8198-DE523EC58366}" srcOrd="0" destOrd="0" presId="urn:microsoft.com/office/officeart/2005/8/layout/pyramid1"/>
    <dgm:cxn modelId="{32D0680D-D130-4120-A6EB-94574322BD68}" type="presOf" srcId="{65E10572-C823-49CB-B342-E020CF0E9C3B}" destId="{CBDF2004-7B7D-4BF9-A1F0-EE83BD51E82D}" srcOrd="0" destOrd="0" presId="urn:microsoft.com/office/officeart/2005/8/layout/pyramid1"/>
    <dgm:cxn modelId="{DF8A7736-7BA5-4F8B-864E-17FD88A5C03C}" type="presOf" srcId="{1D73C461-51D4-4FB1-B34D-6824C45C7361}" destId="{5FD5C90C-5C52-443A-B0B2-E5E81522785D}" srcOrd="0" destOrd="0" presId="urn:microsoft.com/office/officeart/2005/8/layout/pyramid1"/>
    <dgm:cxn modelId="{531E0E5C-27CB-4372-B3F3-AFB465FB813D}" type="presOf" srcId="{44B1DA18-2EE1-4104-8350-3B84B99E9723}" destId="{3E2B30B6-B072-421D-B05C-95D85DD670C6}" srcOrd="1" destOrd="0" presId="urn:microsoft.com/office/officeart/2005/8/layout/pyramid1"/>
    <dgm:cxn modelId="{CDDE2880-879E-41B0-9271-E91EC62FAD65}" srcId="{0D0E1B42-2F89-4498-B40B-1C8AD46A4097}" destId="{1D73C461-51D4-4FB1-B34D-6824C45C7361}" srcOrd="5" destOrd="0" parTransId="{E7F527E5-5732-4C13-8F9F-C75CA56D634D}" sibTransId="{0E8BF7FA-2FC7-4B8F-9A63-DAE32ACAD218}"/>
    <dgm:cxn modelId="{4685778F-36CD-4886-ACD6-0B36263D500E}" srcId="{0D0E1B42-2F89-4498-B40B-1C8AD46A4097}" destId="{70A52A14-A948-4C04-9AE0-CA772DBC79E9}" srcOrd="6" destOrd="0" parTransId="{7096D5AB-0049-451F-9785-5685B2B22457}" sibTransId="{C178CBB9-D25F-4152-A7AB-1E6CA9674D47}"/>
    <dgm:cxn modelId="{D8237DEA-AEAE-4045-A82E-29912972AAD5}" srcId="{0D0E1B42-2F89-4498-B40B-1C8AD46A4097}" destId="{86803DFC-F036-4B4D-BCD3-8882C86F5068}" srcOrd="2" destOrd="0" parTransId="{E0F0EDE8-91B8-47D8-AA71-82EC6C407B35}" sibTransId="{34F64F9C-691B-4F71-AFD2-AA24D575DB20}"/>
    <dgm:cxn modelId="{7E87456D-1FFE-45BE-BE27-91680214300C}" type="presOf" srcId="{527365DB-6C8E-411B-83A5-863F5F580091}" destId="{FE7B4AAD-5D56-4704-B994-22D9BC612D34}" srcOrd="0" destOrd="0" presId="urn:microsoft.com/office/officeart/2005/8/layout/pyramid1"/>
    <dgm:cxn modelId="{FCC33462-5B07-4C16-95D4-FA566FBF5503}" type="presOf" srcId="{1D73C461-51D4-4FB1-B34D-6824C45C7361}" destId="{6525D57F-5AFF-4BED-95F1-139537BD162E}" srcOrd="1" destOrd="0" presId="urn:microsoft.com/office/officeart/2005/8/layout/pyramid1"/>
    <dgm:cxn modelId="{E31B8966-C899-4D80-AEE9-769FF9959684}" srcId="{0D0E1B42-2F89-4498-B40B-1C8AD46A4097}" destId="{65E10572-C823-49CB-B342-E020CF0E9C3B}" srcOrd="0" destOrd="0" parTransId="{37B1AE24-22BC-46AF-A13B-B9A4FCEE01F2}" sibTransId="{0151809C-E56D-48C3-90E9-61377EC0EC79}"/>
    <dgm:cxn modelId="{D78123C0-DC55-4473-9A42-340249E17183}" type="presOf" srcId="{86803DFC-F036-4B4D-BCD3-8882C86F5068}" destId="{71F56A4C-511F-491F-B77C-28F133A9CFED}" srcOrd="1" destOrd="0" presId="urn:microsoft.com/office/officeart/2005/8/layout/pyramid1"/>
    <dgm:cxn modelId="{22277F44-3EE0-479F-9F6C-B35D0340E35D}" type="presParOf" srcId="{85869F09-8796-4CEB-8B8D-D1DEC77AB6CC}" destId="{39A23D21-2D56-4CF1-81EC-74C37E13F3B0}" srcOrd="0" destOrd="0" presId="urn:microsoft.com/office/officeart/2005/8/layout/pyramid1"/>
    <dgm:cxn modelId="{F57CDCC8-F89B-453B-98B7-A189FE30B8E2}" type="presParOf" srcId="{39A23D21-2D56-4CF1-81EC-74C37E13F3B0}" destId="{CBDF2004-7B7D-4BF9-A1F0-EE83BD51E82D}" srcOrd="0" destOrd="0" presId="urn:microsoft.com/office/officeart/2005/8/layout/pyramid1"/>
    <dgm:cxn modelId="{CC9F4853-24FB-4EB1-BA6B-B31245482CCF}" type="presParOf" srcId="{39A23D21-2D56-4CF1-81EC-74C37E13F3B0}" destId="{E5EF7BDD-73FE-4C2D-A525-81A8780583DE}" srcOrd="1" destOrd="0" presId="urn:microsoft.com/office/officeart/2005/8/layout/pyramid1"/>
    <dgm:cxn modelId="{2711D93A-85AD-4707-8A20-CCE54118AD9F}" type="presParOf" srcId="{85869F09-8796-4CEB-8B8D-D1DEC77AB6CC}" destId="{88CE6C9B-C9BB-4BA0-8296-D86C0221428A}" srcOrd="1" destOrd="0" presId="urn:microsoft.com/office/officeart/2005/8/layout/pyramid1"/>
    <dgm:cxn modelId="{2B150688-A5F8-4C0F-BC44-8BE1A78CE0C8}" type="presParOf" srcId="{88CE6C9B-C9BB-4BA0-8296-D86C0221428A}" destId="{958F4806-D36D-41B9-B0BC-146C2D1885C4}" srcOrd="0" destOrd="0" presId="urn:microsoft.com/office/officeart/2005/8/layout/pyramid1"/>
    <dgm:cxn modelId="{94065300-2F03-4968-A00E-391F0D0EF823}" type="presParOf" srcId="{88CE6C9B-C9BB-4BA0-8296-D86C0221428A}" destId="{FA81D721-0254-4F9E-8B0B-0306753BA3F6}" srcOrd="1" destOrd="0" presId="urn:microsoft.com/office/officeart/2005/8/layout/pyramid1"/>
    <dgm:cxn modelId="{AEC6930C-E1BF-4E7B-A7A0-FB26E9B93757}" type="presParOf" srcId="{85869F09-8796-4CEB-8B8D-D1DEC77AB6CC}" destId="{9148DDEB-4215-4739-B074-1700C9FC0521}" srcOrd="2" destOrd="0" presId="urn:microsoft.com/office/officeart/2005/8/layout/pyramid1"/>
    <dgm:cxn modelId="{33952C93-04C5-43B7-BDD8-D0A27B5E9E47}" type="presParOf" srcId="{9148DDEB-4215-4739-B074-1700C9FC0521}" destId="{24C1B3AC-482D-4D3A-AC40-36650BCDC686}" srcOrd="0" destOrd="0" presId="urn:microsoft.com/office/officeart/2005/8/layout/pyramid1"/>
    <dgm:cxn modelId="{C1C91882-768E-4FBD-AA1F-DF9E91A1CB41}" type="presParOf" srcId="{9148DDEB-4215-4739-B074-1700C9FC0521}" destId="{71F56A4C-511F-491F-B77C-28F133A9CFED}" srcOrd="1" destOrd="0" presId="urn:microsoft.com/office/officeart/2005/8/layout/pyramid1"/>
    <dgm:cxn modelId="{B933959D-218C-4F43-8F46-D1DCFE9A12CF}" type="presParOf" srcId="{85869F09-8796-4CEB-8B8D-D1DEC77AB6CC}" destId="{378C6C0B-84C1-46B1-991F-F63A8659D243}" srcOrd="3" destOrd="0" presId="urn:microsoft.com/office/officeart/2005/8/layout/pyramid1"/>
    <dgm:cxn modelId="{CF6202E0-6BF5-4D5D-B906-A9BB1E59EE83}" type="presParOf" srcId="{378C6C0B-84C1-46B1-991F-F63A8659D243}" destId="{B6283468-CFA3-4C33-8DE5-466C02B5900D}" srcOrd="0" destOrd="0" presId="urn:microsoft.com/office/officeart/2005/8/layout/pyramid1"/>
    <dgm:cxn modelId="{4DC77BC7-540E-4B86-AC20-FA9B7C723277}" type="presParOf" srcId="{378C6C0B-84C1-46B1-991F-F63A8659D243}" destId="{3E2B30B6-B072-421D-B05C-95D85DD670C6}" srcOrd="1" destOrd="0" presId="urn:microsoft.com/office/officeart/2005/8/layout/pyramid1"/>
    <dgm:cxn modelId="{ADA79B6D-6259-46F0-AA50-F3FF4C54B901}" type="presParOf" srcId="{85869F09-8796-4CEB-8B8D-D1DEC77AB6CC}" destId="{4F5B1174-5071-4A22-AA54-07E19A1C125C}" srcOrd="4" destOrd="0" presId="urn:microsoft.com/office/officeart/2005/8/layout/pyramid1"/>
    <dgm:cxn modelId="{D1048C46-D94A-402A-801E-5C90F86BF19A}" type="presParOf" srcId="{4F5B1174-5071-4A22-AA54-07E19A1C125C}" destId="{691B6785-D1E5-4A92-8198-DE523EC58366}" srcOrd="0" destOrd="0" presId="urn:microsoft.com/office/officeart/2005/8/layout/pyramid1"/>
    <dgm:cxn modelId="{6F60D70F-94BB-40CC-9DE7-210DC24C81DF}" type="presParOf" srcId="{4F5B1174-5071-4A22-AA54-07E19A1C125C}" destId="{EFB9F074-6308-4162-9CDC-9216AEA2879F}" srcOrd="1" destOrd="0" presId="urn:microsoft.com/office/officeart/2005/8/layout/pyramid1"/>
    <dgm:cxn modelId="{A232E89A-285C-4276-9D92-D98E01E439A5}" type="presParOf" srcId="{85869F09-8796-4CEB-8B8D-D1DEC77AB6CC}" destId="{08714C29-0CFD-4A97-B2CC-1A1FDBA040B1}" srcOrd="5" destOrd="0" presId="urn:microsoft.com/office/officeart/2005/8/layout/pyramid1"/>
    <dgm:cxn modelId="{F3F264F7-D563-405E-B97A-0054B6842F47}" type="presParOf" srcId="{08714C29-0CFD-4A97-B2CC-1A1FDBA040B1}" destId="{5FD5C90C-5C52-443A-B0B2-E5E81522785D}" srcOrd="0" destOrd="0" presId="urn:microsoft.com/office/officeart/2005/8/layout/pyramid1"/>
    <dgm:cxn modelId="{E506E921-24B4-4480-A3A7-CF8EB512BACC}" type="presParOf" srcId="{08714C29-0CFD-4A97-B2CC-1A1FDBA040B1}" destId="{6525D57F-5AFF-4BED-95F1-139537BD162E}" srcOrd="1" destOrd="0" presId="urn:microsoft.com/office/officeart/2005/8/layout/pyramid1"/>
    <dgm:cxn modelId="{770566DE-644E-4BA1-9F33-035475958208}" type="presParOf" srcId="{85869F09-8796-4CEB-8B8D-D1DEC77AB6CC}" destId="{E60D5303-A740-4B6A-A08F-4A3AD0DF3231}" srcOrd="6" destOrd="0" presId="urn:microsoft.com/office/officeart/2005/8/layout/pyramid1"/>
    <dgm:cxn modelId="{B7957E78-3D5A-4FDD-A226-F7A401AAA64A}" type="presParOf" srcId="{E60D5303-A740-4B6A-A08F-4A3AD0DF3231}" destId="{3DCB4781-7B06-4FDD-BB74-2DB839D5903C}" srcOrd="0" destOrd="0" presId="urn:microsoft.com/office/officeart/2005/8/layout/pyramid1"/>
    <dgm:cxn modelId="{54826A79-925A-462D-A457-8D4050D8B393}" type="presParOf" srcId="{E60D5303-A740-4B6A-A08F-4A3AD0DF3231}" destId="{86A84686-E5A1-4A34-BFDD-AAA2929CAEB0}" srcOrd="1" destOrd="0" presId="urn:microsoft.com/office/officeart/2005/8/layout/pyramid1"/>
    <dgm:cxn modelId="{4C8E9F33-198A-4BEF-AE9A-3A682BF1F787}" type="presParOf" srcId="{85869F09-8796-4CEB-8B8D-D1DEC77AB6CC}" destId="{65DD711B-A41B-49D2-819D-302F3EF940F4}" srcOrd="7" destOrd="0" presId="urn:microsoft.com/office/officeart/2005/8/layout/pyramid1"/>
    <dgm:cxn modelId="{87853AC4-C7FB-46CA-8298-71E145F5882C}" type="presParOf" srcId="{65DD711B-A41B-49D2-819D-302F3EF940F4}" destId="{FE7B4AAD-5D56-4704-B994-22D9BC612D34}" srcOrd="0" destOrd="0" presId="urn:microsoft.com/office/officeart/2005/8/layout/pyramid1"/>
    <dgm:cxn modelId="{24FBCAB9-E25C-4ECE-84D7-6882265393EE}" type="presParOf" srcId="{65DD711B-A41B-49D2-819D-302F3EF940F4}" destId="{3C9A1C18-2CE0-47B8-BDD7-A74F64F63481}" srcOrd="1" destOrd="0" presId="urn:microsoft.com/office/officeart/2005/8/layout/pyramid1"/>
    <dgm:cxn modelId="{97A3F852-ECFA-44F6-B982-93E1B123D918}" type="presParOf" srcId="{85869F09-8796-4CEB-8B8D-D1DEC77AB6CC}" destId="{DAD43936-8671-4EDF-98BB-29AC3B09FB90}" srcOrd="8" destOrd="0" presId="urn:microsoft.com/office/officeart/2005/8/layout/pyramid1"/>
    <dgm:cxn modelId="{70E90696-AA79-4A05-BFE9-91C8DD84A345}" type="presParOf" srcId="{DAD43936-8671-4EDF-98BB-29AC3B09FB90}" destId="{50EF01A5-6D34-4976-9071-1561079EE1A6}" srcOrd="0" destOrd="0" presId="urn:microsoft.com/office/officeart/2005/8/layout/pyramid1"/>
    <dgm:cxn modelId="{3F10F55C-2923-4A45-AD60-755627EB0A3F}" type="presParOf" srcId="{DAD43936-8671-4EDF-98BB-29AC3B09FB90}" destId="{8952B04F-5B14-410B-BD66-2F5D310D7750}" srcOrd="1" destOrd="0" presId="urn:microsoft.com/office/officeart/2005/8/layout/pyramid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E1B42-2F89-4498-B40B-1C8AD46A4097}" type="doc">
      <dgm:prSet loTypeId="urn:microsoft.com/office/officeart/2005/8/layout/pyramid1" loCatId="pyramid" qsTypeId="urn:microsoft.com/office/officeart/2005/8/quickstyle/simple1" qsCatId="simple" csTypeId="urn:microsoft.com/office/officeart/2005/8/colors/accent1_2" csCatId="accent1" phldr="1"/>
      <dgm:spPr/>
    </dgm:pt>
    <dgm:pt modelId="{09DDD9C1-0D45-44C3-AA63-F0ADFC75E937}">
      <dgm:prSet phldrT="[Text]"/>
      <dgm:spPr>
        <a:solidFill>
          <a:schemeClr val="accent1"/>
        </a:solidFill>
        <a:ln>
          <a:noFill/>
        </a:ln>
      </dgm:spPr>
      <dgm:t>
        <a:bodyPr/>
        <a:lstStyle/>
        <a:p>
          <a:r>
            <a:rPr lang="ru-RU" b="1" dirty="0">
              <a:solidFill>
                <a:schemeClr val="bg1"/>
              </a:solidFill>
            </a:rPr>
            <a:t>СВО</a:t>
          </a:r>
          <a:endParaRPr lang="en-GB" b="1" dirty="0">
            <a:solidFill>
              <a:schemeClr val="bg1"/>
            </a:solidFill>
          </a:endParaRPr>
        </a:p>
      </dgm:t>
    </dgm:pt>
    <dgm:pt modelId="{EDA2F147-168E-42B2-90B1-D2F24314C907}" type="parTrans" cxnId="{FE25682D-7446-45FC-9D27-9013FE977175}">
      <dgm:prSet/>
      <dgm:spPr/>
      <dgm:t>
        <a:bodyPr/>
        <a:lstStyle/>
        <a:p>
          <a:endParaRPr lang="en-GB" b="1">
            <a:solidFill>
              <a:schemeClr val="bg1"/>
            </a:solidFill>
          </a:endParaRPr>
        </a:p>
      </dgm:t>
    </dgm:pt>
    <dgm:pt modelId="{A21A83BA-2291-4CFE-A4B1-5798199E60F5}" type="sibTrans" cxnId="{FE25682D-7446-45FC-9D27-9013FE977175}">
      <dgm:prSet/>
      <dgm:spPr/>
      <dgm:t>
        <a:bodyPr/>
        <a:lstStyle/>
        <a:p>
          <a:endParaRPr lang="en-GB" b="1">
            <a:solidFill>
              <a:schemeClr val="bg1"/>
            </a:solidFill>
          </a:endParaRPr>
        </a:p>
      </dgm:t>
    </dgm:pt>
    <dgm:pt modelId="{86803DFC-F036-4B4D-BCD3-8882C86F5068}">
      <dgm:prSet phldrT="[Text]"/>
      <dgm:spPr>
        <a:solidFill>
          <a:schemeClr val="accent1"/>
        </a:solidFill>
      </dgm:spPr>
      <dgm:t>
        <a:bodyPr/>
        <a:lstStyle/>
        <a:p>
          <a:r>
            <a:rPr lang="ru-RU" b="1" dirty="0">
              <a:solidFill>
                <a:schemeClr val="bg1"/>
              </a:solidFill>
            </a:rPr>
            <a:t>Безопасность</a:t>
          </a:r>
          <a:endParaRPr lang="en-GB" b="1" dirty="0">
            <a:solidFill>
              <a:schemeClr val="bg1"/>
            </a:solidFill>
          </a:endParaRPr>
        </a:p>
      </dgm:t>
    </dgm:pt>
    <dgm:pt modelId="{E0F0EDE8-91B8-47D8-AA71-82EC6C407B35}" type="parTrans" cxnId="{D8237DEA-AEAE-4045-A82E-29912972AAD5}">
      <dgm:prSet/>
      <dgm:spPr/>
      <dgm:t>
        <a:bodyPr/>
        <a:lstStyle/>
        <a:p>
          <a:endParaRPr lang="en-GB" b="1">
            <a:solidFill>
              <a:schemeClr val="bg1"/>
            </a:solidFill>
          </a:endParaRPr>
        </a:p>
      </dgm:t>
    </dgm:pt>
    <dgm:pt modelId="{34F64F9C-691B-4F71-AFD2-AA24D575DB20}" type="sibTrans" cxnId="{D8237DEA-AEAE-4045-A82E-29912972AAD5}">
      <dgm:prSet/>
      <dgm:spPr/>
      <dgm:t>
        <a:bodyPr/>
        <a:lstStyle/>
        <a:p>
          <a:endParaRPr lang="en-GB" b="1">
            <a:solidFill>
              <a:schemeClr val="bg1"/>
            </a:solidFill>
          </a:endParaRPr>
        </a:p>
      </dgm:t>
    </dgm:pt>
    <dgm:pt modelId="{44B1DA18-2EE1-4104-8350-3B84B99E9723}">
      <dgm:prSet phldrT="[Text]"/>
      <dgm:spPr>
        <a:solidFill>
          <a:schemeClr val="accent1"/>
        </a:solidFill>
      </dgm:spPr>
      <dgm:t>
        <a:bodyPr/>
        <a:lstStyle/>
        <a:p>
          <a:r>
            <a:rPr lang="ru-RU" b="1" dirty="0">
              <a:solidFill>
                <a:schemeClr val="bg1"/>
              </a:solidFill>
            </a:rPr>
            <a:t>Переносимость</a:t>
          </a:r>
          <a:endParaRPr lang="en-GB" b="1" dirty="0">
            <a:solidFill>
              <a:schemeClr val="bg1"/>
            </a:solidFill>
          </a:endParaRPr>
        </a:p>
      </dgm:t>
    </dgm:pt>
    <dgm:pt modelId="{263EDFF7-F726-4564-97F0-8BA9C0EB5251}" type="parTrans" cxnId="{B5E52D1E-33C4-4625-AA56-F80003069811}">
      <dgm:prSet/>
      <dgm:spPr/>
      <dgm:t>
        <a:bodyPr/>
        <a:lstStyle/>
        <a:p>
          <a:endParaRPr lang="en-GB" b="1">
            <a:solidFill>
              <a:schemeClr val="bg1"/>
            </a:solidFill>
          </a:endParaRPr>
        </a:p>
      </dgm:t>
    </dgm:pt>
    <dgm:pt modelId="{CE366DD9-4282-4166-86A0-24C9CF340182}" type="sibTrans" cxnId="{B5E52D1E-33C4-4625-AA56-F80003069811}">
      <dgm:prSet/>
      <dgm:spPr/>
      <dgm:t>
        <a:bodyPr/>
        <a:lstStyle/>
        <a:p>
          <a:endParaRPr lang="en-GB" b="1">
            <a:solidFill>
              <a:schemeClr val="bg1"/>
            </a:solidFill>
          </a:endParaRPr>
        </a:p>
      </dgm:t>
    </dgm:pt>
    <dgm:pt modelId="{F3724538-FC4B-4816-BA44-26737FE0B016}">
      <dgm:prSet phldrT="[Text]"/>
      <dgm:spPr>
        <a:solidFill>
          <a:srgbClr val="92D050"/>
        </a:solidFill>
        <a:ln w="19050">
          <a:solidFill>
            <a:schemeClr val="bg1"/>
          </a:solidFill>
        </a:ln>
      </dgm:spPr>
      <dgm:t>
        <a:bodyPr/>
        <a:lstStyle/>
        <a:p>
          <a:r>
            <a:rPr lang="ru-RU" b="1" dirty="0">
              <a:solidFill>
                <a:schemeClr val="tx1"/>
              </a:solidFill>
            </a:rPr>
            <a:t>Короткий курс лечения</a:t>
          </a:r>
          <a:endParaRPr lang="en-GB" b="1" dirty="0">
            <a:solidFill>
              <a:schemeClr val="tx1"/>
            </a:solidFill>
          </a:endParaRPr>
        </a:p>
      </dgm:t>
    </dgm:pt>
    <dgm:pt modelId="{7414945D-B5EC-4688-A88F-79E10B42CCB3}" type="parTrans" cxnId="{773954D6-38C3-4A96-8C6B-57837216F698}">
      <dgm:prSet/>
      <dgm:spPr/>
      <dgm:t>
        <a:bodyPr/>
        <a:lstStyle/>
        <a:p>
          <a:endParaRPr lang="en-GB" b="1">
            <a:solidFill>
              <a:schemeClr val="bg1"/>
            </a:solidFill>
          </a:endParaRPr>
        </a:p>
      </dgm:t>
    </dgm:pt>
    <dgm:pt modelId="{D127DC95-0DB4-4CC7-9CAA-B01F062BD3D6}" type="sibTrans" cxnId="{773954D6-38C3-4A96-8C6B-57837216F698}">
      <dgm:prSet/>
      <dgm:spPr/>
      <dgm:t>
        <a:bodyPr/>
        <a:lstStyle/>
        <a:p>
          <a:endParaRPr lang="en-GB" b="1">
            <a:solidFill>
              <a:schemeClr val="bg1"/>
            </a:solidFill>
          </a:endParaRPr>
        </a:p>
      </dgm:t>
    </dgm:pt>
    <dgm:pt modelId="{1D73C461-51D4-4FB1-B34D-6824C45C7361}">
      <dgm:prSet phldrT="[Text]"/>
      <dgm:spPr>
        <a:solidFill>
          <a:srgbClr val="92D050"/>
        </a:solidFill>
      </dgm:spPr>
      <dgm:t>
        <a:bodyPr/>
        <a:lstStyle/>
        <a:p>
          <a:r>
            <a:rPr lang="ru-RU" b="1" dirty="0">
              <a:solidFill>
                <a:schemeClr val="tx1"/>
              </a:solidFill>
            </a:rPr>
            <a:t>Высокий барьер резистентности </a:t>
          </a:r>
          <a:endParaRPr lang="en-GB" b="1" dirty="0">
            <a:solidFill>
              <a:schemeClr val="tx1"/>
            </a:solidFill>
          </a:endParaRPr>
        </a:p>
      </dgm:t>
    </dgm:pt>
    <dgm:pt modelId="{E7F527E5-5732-4C13-8F9F-C75CA56D634D}" type="parTrans" cxnId="{CDDE2880-879E-41B0-9271-E91EC62FAD65}">
      <dgm:prSet/>
      <dgm:spPr/>
      <dgm:t>
        <a:bodyPr/>
        <a:lstStyle/>
        <a:p>
          <a:endParaRPr lang="en-GB" b="1">
            <a:solidFill>
              <a:schemeClr val="bg1"/>
            </a:solidFill>
          </a:endParaRPr>
        </a:p>
      </dgm:t>
    </dgm:pt>
    <dgm:pt modelId="{0E8BF7FA-2FC7-4B8F-9A63-DAE32ACAD218}" type="sibTrans" cxnId="{CDDE2880-879E-41B0-9271-E91EC62FAD65}">
      <dgm:prSet/>
      <dgm:spPr/>
      <dgm:t>
        <a:bodyPr/>
        <a:lstStyle/>
        <a:p>
          <a:endParaRPr lang="en-GB" b="1">
            <a:solidFill>
              <a:schemeClr val="bg1"/>
            </a:solidFill>
          </a:endParaRPr>
        </a:p>
      </dgm:t>
    </dgm:pt>
    <dgm:pt modelId="{70A52A14-A948-4C04-9AE0-CA772DBC79E9}">
      <dgm:prSet phldrT="[Text]"/>
      <dgm:spPr>
        <a:solidFill>
          <a:srgbClr val="92D050"/>
        </a:solidFill>
      </dgm:spPr>
      <dgm:t>
        <a:bodyPr/>
        <a:lstStyle/>
        <a:p>
          <a:r>
            <a:rPr lang="ru-RU" b="1" dirty="0" err="1">
              <a:solidFill>
                <a:schemeClr val="tx1"/>
              </a:solidFill>
            </a:rPr>
            <a:t>Пангенотипность</a:t>
          </a:r>
          <a:r>
            <a:rPr lang="en-GB" b="1" dirty="0">
              <a:solidFill>
                <a:schemeClr val="tx1"/>
              </a:solidFill>
            </a:rPr>
            <a:t>: </a:t>
          </a:r>
          <a:endParaRPr lang="ru-RU" b="1" dirty="0">
            <a:solidFill>
              <a:schemeClr val="tx1"/>
            </a:solidFill>
          </a:endParaRPr>
        </a:p>
        <a:p>
          <a:r>
            <a:rPr lang="ru-RU" b="1" dirty="0">
              <a:solidFill>
                <a:schemeClr val="tx1"/>
              </a:solidFill>
            </a:rPr>
            <a:t>один режим для всех</a:t>
          </a:r>
          <a:endParaRPr lang="en-GB" b="1" dirty="0">
            <a:solidFill>
              <a:schemeClr val="tx1"/>
            </a:solidFill>
          </a:endParaRPr>
        </a:p>
      </dgm:t>
    </dgm:pt>
    <dgm:pt modelId="{7096D5AB-0049-451F-9785-5685B2B22457}" type="parTrans" cxnId="{4685778F-36CD-4886-ACD6-0B36263D500E}">
      <dgm:prSet/>
      <dgm:spPr/>
      <dgm:t>
        <a:bodyPr/>
        <a:lstStyle/>
        <a:p>
          <a:endParaRPr lang="en-GB" b="1">
            <a:solidFill>
              <a:schemeClr val="bg1"/>
            </a:solidFill>
          </a:endParaRPr>
        </a:p>
      </dgm:t>
    </dgm:pt>
    <dgm:pt modelId="{C178CBB9-D25F-4152-A7AB-1E6CA9674D47}" type="sibTrans" cxnId="{4685778F-36CD-4886-ACD6-0B36263D500E}">
      <dgm:prSet/>
      <dgm:spPr/>
      <dgm:t>
        <a:bodyPr/>
        <a:lstStyle/>
        <a:p>
          <a:endParaRPr lang="en-GB" b="1">
            <a:solidFill>
              <a:schemeClr val="bg1"/>
            </a:solidFill>
          </a:endParaRPr>
        </a:p>
      </dgm:t>
    </dgm:pt>
    <dgm:pt modelId="{527365DB-6C8E-411B-83A5-863F5F580091}">
      <dgm:prSet phldrT="[Text]"/>
      <dgm:spPr>
        <a:solidFill>
          <a:schemeClr val="accent5"/>
        </a:solidFill>
      </dgm:spPr>
      <dgm:t>
        <a:bodyPr/>
        <a:lstStyle/>
        <a:p>
          <a:r>
            <a:rPr lang="ru-RU" b="1" dirty="0">
              <a:solidFill>
                <a:schemeClr val="bg1"/>
              </a:solidFill>
            </a:rPr>
            <a:t>Минимальные лекарственные взаимодействия</a:t>
          </a:r>
          <a:endParaRPr lang="en-GB" b="1" dirty="0">
            <a:solidFill>
              <a:schemeClr val="bg1"/>
            </a:solidFill>
          </a:endParaRPr>
        </a:p>
      </dgm:t>
    </dgm:pt>
    <dgm:pt modelId="{E929986E-9C5B-4353-B7B8-8892CF7FD125}" type="parTrans" cxnId="{CE6BBE6F-B199-4A18-BEBE-3DEA31BB2C81}">
      <dgm:prSet/>
      <dgm:spPr/>
      <dgm:t>
        <a:bodyPr/>
        <a:lstStyle/>
        <a:p>
          <a:endParaRPr lang="en-GB" b="1">
            <a:solidFill>
              <a:schemeClr val="bg1"/>
            </a:solidFill>
          </a:endParaRPr>
        </a:p>
      </dgm:t>
    </dgm:pt>
    <dgm:pt modelId="{94DBFDA0-C403-400E-AC9C-DD3FE019C905}" type="sibTrans" cxnId="{CE6BBE6F-B199-4A18-BEBE-3DEA31BB2C81}">
      <dgm:prSet/>
      <dgm:spPr/>
      <dgm:t>
        <a:bodyPr/>
        <a:lstStyle/>
        <a:p>
          <a:endParaRPr lang="en-GB" b="1">
            <a:solidFill>
              <a:schemeClr val="bg1"/>
            </a:solidFill>
          </a:endParaRPr>
        </a:p>
      </dgm:t>
    </dgm:pt>
    <dgm:pt modelId="{53E0C8CE-3B92-4DE0-8305-3E2A6D23C634}">
      <dgm:prSet phldrT="[Text]"/>
      <dgm:spPr>
        <a:solidFill>
          <a:schemeClr val="accent5"/>
        </a:solidFill>
      </dgm:spPr>
      <dgm:t>
        <a:bodyPr/>
        <a:lstStyle/>
        <a:p>
          <a:r>
            <a:rPr lang="ru-RU" b="1" dirty="0">
              <a:solidFill>
                <a:schemeClr val="bg1"/>
              </a:solidFill>
            </a:rPr>
            <a:t>Минимальное число принимаемых ежедневно таблеток</a:t>
          </a:r>
          <a:endParaRPr lang="en-GB" b="1" dirty="0">
            <a:solidFill>
              <a:schemeClr val="bg1"/>
            </a:solidFill>
          </a:endParaRPr>
        </a:p>
      </dgm:t>
    </dgm:pt>
    <dgm:pt modelId="{F8729D76-87DE-4074-A419-6E87078D0893}" type="parTrans" cxnId="{89EF157E-CE6E-49EE-877B-F5CBC0617CB2}">
      <dgm:prSet/>
      <dgm:spPr/>
      <dgm:t>
        <a:bodyPr/>
        <a:lstStyle/>
        <a:p>
          <a:endParaRPr lang="en-GB" b="1">
            <a:solidFill>
              <a:schemeClr val="bg1"/>
            </a:solidFill>
          </a:endParaRPr>
        </a:p>
      </dgm:t>
    </dgm:pt>
    <dgm:pt modelId="{E49DE47A-7D50-4007-9F23-EA567DDE2A07}" type="sibTrans" cxnId="{89EF157E-CE6E-49EE-877B-F5CBC0617CB2}">
      <dgm:prSet/>
      <dgm:spPr/>
      <dgm:t>
        <a:bodyPr/>
        <a:lstStyle/>
        <a:p>
          <a:endParaRPr lang="en-GB" b="1">
            <a:solidFill>
              <a:schemeClr val="bg1"/>
            </a:solidFill>
          </a:endParaRPr>
        </a:p>
      </dgm:t>
    </dgm:pt>
    <dgm:pt modelId="{65E10572-C823-49CB-B342-E020CF0E9C3B}">
      <dgm:prSet phldrT="[Text]"/>
      <dgm:spPr>
        <a:solidFill>
          <a:schemeClr val="accent1"/>
        </a:solidFill>
        <a:ln>
          <a:noFill/>
        </a:ln>
      </dgm:spPr>
      <dgm:t>
        <a:bodyPr/>
        <a:lstStyle/>
        <a:p>
          <a:endParaRPr lang="en-GB" b="1" dirty="0">
            <a:solidFill>
              <a:schemeClr val="bg1"/>
            </a:solidFill>
          </a:endParaRPr>
        </a:p>
      </dgm:t>
    </dgm:pt>
    <dgm:pt modelId="{37B1AE24-22BC-46AF-A13B-B9A4FCEE01F2}" type="parTrans" cxnId="{E31B8966-C899-4D80-AEE9-769FF9959684}">
      <dgm:prSet/>
      <dgm:spPr/>
      <dgm:t>
        <a:bodyPr/>
        <a:lstStyle/>
        <a:p>
          <a:endParaRPr lang="en-GB"/>
        </a:p>
      </dgm:t>
    </dgm:pt>
    <dgm:pt modelId="{0151809C-E56D-48C3-90E9-61377EC0EC79}" type="sibTrans" cxnId="{E31B8966-C899-4D80-AEE9-769FF9959684}">
      <dgm:prSet/>
      <dgm:spPr/>
      <dgm:t>
        <a:bodyPr/>
        <a:lstStyle/>
        <a:p>
          <a:endParaRPr lang="en-GB"/>
        </a:p>
      </dgm:t>
    </dgm:pt>
    <dgm:pt modelId="{85869F09-8796-4CEB-8B8D-D1DEC77AB6CC}" type="pres">
      <dgm:prSet presAssocID="{0D0E1B42-2F89-4498-B40B-1C8AD46A4097}" presName="Name0" presStyleCnt="0">
        <dgm:presLayoutVars>
          <dgm:dir/>
          <dgm:animLvl val="lvl"/>
          <dgm:resizeHandles val="exact"/>
        </dgm:presLayoutVars>
      </dgm:prSet>
      <dgm:spPr/>
    </dgm:pt>
    <dgm:pt modelId="{39A23D21-2D56-4CF1-81EC-74C37E13F3B0}" type="pres">
      <dgm:prSet presAssocID="{65E10572-C823-49CB-B342-E020CF0E9C3B}" presName="Name8" presStyleCnt="0"/>
      <dgm:spPr/>
    </dgm:pt>
    <dgm:pt modelId="{CBDF2004-7B7D-4BF9-A1F0-EE83BD51E82D}" type="pres">
      <dgm:prSet presAssocID="{65E10572-C823-49CB-B342-E020CF0E9C3B}" presName="level" presStyleLbl="node1" presStyleIdx="0" presStyleCnt="9">
        <dgm:presLayoutVars>
          <dgm:chMax val="1"/>
          <dgm:bulletEnabled val="1"/>
        </dgm:presLayoutVars>
      </dgm:prSet>
      <dgm:spPr/>
      <dgm:t>
        <a:bodyPr/>
        <a:lstStyle/>
        <a:p>
          <a:endParaRPr lang="ru-RU"/>
        </a:p>
      </dgm:t>
    </dgm:pt>
    <dgm:pt modelId="{E5EF7BDD-73FE-4C2D-A525-81A8780583DE}" type="pres">
      <dgm:prSet presAssocID="{65E10572-C823-49CB-B342-E020CF0E9C3B}" presName="levelTx" presStyleLbl="revTx" presStyleIdx="0" presStyleCnt="0">
        <dgm:presLayoutVars>
          <dgm:chMax val="1"/>
          <dgm:bulletEnabled val="1"/>
        </dgm:presLayoutVars>
      </dgm:prSet>
      <dgm:spPr/>
      <dgm:t>
        <a:bodyPr/>
        <a:lstStyle/>
        <a:p>
          <a:endParaRPr lang="ru-RU"/>
        </a:p>
      </dgm:t>
    </dgm:pt>
    <dgm:pt modelId="{88CE6C9B-C9BB-4BA0-8296-D86C0221428A}" type="pres">
      <dgm:prSet presAssocID="{09DDD9C1-0D45-44C3-AA63-F0ADFC75E937}" presName="Name8" presStyleCnt="0"/>
      <dgm:spPr/>
    </dgm:pt>
    <dgm:pt modelId="{958F4806-D36D-41B9-B0BC-146C2D1885C4}" type="pres">
      <dgm:prSet presAssocID="{09DDD9C1-0D45-44C3-AA63-F0ADFC75E937}" presName="level" presStyleLbl="node1" presStyleIdx="1" presStyleCnt="9">
        <dgm:presLayoutVars>
          <dgm:chMax val="1"/>
          <dgm:bulletEnabled val="1"/>
        </dgm:presLayoutVars>
      </dgm:prSet>
      <dgm:spPr/>
      <dgm:t>
        <a:bodyPr/>
        <a:lstStyle/>
        <a:p>
          <a:endParaRPr lang="ru-RU"/>
        </a:p>
      </dgm:t>
    </dgm:pt>
    <dgm:pt modelId="{FA81D721-0254-4F9E-8B0B-0306753BA3F6}" type="pres">
      <dgm:prSet presAssocID="{09DDD9C1-0D45-44C3-AA63-F0ADFC75E937}" presName="levelTx" presStyleLbl="revTx" presStyleIdx="0" presStyleCnt="0">
        <dgm:presLayoutVars>
          <dgm:chMax val="1"/>
          <dgm:bulletEnabled val="1"/>
        </dgm:presLayoutVars>
      </dgm:prSet>
      <dgm:spPr/>
      <dgm:t>
        <a:bodyPr/>
        <a:lstStyle/>
        <a:p>
          <a:endParaRPr lang="ru-RU"/>
        </a:p>
      </dgm:t>
    </dgm:pt>
    <dgm:pt modelId="{9148DDEB-4215-4739-B074-1700C9FC0521}" type="pres">
      <dgm:prSet presAssocID="{86803DFC-F036-4B4D-BCD3-8882C86F5068}" presName="Name8" presStyleCnt="0"/>
      <dgm:spPr/>
    </dgm:pt>
    <dgm:pt modelId="{24C1B3AC-482D-4D3A-AC40-36650BCDC686}" type="pres">
      <dgm:prSet presAssocID="{86803DFC-F036-4B4D-BCD3-8882C86F5068}" presName="level" presStyleLbl="node1" presStyleIdx="2" presStyleCnt="9">
        <dgm:presLayoutVars>
          <dgm:chMax val="1"/>
          <dgm:bulletEnabled val="1"/>
        </dgm:presLayoutVars>
      </dgm:prSet>
      <dgm:spPr/>
      <dgm:t>
        <a:bodyPr/>
        <a:lstStyle/>
        <a:p>
          <a:endParaRPr lang="ru-RU"/>
        </a:p>
      </dgm:t>
    </dgm:pt>
    <dgm:pt modelId="{71F56A4C-511F-491F-B77C-28F133A9CFED}" type="pres">
      <dgm:prSet presAssocID="{86803DFC-F036-4B4D-BCD3-8882C86F5068}" presName="levelTx" presStyleLbl="revTx" presStyleIdx="0" presStyleCnt="0">
        <dgm:presLayoutVars>
          <dgm:chMax val="1"/>
          <dgm:bulletEnabled val="1"/>
        </dgm:presLayoutVars>
      </dgm:prSet>
      <dgm:spPr/>
      <dgm:t>
        <a:bodyPr/>
        <a:lstStyle/>
        <a:p>
          <a:endParaRPr lang="ru-RU"/>
        </a:p>
      </dgm:t>
    </dgm:pt>
    <dgm:pt modelId="{378C6C0B-84C1-46B1-991F-F63A8659D243}" type="pres">
      <dgm:prSet presAssocID="{44B1DA18-2EE1-4104-8350-3B84B99E9723}" presName="Name8" presStyleCnt="0"/>
      <dgm:spPr/>
    </dgm:pt>
    <dgm:pt modelId="{B6283468-CFA3-4C33-8DE5-466C02B5900D}" type="pres">
      <dgm:prSet presAssocID="{44B1DA18-2EE1-4104-8350-3B84B99E9723}" presName="level" presStyleLbl="node1" presStyleIdx="3" presStyleCnt="9">
        <dgm:presLayoutVars>
          <dgm:chMax val="1"/>
          <dgm:bulletEnabled val="1"/>
        </dgm:presLayoutVars>
      </dgm:prSet>
      <dgm:spPr/>
      <dgm:t>
        <a:bodyPr/>
        <a:lstStyle/>
        <a:p>
          <a:endParaRPr lang="ru-RU"/>
        </a:p>
      </dgm:t>
    </dgm:pt>
    <dgm:pt modelId="{3E2B30B6-B072-421D-B05C-95D85DD670C6}" type="pres">
      <dgm:prSet presAssocID="{44B1DA18-2EE1-4104-8350-3B84B99E9723}" presName="levelTx" presStyleLbl="revTx" presStyleIdx="0" presStyleCnt="0">
        <dgm:presLayoutVars>
          <dgm:chMax val="1"/>
          <dgm:bulletEnabled val="1"/>
        </dgm:presLayoutVars>
      </dgm:prSet>
      <dgm:spPr/>
      <dgm:t>
        <a:bodyPr/>
        <a:lstStyle/>
        <a:p>
          <a:endParaRPr lang="ru-RU"/>
        </a:p>
      </dgm:t>
    </dgm:pt>
    <dgm:pt modelId="{4F5B1174-5071-4A22-AA54-07E19A1C125C}" type="pres">
      <dgm:prSet presAssocID="{F3724538-FC4B-4816-BA44-26737FE0B016}" presName="Name8" presStyleCnt="0"/>
      <dgm:spPr/>
    </dgm:pt>
    <dgm:pt modelId="{691B6785-D1E5-4A92-8198-DE523EC58366}" type="pres">
      <dgm:prSet presAssocID="{F3724538-FC4B-4816-BA44-26737FE0B016}" presName="level" presStyleLbl="node1" presStyleIdx="4" presStyleCnt="9">
        <dgm:presLayoutVars>
          <dgm:chMax val="1"/>
          <dgm:bulletEnabled val="1"/>
        </dgm:presLayoutVars>
      </dgm:prSet>
      <dgm:spPr/>
      <dgm:t>
        <a:bodyPr/>
        <a:lstStyle/>
        <a:p>
          <a:endParaRPr lang="ru-RU"/>
        </a:p>
      </dgm:t>
    </dgm:pt>
    <dgm:pt modelId="{EFB9F074-6308-4162-9CDC-9216AEA2879F}" type="pres">
      <dgm:prSet presAssocID="{F3724538-FC4B-4816-BA44-26737FE0B016}" presName="levelTx" presStyleLbl="revTx" presStyleIdx="0" presStyleCnt="0">
        <dgm:presLayoutVars>
          <dgm:chMax val="1"/>
          <dgm:bulletEnabled val="1"/>
        </dgm:presLayoutVars>
      </dgm:prSet>
      <dgm:spPr/>
      <dgm:t>
        <a:bodyPr/>
        <a:lstStyle/>
        <a:p>
          <a:endParaRPr lang="ru-RU"/>
        </a:p>
      </dgm:t>
    </dgm:pt>
    <dgm:pt modelId="{08714C29-0CFD-4A97-B2CC-1A1FDBA040B1}" type="pres">
      <dgm:prSet presAssocID="{1D73C461-51D4-4FB1-B34D-6824C45C7361}" presName="Name8" presStyleCnt="0"/>
      <dgm:spPr/>
    </dgm:pt>
    <dgm:pt modelId="{5FD5C90C-5C52-443A-B0B2-E5E81522785D}" type="pres">
      <dgm:prSet presAssocID="{1D73C461-51D4-4FB1-B34D-6824C45C7361}" presName="level" presStyleLbl="node1" presStyleIdx="5" presStyleCnt="9">
        <dgm:presLayoutVars>
          <dgm:chMax val="1"/>
          <dgm:bulletEnabled val="1"/>
        </dgm:presLayoutVars>
      </dgm:prSet>
      <dgm:spPr/>
      <dgm:t>
        <a:bodyPr/>
        <a:lstStyle/>
        <a:p>
          <a:endParaRPr lang="ru-RU"/>
        </a:p>
      </dgm:t>
    </dgm:pt>
    <dgm:pt modelId="{6525D57F-5AFF-4BED-95F1-139537BD162E}" type="pres">
      <dgm:prSet presAssocID="{1D73C461-51D4-4FB1-B34D-6824C45C7361}" presName="levelTx" presStyleLbl="revTx" presStyleIdx="0" presStyleCnt="0">
        <dgm:presLayoutVars>
          <dgm:chMax val="1"/>
          <dgm:bulletEnabled val="1"/>
        </dgm:presLayoutVars>
      </dgm:prSet>
      <dgm:spPr/>
      <dgm:t>
        <a:bodyPr/>
        <a:lstStyle/>
        <a:p>
          <a:endParaRPr lang="ru-RU"/>
        </a:p>
      </dgm:t>
    </dgm:pt>
    <dgm:pt modelId="{E60D5303-A740-4B6A-A08F-4A3AD0DF3231}" type="pres">
      <dgm:prSet presAssocID="{70A52A14-A948-4C04-9AE0-CA772DBC79E9}" presName="Name8" presStyleCnt="0"/>
      <dgm:spPr/>
    </dgm:pt>
    <dgm:pt modelId="{3DCB4781-7B06-4FDD-BB74-2DB839D5903C}" type="pres">
      <dgm:prSet presAssocID="{70A52A14-A948-4C04-9AE0-CA772DBC79E9}" presName="level" presStyleLbl="node1" presStyleIdx="6" presStyleCnt="9">
        <dgm:presLayoutVars>
          <dgm:chMax val="1"/>
          <dgm:bulletEnabled val="1"/>
        </dgm:presLayoutVars>
      </dgm:prSet>
      <dgm:spPr/>
      <dgm:t>
        <a:bodyPr/>
        <a:lstStyle/>
        <a:p>
          <a:endParaRPr lang="ru-RU"/>
        </a:p>
      </dgm:t>
    </dgm:pt>
    <dgm:pt modelId="{86A84686-E5A1-4A34-BFDD-AAA2929CAEB0}" type="pres">
      <dgm:prSet presAssocID="{70A52A14-A948-4C04-9AE0-CA772DBC79E9}" presName="levelTx" presStyleLbl="revTx" presStyleIdx="0" presStyleCnt="0">
        <dgm:presLayoutVars>
          <dgm:chMax val="1"/>
          <dgm:bulletEnabled val="1"/>
        </dgm:presLayoutVars>
      </dgm:prSet>
      <dgm:spPr/>
      <dgm:t>
        <a:bodyPr/>
        <a:lstStyle/>
        <a:p>
          <a:endParaRPr lang="ru-RU"/>
        </a:p>
      </dgm:t>
    </dgm:pt>
    <dgm:pt modelId="{65DD711B-A41B-49D2-819D-302F3EF940F4}" type="pres">
      <dgm:prSet presAssocID="{527365DB-6C8E-411B-83A5-863F5F580091}" presName="Name8" presStyleCnt="0"/>
      <dgm:spPr/>
    </dgm:pt>
    <dgm:pt modelId="{FE7B4AAD-5D56-4704-B994-22D9BC612D34}" type="pres">
      <dgm:prSet presAssocID="{527365DB-6C8E-411B-83A5-863F5F580091}" presName="level" presStyleLbl="node1" presStyleIdx="7" presStyleCnt="9">
        <dgm:presLayoutVars>
          <dgm:chMax val="1"/>
          <dgm:bulletEnabled val="1"/>
        </dgm:presLayoutVars>
      </dgm:prSet>
      <dgm:spPr/>
      <dgm:t>
        <a:bodyPr/>
        <a:lstStyle/>
        <a:p>
          <a:endParaRPr lang="ru-RU"/>
        </a:p>
      </dgm:t>
    </dgm:pt>
    <dgm:pt modelId="{3C9A1C18-2CE0-47B8-BDD7-A74F64F63481}" type="pres">
      <dgm:prSet presAssocID="{527365DB-6C8E-411B-83A5-863F5F580091}" presName="levelTx" presStyleLbl="revTx" presStyleIdx="0" presStyleCnt="0">
        <dgm:presLayoutVars>
          <dgm:chMax val="1"/>
          <dgm:bulletEnabled val="1"/>
        </dgm:presLayoutVars>
      </dgm:prSet>
      <dgm:spPr/>
      <dgm:t>
        <a:bodyPr/>
        <a:lstStyle/>
        <a:p>
          <a:endParaRPr lang="ru-RU"/>
        </a:p>
      </dgm:t>
    </dgm:pt>
    <dgm:pt modelId="{DAD43936-8671-4EDF-98BB-29AC3B09FB90}" type="pres">
      <dgm:prSet presAssocID="{53E0C8CE-3B92-4DE0-8305-3E2A6D23C634}" presName="Name8" presStyleCnt="0"/>
      <dgm:spPr/>
    </dgm:pt>
    <dgm:pt modelId="{50EF01A5-6D34-4976-9071-1561079EE1A6}" type="pres">
      <dgm:prSet presAssocID="{53E0C8CE-3B92-4DE0-8305-3E2A6D23C634}" presName="level" presStyleLbl="node1" presStyleIdx="8" presStyleCnt="9">
        <dgm:presLayoutVars>
          <dgm:chMax val="1"/>
          <dgm:bulletEnabled val="1"/>
        </dgm:presLayoutVars>
      </dgm:prSet>
      <dgm:spPr/>
      <dgm:t>
        <a:bodyPr/>
        <a:lstStyle/>
        <a:p>
          <a:endParaRPr lang="ru-RU"/>
        </a:p>
      </dgm:t>
    </dgm:pt>
    <dgm:pt modelId="{8952B04F-5B14-410B-BD66-2F5D310D7750}" type="pres">
      <dgm:prSet presAssocID="{53E0C8CE-3B92-4DE0-8305-3E2A6D23C634}" presName="levelTx" presStyleLbl="revTx" presStyleIdx="0" presStyleCnt="0">
        <dgm:presLayoutVars>
          <dgm:chMax val="1"/>
          <dgm:bulletEnabled val="1"/>
        </dgm:presLayoutVars>
      </dgm:prSet>
      <dgm:spPr/>
      <dgm:t>
        <a:bodyPr/>
        <a:lstStyle/>
        <a:p>
          <a:endParaRPr lang="ru-RU"/>
        </a:p>
      </dgm:t>
    </dgm:pt>
  </dgm:ptLst>
  <dgm:cxnLst>
    <dgm:cxn modelId="{B4853EC7-98B7-48E8-9985-39726AD8DB79}" type="presOf" srcId="{44B1DA18-2EE1-4104-8350-3B84B99E9723}" destId="{B6283468-CFA3-4C33-8DE5-466C02B5900D}" srcOrd="0" destOrd="0" presId="urn:microsoft.com/office/officeart/2005/8/layout/pyramid1"/>
    <dgm:cxn modelId="{078E68AB-0233-43C0-ACB5-04265DB4ABC4}" type="presOf" srcId="{1D73C461-51D4-4FB1-B34D-6824C45C7361}" destId="{6525D57F-5AFF-4BED-95F1-139537BD162E}" srcOrd="1" destOrd="0" presId="urn:microsoft.com/office/officeart/2005/8/layout/pyramid1"/>
    <dgm:cxn modelId="{9638272A-32B8-4880-A076-2C599AB29850}" type="presOf" srcId="{F3724538-FC4B-4816-BA44-26737FE0B016}" destId="{691B6785-D1E5-4A92-8198-DE523EC58366}" srcOrd="0" destOrd="0" presId="urn:microsoft.com/office/officeart/2005/8/layout/pyramid1"/>
    <dgm:cxn modelId="{0EEBDCB3-C17D-4391-9D35-B131A44656AE}" type="presOf" srcId="{527365DB-6C8E-411B-83A5-863F5F580091}" destId="{3C9A1C18-2CE0-47B8-BDD7-A74F64F63481}" srcOrd="1" destOrd="0" presId="urn:microsoft.com/office/officeart/2005/8/layout/pyramid1"/>
    <dgm:cxn modelId="{52A77A0F-2118-45F0-927A-7002322A5C0B}" type="presOf" srcId="{70A52A14-A948-4C04-9AE0-CA772DBC79E9}" destId="{86A84686-E5A1-4A34-BFDD-AAA2929CAEB0}" srcOrd="1" destOrd="0" presId="urn:microsoft.com/office/officeart/2005/8/layout/pyramid1"/>
    <dgm:cxn modelId="{FCB8ACF1-E69D-46D0-8AC1-2BB9DB6AD549}" type="presOf" srcId="{53E0C8CE-3B92-4DE0-8305-3E2A6D23C634}" destId="{50EF01A5-6D34-4976-9071-1561079EE1A6}" srcOrd="0" destOrd="0" presId="urn:microsoft.com/office/officeart/2005/8/layout/pyramid1"/>
    <dgm:cxn modelId="{B5E52D1E-33C4-4625-AA56-F80003069811}" srcId="{0D0E1B42-2F89-4498-B40B-1C8AD46A4097}" destId="{44B1DA18-2EE1-4104-8350-3B84B99E9723}" srcOrd="3" destOrd="0" parTransId="{263EDFF7-F726-4564-97F0-8BA9C0EB5251}" sibTransId="{CE366DD9-4282-4166-86A0-24C9CF340182}"/>
    <dgm:cxn modelId="{059C2F93-20EB-40AD-80E9-6248C8BEDAA2}" type="presOf" srcId="{44B1DA18-2EE1-4104-8350-3B84B99E9723}" destId="{3E2B30B6-B072-421D-B05C-95D85DD670C6}" srcOrd="1" destOrd="0" presId="urn:microsoft.com/office/officeart/2005/8/layout/pyramid1"/>
    <dgm:cxn modelId="{195F72D0-00B9-4DCB-80C5-70EB2CF35DA6}" type="presOf" srcId="{527365DB-6C8E-411B-83A5-863F5F580091}" destId="{FE7B4AAD-5D56-4704-B994-22D9BC612D34}" srcOrd="0" destOrd="0" presId="urn:microsoft.com/office/officeart/2005/8/layout/pyramid1"/>
    <dgm:cxn modelId="{CE6BBE6F-B199-4A18-BEBE-3DEA31BB2C81}" srcId="{0D0E1B42-2F89-4498-B40B-1C8AD46A4097}" destId="{527365DB-6C8E-411B-83A5-863F5F580091}" srcOrd="7" destOrd="0" parTransId="{E929986E-9C5B-4353-B7B8-8892CF7FD125}" sibTransId="{94DBFDA0-C403-400E-AC9C-DD3FE019C905}"/>
    <dgm:cxn modelId="{773954D6-38C3-4A96-8C6B-57837216F698}" srcId="{0D0E1B42-2F89-4498-B40B-1C8AD46A4097}" destId="{F3724538-FC4B-4816-BA44-26737FE0B016}" srcOrd="4" destOrd="0" parTransId="{7414945D-B5EC-4688-A88F-79E10B42CCB3}" sibTransId="{D127DC95-0DB4-4CC7-9CAA-B01F062BD3D6}"/>
    <dgm:cxn modelId="{89EF157E-CE6E-49EE-877B-F5CBC0617CB2}" srcId="{0D0E1B42-2F89-4498-B40B-1C8AD46A4097}" destId="{53E0C8CE-3B92-4DE0-8305-3E2A6D23C634}" srcOrd="8" destOrd="0" parTransId="{F8729D76-87DE-4074-A419-6E87078D0893}" sibTransId="{E49DE47A-7D50-4007-9F23-EA567DDE2A07}"/>
    <dgm:cxn modelId="{89A6EC7B-FF3C-4117-8F83-37BC498404DD}" type="presOf" srcId="{65E10572-C823-49CB-B342-E020CF0E9C3B}" destId="{CBDF2004-7B7D-4BF9-A1F0-EE83BD51E82D}" srcOrd="0" destOrd="0" presId="urn:microsoft.com/office/officeart/2005/8/layout/pyramid1"/>
    <dgm:cxn modelId="{620484AE-F0F2-47D6-B768-6EE531AF1B6C}" type="presOf" srcId="{F3724538-FC4B-4816-BA44-26737FE0B016}" destId="{EFB9F074-6308-4162-9CDC-9216AEA2879F}" srcOrd="1" destOrd="0" presId="urn:microsoft.com/office/officeart/2005/8/layout/pyramid1"/>
    <dgm:cxn modelId="{82A9FB5A-5F75-4B10-B7E6-8DA7684B2BA8}" type="presOf" srcId="{1D73C461-51D4-4FB1-B34D-6824C45C7361}" destId="{5FD5C90C-5C52-443A-B0B2-E5E81522785D}" srcOrd="0" destOrd="0" presId="urn:microsoft.com/office/officeart/2005/8/layout/pyramid1"/>
    <dgm:cxn modelId="{E2075484-2F49-4A7A-AC08-1FFF35B5992E}" type="presOf" srcId="{09DDD9C1-0D45-44C3-AA63-F0ADFC75E937}" destId="{FA81D721-0254-4F9E-8B0B-0306753BA3F6}" srcOrd="1" destOrd="0" presId="urn:microsoft.com/office/officeart/2005/8/layout/pyramid1"/>
    <dgm:cxn modelId="{FE25682D-7446-45FC-9D27-9013FE977175}" srcId="{0D0E1B42-2F89-4498-B40B-1C8AD46A4097}" destId="{09DDD9C1-0D45-44C3-AA63-F0ADFC75E937}" srcOrd="1" destOrd="0" parTransId="{EDA2F147-168E-42B2-90B1-D2F24314C907}" sibTransId="{A21A83BA-2291-4CFE-A4B1-5798199E60F5}"/>
    <dgm:cxn modelId="{76403D75-AFB0-45D2-ABC9-56FF87F76A4C}" type="presOf" srcId="{86803DFC-F036-4B4D-BCD3-8882C86F5068}" destId="{71F56A4C-511F-491F-B77C-28F133A9CFED}" srcOrd="1" destOrd="0" presId="urn:microsoft.com/office/officeart/2005/8/layout/pyramid1"/>
    <dgm:cxn modelId="{8E6DAE7A-0B0B-43D9-B49B-FD1A34B106E6}" type="presOf" srcId="{09DDD9C1-0D45-44C3-AA63-F0ADFC75E937}" destId="{958F4806-D36D-41B9-B0BC-146C2D1885C4}" srcOrd="0" destOrd="0" presId="urn:microsoft.com/office/officeart/2005/8/layout/pyramid1"/>
    <dgm:cxn modelId="{0E9B9878-CF4C-4DF7-B124-440BF7791AAE}" type="presOf" srcId="{53E0C8CE-3B92-4DE0-8305-3E2A6D23C634}" destId="{8952B04F-5B14-410B-BD66-2F5D310D7750}" srcOrd="1" destOrd="0" presId="urn:microsoft.com/office/officeart/2005/8/layout/pyramid1"/>
    <dgm:cxn modelId="{7B76B1E1-3F26-4ED0-AF99-CACD50EFC15A}" type="presOf" srcId="{86803DFC-F036-4B4D-BCD3-8882C86F5068}" destId="{24C1B3AC-482D-4D3A-AC40-36650BCDC686}" srcOrd="0" destOrd="0" presId="urn:microsoft.com/office/officeart/2005/8/layout/pyramid1"/>
    <dgm:cxn modelId="{48A44019-4FB7-4F29-B7AD-207C63D2094A}" type="presOf" srcId="{65E10572-C823-49CB-B342-E020CF0E9C3B}" destId="{E5EF7BDD-73FE-4C2D-A525-81A8780583DE}" srcOrd="1" destOrd="0" presId="urn:microsoft.com/office/officeart/2005/8/layout/pyramid1"/>
    <dgm:cxn modelId="{CDDE2880-879E-41B0-9271-E91EC62FAD65}" srcId="{0D0E1B42-2F89-4498-B40B-1C8AD46A4097}" destId="{1D73C461-51D4-4FB1-B34D-6824C45C7361}" srcOrd="5" destOrd="0" parTransId="{E7F527E5-5732-4C13-8F9F-C75CA56D634D}" sibTransId="{0E8BF7FA-2FC7-4B8F-9A63-DAE32ACAD218}"/>
    <dgm:cxn modelId="{4685778F-36CD-4886-ACD6-0B36263D500E}" srcId="{0D0E1B42-2F89-4498-B40B-1C8AD46A4097}" destId="{70A52A14-A948-4C04-9AE0-CA772DBC79E9}" srcOrd="6" destOrd="0" parTransId="{7096D5AB-0049-451F-9785-5685B2B22457}" sibTransId="{C178CBB9-D25F-4152-A7AB-1E6CA9674D47}"/>
    <dgm:cxn modelId="{6F1B3C7D-C219-4B3B-8B15-458453F7F9A6}" type="presOf" srcId="{0D0E1B42-2F89-4498-B40B-1C8AD46A4097}" destId="{85869F09-8796-4CEB-8B8D-D1DEC77AB6CC}" srcOrd="0" destOrd="0" presId="urn:microsoft.com/office/officeart/2005/8/layout/pyramid1"/>
    <dgm:cxn modelId="{D8237DEA-AEAE-4045-A82E-29912972AAD5}" srcId="{0D0E1B42-2F89-4498-B40B-1C8AD46A4097}" destId="{86803DFC-F036-4B4D-BCD3-8882C86F5068}" srcOrd="2" destOrd="0" parTransId="{E0F0EDE8-91B8-47D8-AA71-82EC6C407B35}" sibTransId="{34F64F9C-691B-4F71-AFD2-AA24D575DB20}"/>
    <dgm:cxn modelId="{FC89C92A-FAE2-4784-A721-6D38503DE85E}" type="presOf" srcId="{70A52A14-A948-4C04-9AE0-CA772DBC79E9}" destId="{3DCB4781-7B06-4FDD-BB74-2DB839D5903C}" srcOrd="0" destOrd="0" presId="urn:microsoft.com/office/officeart/2005/8/layout/pyramid1"/>
    <dgm:cxn modelId="{E31B8966-C899-4D80-AEE9-769FF9959684}" srcId="{0D0E1B42-2F89-4498-B40B-1C8AD46A4097}" destId="{65E10572-C823-49CB-B342-E020CF0E9C3B}" srcOrd="0" destOrd="0" parTransId="{37B1AE24-22BC-46AF-A13B-B9A4FCEE01F2}" sibTransId="{0151809C-E56D-48C3-90E9-61377EC0EC79}"/>
    <dgm:cxn modelId="{71D7D3AF-6165-4F82-998D-BF9908C98055}" type="presParOf" srcId="{85869F09-8796-4CEB-8B8D-D1DEC77AB6CC}" destId="{39A23D21-2D56-4CF1-81EC-74C37E13F3B0}" srcOrd="0" destOrd="0" presId="urn:microsoft.com/office/officeart/2005/8/layout/pyramid1"/>
    <dgm:cxn modelId="{1376EAC6-9A6E-439A-834F-526A6B5F2ABE}" type="presParOf" srcId="{39A23D21-2D56-4CF1-81EC-74C37E13F3B0}" destId="{CBDF2004-7B7D-4BF9-A1F0-EE83BD51E82D}" srcOrd="0" destOrd="0" presId="urn:microsoft.com/office/officeart/2005/8/layout/pyramid1"/>
    <dgm:cxn modelId="{3DAE7DF0-D7F1-4DAC-959D-44C8D8ABE40D}" type="presParOf" srcId="{39A23D21-2D56-4CF1-81EC-74C37E13F3B0}" destId="{E5EF7BDD-73FE-4C2D-A525-81A8780583DE}" srcOrd="1" destOrd="0" presId="urn:microsoft.com/office/officeart/2005/8/layout/pyramid1"/>
    <dgm:cxn modelId="{5C337528-6803-43A5-95EC-13DA84E3F2C9}" type="presParOf" srcId="{85869F09-8796-4CEB-8B8D-D1DEC77AB6CC}" destId="{88CE6C9B-C9BB-4BA0-8296-D86C0221428A}" srcOrd="1" destOrd="0" presId="urn:microsoft.com/office/officeart/2005/8/layout/pyramid1"/>
    <dgm:cxn modelId="{D8FE98FA-3BE8-47B0-A729-D394C7693315}" type="presParOf" srcId="{88CE6C9B-C9BB-4BA0-8296-D86C0221428A}" destId="{958F4806-D36D-41B9-B0BC-146C2D1885C4}" srcOrd="0" destOrd="0" presId="urn:microsoft.com/office/officeart/2005/8/layout/pyramid1"/>
    <dgm:cxn modelId="{05B82E48-72D5-49F4-B46C-46E72147B27D}" type="presParOf" srcId="{88CE6C9B-C9BB-4BA0-8296-D86C0221428A}" destId="{FA81D721-0254-4F9E-8B0B-0306753BA3F6}" srcOrd="1" destOrd="0" presId="urn:microsoft.com/office/officeart/2005/8/layout/pyramid1"/>
    <dgm:cxn modelId="{6056368F-2600-4B39-9915-D4ED8C1F3D30}" type="presParOf" srcId="{85869F09-8796-4CEB-8B8D-D1DEC77AB6CC}" destId="{9148DDEB-4215-4739-B074-1700C9FC0521}" srcOrd="2" destOrd="0" presId="urn:microsoft.com/office/officeart/2005/8/layout/pyramid1"/>
    <dgm:cxn modelId="{ED42A9B4-7E8F-4FE5-AA59-A9DA366CEADB}" type="presParOf" srcId="{9148DDEB-4215-4739-B074-1700C9FC0521}" destId="{24C1B3AC-482D-4D3A-AC40-36650BCDC686}" srcOrd="0" destOrd="0" presId="urn:microsoft.com/office/officeart/2005/8/layout/pyramid1"/>
    <dgm:cxn modelId="{FEC95DA9-14BC-429C-AFAD-0746ED104C2D}" type="presParOf" srcId="{9148DDEB-4215-4739-B074-1700C9FC0521}" destId="{71F56A4C-511F-491F-B77C-28F133A9CFED}" srcOrd="1" destOrd="0" presId="urn:microsoft.com/office/officeart/2005/8/layout/pyramid1"/>
    <dgm:cxn modelId="{4B21D806-0376-40AC-9C31-7D83C9DD1F80}" type="presParOf" srcId="{85869F09-8796-4CEB-8B8D-D1DEC77AB6CC}" destId="{378C6C0B-84C1-46B1-991F-F63A8659D243}" srcOrd="3" destOrd="0" presId="urn:microsoft.com/office/officeart/2005/8/layout/pyramid1"/>
    <dgm:cxn modelId="{0B2E668A-00A7-41B0-B8CC-56BF2B7D67F7}" type="presParOf" srcId="{378C6C0B-84C1-46B1-991F-F63A8659D243}" destId="{B6283468-CFA3-4C33-8DE5-466C02B5900D}" srcOrd="0" destOrd="0" presId="urn:microsoft.com/office/officeart/2005/8/layout/pyramid1"/>
    <dgm:cxn modelId="{B1690AA8-6753-498C-AAF3-107EBF75254C}" type="presParOf" srcId="{378C6C0B-84C1-46B1-991F-F63A8659D243}" destId="{3E2B30B6-B072-421D-B05C-95D85DD670C6}" srcOrd="1" destOrd="0" presId="urn:microsoft.com/office/officeart/2005/8/layout/pyramid1"/>
    <dgm:cxn modelId="{3BC14119-C502-4A1A-932D-D96CCDE88B9B}" type="presParOf" srcId="{85869F09-8796-4CEB-8B8D-D1DEC77AB6CC}" destId="{4F5B1174-5071-4A22-AA54-07E19A1C125C}" srcOrd="4" destOrd="0" presId="urn:microsoft.com/office/officeart/2005/8/layout/pyramid1"/>
    <dgm:cxn modelId="{54D4FAC5-63E7-4029-8FF5-A28576A26CC9}" type="presParOf" srcId="{4F5B1174-5071-4A22-AA54-07E19A1C125C}" destId="{691B6785-D1E5-4A92-8198-DE523EC58366}" srcOrd="0" destOrd="0" presId="urn:microsoft.com/office/officeart/2005/8/layout/pyramid1"/>
    <dgm:cxn modelId="{E4984F19-1917-4FF1-B9C9-E1FB4567071E}" type="presParOf" srcId="{4F5B1174-5071-4A22-AA54-07E19A1C125C}" destId="{EFB9F074-6308-4162-9CDC-9216AEA2879F}" srcOrd="1" destOrd="0" presId="urn:microsoft.com/office/officeart/2005/8/layout/pyramid1"/>
    <dgm:cxn modelId="{E4F4399E-9A0E-4942-8F81-79E06C1D2E41}" type="presParOf" srcId="{85869F09-8796-4CEB-8B8D-D1DEC77AB6CC}" destId="{08714C29-0CFD-4A97-B2CC-1A1FDBA040B1}" srcOrd="5" destOrd="0" presId="urn:microsoft.com/office/officeart/2005/8/layout/pyramid1"/>
    <dgm:cxn modelId="{2C40E211-86AC-4E58-BACA-889E07FE0475}" type="presParOf" srcId="{08714C29-0CFD-4A97-B2CC-1A1FDBA040B1}" destId="{5FD5C90C-5C52-443A-B0B2-E5E81522785D}" srcOrd="0" destOrd="0" presId="urn:microsoft.com/office/officeart/2005/8/layout/pyramid1"/>
    <dgm:cxn modelId="{7649A5BD-BFB6-408A-9F18-122A03D72F49}" type="presParOf" srcId="{08714C29-0CFD-4A97-B2CC-1A1FDBA040B1}" destId="{6525D57F-5AFF-4BED-95F1-139537BD162E}" srcOrd="1" destOrd="0" presId="urn:microsoft.com/office/officeart/2005/8/layout/pyramid1"/>
    <dgm:cxn modelId="{6438F92C-8535-46DD-92CC-ECD45D00D8D5}" type="presParOf" srcId="{85869F09-8796-4CEB-8B8D-D1DEC77AB6CC}" destId="{E60D5303-A740-4B6A-A08F-4A3AD0DF3231}" srcOrd="6" destOrd="0" presId="urn:microsoft.com/office/officeart/2005/8/layout/pyramid1"/>
    <dgm:cxn modelId="{05E602C0-1302-48D3-9B0E-86EB7ACDC21E}" type="presParOf" srcId="{E60D5303-A740-4B6A-A08F-4A3AD0DF3231}" destId="{3DCB4781-7B06-4FDD-BB74-2DB839D5903C}" srcOrd="0" destOrd="0" presId="urn:microsoft.com/office/officeart/2005/8/layout/pyramid1"/>
    <dgm:cxn modelId="{7EF5EE6F-D416-41A4-8F90-497E28BBE284}" type="presParOf" srcId="{E60D5303-A740-4B6A-A08F-4A3AD0DF3231}" destId="{86A84686-E5A1-4A34-BFDD-AAA2929CAEB0}" srcOrd="1" destOrd="0" presId="urn:microsoft.com/office/officeart/2005/8/layout/pyramid1"/>
    <dgm:cxn modelId="{D69C0733-7054-4565-A5FB-E5BB54550384}" type="presParOf" srcId="{85869F09-8796-4CEB-8B8D-D1DEC77AB6CC}" destId="{65DD711B-A41B-49D2-819D-302F3EF940F4}" srcOrd="7" destOrd="0" presId="urn:microsoft.com/office/officeart/2005/8/layout/pyramid1"/>
    <dgm:cxn modelId="{EEC07D03-3638-4CAF-90B4-3F8F45403CEE}" type="presParOf" srcId="{65DD711B-A41B-49D2-819D-302F3EF940F4}" destId="{FE7B4AAD-5D56-4704-B994-22D9BC612D34}" srcOrd="0" destOrd="0" presId="urn:microsoft.com/office/officeart/2005/8/layout/pyramid1"/>
    <dgm:cxn modelId="{F364E8BB-3270-4885-B846-C38981178FC0}" type="presParOf" srcId="{65DD711B-A41B-49D2-819D-302F3EF940F4}" destId="{3C9A1C18-2CE0-47B8-BDD7-A74F64F63481}" srcOrd="1" destOrd="0" presId="urn:microsoft.com/office/officeart/2005/8/layout/pyramid1"/>
    <dgm:cxn modelId="{DEA841D4-E464-484C-98B5-B901057FF1C1}" type="presParOf" srcId="{85869F09-8796-4CEB-8B8D-D1DEC77AB6CC}" destId="{DAD43936-8671-4EDF-98BB-29AC3B09FB90}" srcOrd="8" destOrd="0" presId="urn:microsoft.com/office/officeart/2005/8/layout/pyramid1"/>
    <dgm:cxn modelId="{F0994E2B-54CB-4447-BE96-C0291F4FA476}" type="presParOf" srcId="{DAD43936-8671-4EDF-98BB-29AC3B09FB90}" destId="{50EF01A5-6D34-4976-9071-1561079EE1A6}" srcOrd="0" destOrd="0" presId="urn:microsoft.com/office/officeart/2005/8/layout/pyramid1"/>
    <dgm:cxn modelId="{D3D0092B-3EB2-489F-9AEF-3BD5F8C7168F}" type="presParOf" srcId="{DAD43936-8671-4EDF-98BB-29AC3B09FB90}" destId="{8952B04F-5B14-410B-BD66-2F5D310D7750}" srcOrd="1" destOrd="0" presId="urn:microsoft.com/office/officeart/2005/8/layout/pyramid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F2004-7B7D-4BF9-A1F0-EE83BD51E82D}">
      <dsp:nvSpPr>
        <dsp:cNvPr id="0" name=""/>
        <dsp:cNvSpPr/>
      </dsp:nvSpPr>
      <dsp:spPr>
        <a:xfrm>
          <a:off x="3072341" y="0"/>
          <a:ext cx="768085" cy="536045"/>
        </a:xfrm>
        <a:prstGeom prst="trapezoid">
          <a:avLst>
            <a:gd name="adj" fmla="val 71644"/>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GB" sz="1500" b="1" kern="1200" dirty="0">
            <a:solidFill>
              <a:schemeClr val="bg1"/>
            </a:solidFill>
          </a:endParaRPr>
        </a:p>
      </dsp:txBody>
      <dsp:txXfrm>
        <a:off x="3072341" y="0"/>
        <a:ext cx="768085" cy="536045"/>
      </dsp:txXfrm>
    </dsp:sp>
    <dsp:sp modelId="{958F4806-D36D-41B9-B0BC-146C2D1885C4}">
      <dsp:nvSpPr>
        <dsp:cNvPr id="0" name=""/>
        <dsp:cNvSpPr/>
      </dsp:nvSpPr>
      <dsp:spPr>
        <a:xfrm>
          <a:off x="2688298" y="536045"/>
          <a:ext cx="1536170" cy="536045"/>
        </a:xfrm>
        <a:prstGeom prst="trapezoid">
          <a:avLst>
            <a:gd name="adj" fmla="val 71644"/>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СВО</a:t>
          </a:r>
          <a:endParaRPr lang="en-GB" sz="1500" b="1" kern="1200" dirty="0">
            <a:solidFill>
              <a:schemeClr val="bg1"/>
            </a:solidFill>
          </a:endParaRPr>
        </a:p>
      </dsp:txBody>
      <dsp:txXfrm>
        <a:off x="2957128" y="536045"/>
        <a:ext cx="998510" cy="536045"/>
      </dsp:txXfrm>
    </dsp:sp>
    <dsp:sp modelId="{24C1B3AC-482D-4D3A-AC40-36650BCDC686}">
      <dsp:nvSpPr>
        <dsp:cNvPr id="0" name=""/>
        <dsp:cNvSpPr/>
      </dsp:nvSpPr>
      <dsp:spPr>
        <a:xfrm>
          <a:off x="2304255" y="1072091"/>
          <a:ext cx="2304256" cy="536045"/>
        </a:xfrm>
        <a:prstGeom prst="trapezoid">
          <a:avLst>
            <a:gd name="adj" fmla="val 71644"/>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Безопасность</a:t>
          </a:r>
          <a:endParaRPr lang="en-GB" sz="1500" b="1" kern="1200" dirty="0">
            <a:solidFill>
              <a:schemeClr val="bg1"/>
            </a:solidFill>
          </a:endParaRPr>
        </a:p>
      </dsp:txBody>
      <dsp:txXfrm>
        <a:off x="2707500" y="1072091"/>
        <a:ext cx="1497766" cy="536045"/>
      </dsp:txXfrm>
    </dsp:sp>
    <dsp:sp modelId="{B6283468-CFA3-4C33-8DE5-466C02B5900D}">
      <dsp:nvSpPr>
        <dsp:cNvPr id="0" name=""/>
        <dsp:cNvSpPr/>
      </dsp:nvSpPr>
      <dsp:spPr>
        <a:xfrm>
          <a:off x="1920213" y="1608137"/>
          <a:ext cx="3072341" cy="536045"/>
        </a:xfrm>
        <a:prstGeom prst="trapezoid">
          <a:avLst>
            <a:gd name="adj" fmla="val 71644"/>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Переносимость</a:t>
          </a:r>
          <a:endParaRPr lang="en-GB" sz="1500" b="1" kern="1200" dirty="0">
            <a:solidFill>
              <a:schemeClr val="bg1"/>
            </a:solidFill>
          </a:endParaRPr>
        </a:p>
      </dsp:txBody>
      <dsp:txXfrm>
        <a:off x="2457873" y="1608137"/>
        <a:ext cx="1997021" cy="536045"/>
      </dsp:txXfrm>
    </dsp:sp>
    <dsp:sp modelId="{691B6785-D1E5-4A92-8198-DE523EC58366}">
      <dsp:nvSpPr>
        <dsp:cNvPr id="0" name=""/>
        <dsp:cNvSpPr/>
      </dsp:nvSpPr>
      <dsp:spPr>
        <a:xfrm>
          <a:off x="1536170" y="2144182"/>
          <a:ext cx="3840426" cy="536045"/>
        </a:xfrm>
        <a:prstGeom prst="trapezoid">
          <a:avLst>
            <a:gd name="adj" fmla="val 71644"/>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tx1"/>
              </a:solidFill>
            </a:rPr>
            <a:t>Короткий курс лечения</a:t>
          </a:r>
          <a:endParaRPr lang="en-GB" sz="1500" b="1" kern="1200" dirty="0">
            <a:solidFill>
              <a:schemeClr val="tx1"/>
            </a:solidFill>
          </a:endParaRPr>
        </a:p>
      </dsp:txBody>
      <dsp:txXfrm>
        <a:off x="2208245" y="2144182"/>
        <a:ext cx="2496277" cy="536045"/>
      </dsp:txXfrm>
    </dsp:sp>
    <dsp:sp modelId="{5FD5C90C-5C52-443A-B0B2-E5E81522785D}">
      <dsp:nvSpPr>
        <dsp:cNvPr id="0" name=""/>
        <dsp:cNvSpPr/>
      </dsp:nvSpPr>
      <dsp:spPr>
        <a:xfrm>
          <a:off x="1152128" y="2680228"/>
          <a:ext cx="4608511" cy="536045"/>
        </a:xfrm>
        <a:prstGeom prst="trapezoid">
          <a:avLst>
            <a:gd name="adj" fmla="val 71644"/>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tx1"/>
              </a:solidFill>
            </a:rPr>
            <a:t>Высокий барьер резистентности </a:t>
          </a:r>
          <a:endParaRPr lang="en-GB" sz="1500" b="1" kern="1200" dirty="0">
            <a:solidFill>
              <a:schemeClr val="tx1"/>
            </a:solidFill>
          </a:endParaRPr>
        </a:p>
      </dsp:txBody>
      <dsp:txXfrm>
        <a:off x="1958617" y="2680228"/>
        <a:ext cx="2995532" cy="536045"/>
      </dsp:txXfrm>
    </dsp:sp>
    <dsp:sp modelId="{3DCB4781-7B06-4FDD-BB74-2DB839D5903C}">
      <dsp:nvSpPr>
        <dsp:cNvPr id="0" name=""/>
        <dsp:cNvSpPr/>
      </dsp:nvSpPr>
      <dsp:spPr>
        <a:xfrm>
          <a:off x="768085" y="3216273"/>
          <a:ext cx="5376597" cy="536045"/>
        </a:xfrm>
        <a:prstGeom prst="trapezoid">
          <a:avLst>
            <a:gd name="adj" fmla="val 71644"/>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err="1">
              <a:solidFill>
                <a:schemeClr val="tx1"/>
              </a:solidFill>
            </a:rPr>
            <a:t>Пангенотипность</a:t>
          </a:r>
          <a:r>
            <a:rPr lang="en-GB" sz="1500" b="1" kern="1200" dirty="0">
              <a:solidFill>
                <a:schemeClr val="tx1"/>
              </a:solidFill>
            </a:rPr>
            <a:t>: </a:t>
          </a:r>
          <a:endParaRPr lang="ru-RU" sz="1500" b="1" kern="1200" dirty="0">
            <a:solidFill>
              <a:schemeClr val="tx1"/>
            </a:solidFill>
          </a:endParaRPr>
        </a:p>
        <a:p>
          <a:pPr lvl="0" algn="ctr" defTabSz="666750">
            <a:lnSpc>
              <a:spcPct val="90000"/>
            </a:lnSpc>
            <a:spcBef>
              <a:spcPct val="0"/>
            </a:spcBef>
            <a:spcAft>
              <a:spcPct val="35000"/>
            </a:spcAft>
          </a:pPr>
          <a:r>
            <a:rPr lang="ru-RU" sz="1500" b="1" kern="1200" dirty="0">
              <a:solidFill>
                <a:schemeClr val="tx1"/>
              </a:solidFill>
            </a:rPr>
            <a:t>один режим для всех</a:t>
          </a:r>
          <a:endParaRPr lang="en-GB" sz="1500" b="1" kern="1200" dirty="0">
            <a:solidFill>
              <a:schemeClr val="tx1"/>
            </a:solidFill>
          </a:endParaRPr>
        </a:p>
      </dsp:txBody>
      <dsp:txXfrm>
        <a:off x="1708989" y="3216273"/>
        <a:ext cx="3494788" cy="536045"/>
      </dsp:txXfrm>
    </dsp:sp>
    <dsp:sp modelId="{FE7B4AAD-5D56-4704-B994-22D9BC612D34}">
      <dsp:nvSpPr>
        <dsp:cNvPr id="0" name=""/>
        <dsp:cNvSpPr/>
      </dsp:nvSpPr>
      <dsp:spPr>
        <a:xfrm>
          <a:off x="384042" y="3752319"/>
          <a:ext cx="6144682" cy="536045"/>
        </a:xfrm>
        <a:prstGeom prst="trapezoid">
          <a:avLst>
            <a:gd name="adj" fmla="val 71644"/>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Минимальные лекарственные взаимодействия</a:t>
          </a:r>
          <a:endParaRPr lang="en-GB" sz="1500" b="1" kern="1200" dirty="0">
            <a:solidFill>
              <a:schemeClr val="bg1"/>
            </a:solidFill>
          </a:endParaRPr>
        </a:p>
      </dsp:txBody>
      <dsp:txXfrm>
        <a:off x="1459362" y="3752319"/>
        <a:ext cx="3994043" cy="536045"/>
      </dsp:txXfrm>
    </dsp:sp>
    <dsp:sp modelId="{50EF01A5-6D34-4976-9071-1561079EE1A6}">
      <dsp:nvSpPr>
        <dsp:cNvPr id="0" name=""/>
        <dsp:cNvSpPr/>
      </dsp:nvSpPr>
      <dsp:spPr>
        <a:xfrm>
          <a:off x="0" y="4288365"/>
          <a:ext cx="6912767" cy="536045"/>
        </a:xfrm>
        <a:prstGeom prst="trapezoid">
          <a:avLst>
            <a:gd name="adj" fmla="val 71644"/>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Минимальное число принимаемых ежедневно таблеток</a:t>
          </a:r>
          <a:endParaRPr lang="en-GB" sz="1500" b="1" kern="1200" dirty="0">
            <a:solidFill>
              <a:schemeClr val="bg1"/>
            </a:solidFill>
          </a:endParaRPr>
        </a:p>
      </dsp:txBody>
      <dsp:txXfrm>
        <a:off x="1209734" y="4288365"/>
        <a:ext cx="4493299" cy="53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F2004-7B7D-4BF9-A1F0-EE83BD51E82D}">
      <dsp:nvSpPr>
        <dsp:cNvPr id="0" name=""/>
        <dsp:cNvSpPr/>
      </dsp:nvSpPr>
      <dsp:spPr>
        <a:xfrm>
          <a:off x="3072341" y="0"/>
          <a:ext cx="768085" cy="536045"/>
        </a:xfrm>
        <a:prstGeom prst="trapezoid">
          <a:avLst>
            <a:gd name="adj" fmla="val 71644"/>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GB" sz="1500" b="1" kern="1200" dirty="0">
            <a:solidFill>
              <a:schemeClr val="bg1"/>
            </a:solidFill>
          </a:endParaRPr>
        </a:p>
      </dsp:txBody>
      <dsp:txXfrm>
        <a:off x="3072341" y="0"/>
        <a:ext cx="768085" cy="536045"/>
      </dsp:txXfrm>
    </dsp:sp>
    <dsp:sp modelId="{958F4806-D36D-41B9-B0BC-146C2D1885C4}">
      <dsp:nvSpPr>
        <dsp:cNvPr id="0" name=""/>
        <dsp:cNvSpPr/>
      </dsp:nvSpPr>
      <dsp:spPr>
        <a:xfrm>
          <a:off x="2688298" y="536045"/>
          <a:ext cx="1536170" cy="536045"/>
        </a:xfrm>
        <a:prstGeom prst="trapezoid">
          <a:avLst>
            <a:gd name="adj" fmla="val 71644"/>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СВО</a:t>
          </a:r>
          <a:endParaRPr lang="en-GB" sz="1500" b="1" kern="1200" dirty="0">
            <a:solidFill>
              <a:schemeClr val="bg1"/>
            </a:solidFill>
          </a:endParaRPr>
        </a:p>
      </dsp:txBody>
      <dsp:txXfrm>
        <a:off x="2957128" y="536045"/>
        <a:ext cx="998510" cy="536045"/>
      </dsp:txXfrm>
    </dsp:sp>
    <dsp:sp modelId="{24C1B3AC-482D-4D3A-AC40-36650BCDC686}">
      <dsp:nvSpPr>
        <dsp:cNvPr id="0" name=""/>
        <dsp:cNvSpPr/>
      </dsp:nvSpPr>
      <dsp:spPr>
        <a:xfrm>
          <a:off x="2304255" y="1072091"/>
          <a:ext cx="2304256" cy="536045"/>
        </a:xfrm>
        <a:prstGeom prst="trapezoid">
          <a:avLst>
            <a:gd name="adj" fmla="val 71644"/>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Безопасность</a:t>
          </a:r>
          <a:endParaRPr lang="en-GB" sz="1500" b="1" kern="1200" dirty="0">
            <a:solidFill>
              <a:schemeClr val="bg1"/>
            </a:solidFill>
          </a:endParaRPr>
        </a:p>
      </dsp:txBody>
      <dsp:txXfrm>
        <a:off x="2707500" y="1072091"/>
        <a:ext cx="1497766" cy="536045"/>
      </dsp:txXfrm>
    </dsp:sp>
    <dsp:sp modelId="{B6283468-CFA3-4C33-8DE5-466C02B5900D}">
      <dsp:nvSpPr>
        <dsp:cNvPr id="0" name=""/>
        <dsp:cNvSpPr/>
      </dsp:nvSpPr>
      <dsp:spPr>
        <a:xfrm>
          <a:off x="1920213" y="1608137"/>
          <a:ext cx="3072341" cy="536045"/>
        </a:xfrm>
        <a:prstGeom prst="trapezoid">
          <a:avLst>
            <a:gd name="adj" fmla="val 71644"/>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Переносимость</a:t>
          </a:r>
          <a:endParaRPr lang="en-GB" sz="1500" b="1" kern="1200" dirty="0">
            <a:solidFill>
              <a:schemeClr val="bg1"/>
            </a:solidFill>
          </a:endParaRPr>
        </a:p>
      </dsp:txBody>
      <dsp:txXfrm>
        <a:off x="2457873" y="1608137"/>
        <a:ext cx="1997021" cy="536045"/>
      </dsp:txXfrm>
    </dsp:sp>
    <dsp:sp modelId="{691B6785-D1E5-4A92-8198-DE523EC58366}">
      <dsp:nvSpPr>
        <dsp:cNvPr id="0" name=""/>
        <dsp:cNvSpPr/>
      </dsp:nvSpPr>
      <dsp:spPr>
        <a:xfrm>
          <a:off x="1536170" y="2144182"/>
          <a:ext cx="3840426" cy="536045"/>
        </a:xfrm>
        <a:prstGeom prst="trapezoid">
          <a:avLst>
            <a:gd name="adj" fmla="val 71644"/>
          </a:avLst>
        </a:prstGeom>
        <a:solidFill>
          <a:srgbClr val="92D050"/>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tx1"/>
              </a:solidFill>
            </a:rPr>
            <a:t>Короткий курс лечения</a:t>
          </a:r>
          <a:endParaRPr lang="en-GB" sz="1500" b="1" kern="1200" dirty="0">
            <a:solidFill>
              <a:schemeClr val="tx1"/>
            </a:solidFill>
          </a:endParaRPr>
        </a:p>
      </dsp:txBody>
      <dsp:txXfrm>
        <a:off x="2208245" y="2144182"/>
        <a:ext cx="2496277" cy="536045"/>
      </dsp:txXfrm>
    </dsp:sp>
    <dsp:sp modelId="{5FD5C90C-5C52-443A-B0B2-E5E81522785D}">
      <dsp:nvSpPr>
        <dsp:cNvPr id="0" name=""/>
        <dsp:cNvSpPr/>
      </dsp:nvSpPr>
      <dsp:spPr>
        <a:xfrm>
          <a:off x="1152128" y="2680228"/>
          <a:ext cx="4608511" cy="536045"/>
        </a:xfrm>
        <a:prstGeom prst="trapezoid">
          <a:avLst>
            <a:gd name="adj" fmla="val 71644"/>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tx1"/>
              </a:solidFill>
            </a:rPr>
            <a:t>Высокий барьер резистентности </a:t>
          </a:r>
          <a:endParaRPr lang="en-GB" sz="1500" b="1" kern="1200" dirty="0">
            <a:solidFill>
              <a:schemeClr val="tx1"/>
            </a:solidFill>
          </a:endParaRPr>
        </a:p>
      </dsp:txBody>
      <dsp:txXfrm>
        <a:off x="1958617" y="2680228"/>
        <a:ext cx="2995532" cy="536045"/>
      </dsp:txXfrm>
    </dsp:sp>
    <dsp:sp modelId="{3DCB4781-7B06-4FDD-BB74-2DB839D5903C}">
      <dsp:nvSpPr>
        <dsp:cNvPr id="0" name=""/>
        <dsp:cNvSpPr/>
      </dsp:nvSpPr>
      <dsp:spPr>
        <a:xfrm>
          <a:off x="768085" y="3216273"/>
          <a:ext cx="5376597" cy="536045"/>
        </a:xfrm>
        <a:prstGeom prst="trapezoid">
          <a:avLst>
            <a:gd name="adj" fmla="val 71644"/>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err="1">
              <a:solidFill>
                <a:schemeClr val="tx1"/>
              </a:solidFill>
            </a:rPr>
            <a:t>Пангенотипность</a:t>
          </a:r>
          <a:r>
            <a:rPr lang="en-GB" sz="1500" b="1" kern="1200" dirty="0">
              <a:solidFill>
                <a:schemeClr val="tx1"/>
              </a:solidFill>
            </a:rPr>
            <a:t>: </a:t>
          </a:r>
          <a:endParaRPr lang="ru-RU" sz="1500" b="1" kern="1200" dirty="0">
            <a:solidFill>
              <a:schemeClr val="tx1"/>
            </a:solidFill>
          </a:endParaRPr>
        </a:p>
        <a:p>
          <a:pPr lvl="0" algn="ctr" defTabSz="666750">
            <a:lnSpc>
              <a:spcPct val="90000"/>
            </a:lnSpc>
            <a:spcBef>
              <a:spcPct val="0"/>
            </a:spcBef>
            <a:spcAft>
              <a:spcPct val="35000"/>
            </a:spcAft>
          </a:pPr>
          <a:r>
            <a:rPr lang="ru-RU" sz="1500" b="1" kern="1200" dirty="0">
              <a:solidFill>
                <a:schemeClr val="tx1"/>
              </a:solidFill>
            </a:rPr>
            <a:t>один режим для всех</a:t>
          </a:r>
          <a:endParaRPr lang="en-GB" sz="1500" b="1" kern="1200" dirty="0">
            <a:solidFill>
              <a:schemeClr val="tx1"/>
            </a:solidFill>
          </a:endParaRPr>
        </a:p>
      </dsp:txBody>
      <dsp:txXfrm>
        <a:off x="1708989" y="3216273"/>
        <a:ext cx="3494788" cy="536045"/>
      </dsp:txXfrm>
    </dsp:sp>
    <dsp:sp modelId="{FE7B4AAD-5D56-4704-B994-22D9BC612D34}">
      <dsp:nvSpPr>
        <dsp:cNvPr id="0" name=""/>
        <dsp:cNvSpPr/>
      </dsp:nvSpPr>
      <dsp:spPr>
        <a:xfrm>
          <a:off x="384042" y="3752319"/>
          <a:ext cx="6144682" cy="536045"/>
        </a:xfrm>
        <a:prstGeom prst="trapezoid">
          <a:avLst>
            <a:gd name="adj" fmla="val 71644"/>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Минимальные лекарственные взаимодействия</a:t>
          </a:r>
          <a:endParaRPr lang="en-GB" sz="1500" b="1" kern="1200" dirty="0">
            <a:solidFill>
              <a:schemeClr val="bg1"/>
            </a:solidFill>
          </a:endParaRPr>
        </a:p>
      </dsp:txBody>
      <dsp:txXfrm>
        <a:off x="1459362" y="3752319"/>
        <a:ext cx="3994043" cy="536045"/>
      </dsp:txXfrm>
    </dsp:sp>
    <dsp:sp modelId="{50EF01A5-6D34-4976-9071-1561079EE1A6}">
      <dsp:nvSpPr>
        <dsp:cNvPr id="0" name=""/>
        <dsp:cNvSpPr/>
      </dsp:nvSpPr>
      <dsp:spPr>
        <a:xfrm>
          <a:off x="0" y="4288365"/>
          <a:ext cx="6912767" cy="536045"/>
        </a:xfrm>
        <a:prstGeom prst="trapezoid">
          <a:avLst>
            <a:gd name="adj" fmla="val 71644"/>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b="1" kern="1200" dirty="0">
              <a:solidFill>
                <a:schemeClr val="bg1"/>
              </a:solidFill>
            </a:rPr>
            <a:t>Минимальное число принимаемых ежедневно таблеток</a:t>
          </a:r>
          <a:endParaRPr lang="en-GB" sz="1500" b="1" kern="1200" dirty="0">
            <a:solidFill>
              <a:schemeClr val="bg1"/>
            </a:solidFill>
          </a:endParaRPr>
        </a:p>
      </dsp:txBody>
      <dsp:txXfrm>
        <a:off x="1209734" y="4288365"/>
        <a:ext cx="4493299" cy="5360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0.38314</cdr:x>
      <cdr:y>0</cdr:y>
    </cdr:from>
    <cdr:to>
      <cdr:x>0.4751</cdr:x>
      <cdr:y>0.04522</cdr:y>
    </cdr:to>
    <cdr:sp macro="" textlink="">
      <cdr:nvSpPr>
        <cdr:cNvPr id="3" name="TextBox 2"/>
        <cdr:cNvSpPr txBox="1"/>
      </cdr:nvSpPr>
      <cdr:spPr>
        <a:xfrm xmlns:a="http://schemas.openxmlformats.org/drawingml/2006/main">
          <a:off x="3153103" y="0"/>
          <a:ext cx="756744" cy="21020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nSpc>
              <a:spcPct val="90000"/>
            </a:lnSpc>
          </a:pPr>
          <a:r>
            <a:rPr lang="ru-RU" sz="1800" dirty="0" smtClean="0"/>
            <a:t>97%</a:t>
          </a:r>
          <a:endParaRPr lang="ru-RU" sz="1100" dirty="0" smtClean="0"/>
        </a:p>
      </cdr:txBody>
    </cdr:sp>
  </cdr:relSizeAnchor>
  <cdr:relSizeAnchor xmlns:cdr="http://schemas.openxmlformats.org/drawingml/2006/chartDrawing">
    <cdr:from>
      <cdr:x>0.60536</cdr:x>
      <cdr:y>0</cdr:y>
    </cdr:from>
    <cdr:to>
      <cdr:x>0.68582</cdr:x>
      <cdr:y>0.10854</cdr:y>
    </cdr:to>
    <cdr:sp macro="" textlink="">
      <cdr:nvSpPr>
        <cdr:cNvPr id="4" name="TextBox 3"/>
        <cdr:cNvSpPr txBox="1"/>
      </cdr:nvSpPr>
      <cdr:spPr>
        <a:xfrm xmlns:a="http://schemas.openxmlformats.org/drawingml/2006/main">
          <a:off x="4981903" y="-120869"/>
          <a:ext cx="662152" cy="50449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nSpc>
              <a:spcPct val="90000"/>
            </a:lnSpc>
          </a:pPr>
          <a:r>
            <a:rPr lang="ru-RU" sz="1800" dirty="0" smtClean="0"/>
            <a:t>96%</a:t>
          </a:r>
          <a:endParaRPr lang="ru-RU" sz="1100" dirty="0" smtClean="0"/>
        </a:p>
      </cdr:txBody>
    </cdr:sp>
  </cdr:relSizeAnchor>
  <cdr:relSizeAnchor xmlns:cdr="http://schemas.openxmlformats.org/drawingml/2006/chartDrawing">
    <cdr:from>
      <cdr:x>0.82759</cdr:x>
      <cdr:y>0</cdr:y>
    </cdr:from>
    <cdr:to>
      <cdr:x>0.90805</cdr:x>
      <cdr:y>0.10854</cdr:y>
    </cdr:to>
    <cdr:sp macro="" textlink="">
      <cdr:nvSpPr>
        <cdr:cNvPr id="5" name="TextBox 4"/>
        <cdr:cNvSpPr txBox="1"/>
      </cdr:nvSpPr>
      <cdr:spPr>
        <a:xfrm xmlns:a="http://schemas.openxmlformats.org/drawingml/2006/main">
          <a:off x="6810703" y="-120869"/>
          <a:ext cx="662152" cy="50449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nSpc>
              <a:spcPct val="90000"/>
            </a:lnSpc>
          </a:pPr>
          <a:r>
            <a:rPr lang="ru-RU" sz="1800" dirty="0" smtClean="0"/>
            <a:t>95%</a:t>
          </a:r>
          <a:endParaRPr lang="ru-RU" sz="110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0.28835</cdr:x>
      <cdr:y>0.9586</cdr:y>
    </cdr:from>
    <cdr:to>
      <cdr:x>0.68616</cdr:x>
      <cdr:y>0.9586</cdr:y>
    </cdr:to>
    <cdr:cxnSp macro="">
      <cdr:nvCxnSpPr>
        <cdr:cNvPr id="3" name="Straight Connector 2">
          <a:extLst xmlns:a="http://schemas.openxmlformats.org/drawingml/2006/main">
            <a:ext uri="{FF2B5EF4-FFF2-40B4-BE49-F238E27FC236}">
              <a16:creationId xmlns="" xmlns:a16="http://schemas.microsoft.com/office/drawing/2014/main" id="{5D1B64B8-8126-48E0-951C-407B7029F591}"/>
            </a:ext>
          </a:extLst>
        </cdr:cNvPr>
        <cdr:cNvCxnSpPr/>
      </cdr:nvCxnSpPr>
      <cdr:spPr>
        <a:xfrm xmlns:a="http://schemas.openxmlformats.org/drawingml/2006/main">
          <a:off x="1558547" y="3347638"/>
          <a:ext cx="2150214" cy="0"/>
        </a:xfrm>
        <a:prstGeom xmlns:a="http://schemas.openxmlformats.org/drawingml/2006/main" prst="line">
          <a:avLst/>
        </a:prstGeom>
        <a:ln xmlns:a="http://schemas.openxmlformats.org/drawingml/2006/main" w="19050">
          <a:solidFill>
            <a:schemeClr val="bg2">
              <a:lumMod val="50000"/>
            </a:schemeClr>
          </a:solidFill>
          <a:miter lim="800000"/>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0.56129</cdr:x>
      <cdr:y>0.74756</cdr:y>
    </cdr:from>
    <cdr:to>
      <cdr:x>0.60967</cdr:x>
      <cdr:y>0.8236</cdr:y>
    </cdr:to>
    <cdr:sp macro="" textlink="">
      <cdr:nvSpPr>
        <cdr:cNvPr id="5" name="TextBox 35">
          <a:extLst xmlns:a="http://schemas.openxmlformats.org/drawingml/2006/main">
            <a:ext uri="{FF2B5EF4-FFF2-40B4-BE49-F238E27FC236}">
              <a16:creationId xmlns:a16="http://schemas.microsoft.com/office/drawing/2014/main" xmlns="" id="{6F57ED7F-F311-47AD-B85F-833CA43CB2DF}"/>
            </a:ext>
          </a:extLst>
        </cdr:cNvPr>
        <cdr:cNvSpPr txBox="1"/>
      </cdr:nvSpPr>
      <cdr:spPr>
        <a:xfrm xmlns:a="http://schemas.openxmlformats.org/drawingml/2006/main">
          <a:off x="3479961" y="2723052"/>
          <a:ext cx="299951"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US" sz="1000" dirty="0"/>
            <a:t>79/</a:t>
          </a:r>
        </a:p>
        <a:p xmlns:a="http://schemas.openxmlformats.org/drawingml/2006/main">
          <a:pPr algn="ctr">
            <a:lnSpc>
              <a:spcPct val="90000"/>
            </a:lnSpc>
          </a:pPr>
          <a:r>
            <a:rPr lang="en-US" sz="1000" dirty="0"/>
            <a:t>79</a:t>
          </a:r>
        </a:p>
      </cdr:txBody>
    </cdr:sp>
  </cdr:relSizeAnchor>
</c:userShapes>
</file>

<file path=ppt/drawings/drawing4.xml><?xml version="1.0" encoding="utf-8"?>
<c:userShapes xmlns:c="http://schemas.openxmlformats.org/drawingml/2006/chart">
  <cdr:relSizeAnchor xmlns:cdr="http://schemas.openxmlformats.org/drawingml/2006/chartDrawing">
    <cdr:from>
      <cdr:x>0.73618</cdr:x>
      <cdr:y>0.70886</cdr:y>
    </cdr:from>
    <cdr:to>
      <cdr:x>0.86427</cdr:x>
      <cdr:y>0.8411</cdr:y>
    </cdr:to>
    <cdr:sp macro="" textlink="">
      <cdr:nvSpPr>
        <cdr:cNvPr id="2" name="TextBox 22">
          <a:extLst xmlns:a="http://schemas.openxmlformats.org/drawingml/2006/main">
            <a:ext uri="{FF2B5EF4-FFF2-40B4-BE49-F238E27FC236}">
              <a16:creationId xmlns="" xmlns:a16="http://schemas.microsoft.com/office/drawing/2014/main" id="{D6904B80-AA77-49DD-BA00-D2068F58E1B6}"/>
            </a:ext>
          </a:extLst>
        </cdr:cNvPr>
        <cdr:cNvSpPr txBox="1"/>
      </cdr:nvSpPr>
      <cdr:spPr>
        <a:xfrm xmlns:a="http://schemas.openxmlformats.org/drawingml/2006/main">
          <a:off x="2375254" y="2010256"/>
          <a:ext cx="413275" cy="37501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09225" rtl="0" eaLnBrk="1" latinLnBrk="0" hangingPunct="1">
            <a:defRPr sz="1800" kern="1200">
              <a:solidFill>
                <a:schemeClr val="tx1"/>
              </a:solidFill>
              <a:latin typeface="+mn-lt"/>
              <a:ea typeface="+mn-ea"/>
              <a:cs typeface="+mn-cs"/>
            </a:defRPr>
          </a:lvl1pPr>
          <a:lvl2pPr marL="454488" algn="l" defTabSz="909225" rtl="0" eaLnBrk="1" latinLnBrk="0" hangingPunct="1">
            <a:defRPr sz="1800" kern="1200">
              <a:solidFill>
                <a:schemeClr val="tx1"/>
              </a:solidFill>
              <a:latin typeface="+mn-lt"/>
              <a:ea typeface="+mn-ea"/>
              <a:cs typeface="+mn-cs"/>
            </a:defRPr>
          </a:lvl2pPr>
          <a:lvl3pPr marL="909225" algn="l" defTabSz="909225" rtl="0" eaLnBrk="1" latinLnBrk="0" hangingPunct="1">
            <a:defRPr sz="1800" kern="1200">
              <a:solidFill>
                <a:schemeClr val="tx1"/>
              </a:solidFill>
              <a:latin typeface="+mn-lt"/>
              <a:ea typeface="+mn-ea"/>
              <a:cs typeface="+mn-cs"/>
            </a:defRPr>
          </a:lvl3pPr>
          <a:lvl4pPr marL="1363780" algn="l" defTabSz="909225" rtl="0" eaLnBrk="1" latinLnBrk="0" hangingPunct="1">
            <a:defRPr sz="1800" kern="1200">
              <a:solidFill>
                <a:schemeClr val="tx1"/>
              </a:solidFill>
              <a:latin typeface="+mn-lt"/>
              <a:ea typeface="+mn-ea"/>
              <a:cs typeface="+mn-cs"/>
            </a:defRPr>
          </a:lvl4pPr>
          <a:lvl5pPr marL="1818449" algn="l" defTabSz="909225" rtl="0" eaLnBrk="1" latinLnBrk="0" hangingPunct="1">
            <a:defRPr sz="1800" kern="1200">
              <a:solidFill>
                <a:schemeClr val="tx1"/>
              </a:solidFill>
              <a:latin typeface="+mn-lt"/>
              <a:ea typeface="+mn-ea"/>
              <a:cs typeface="+mn-cs"/>
            </a:defRPr>
          </a:lvl5pPr>
          <a:lvl6pPr marL="2272890" algn="l" defTabSz="909225" rtl="0" eaLnBrk="1" latinLnBrk="0" hangingPunct="1">
            <a:defRPr sz="1800" kern="1200">
              <a:solidFill>
                <a:schemeClr val="tx1"/>
              </a:solidFill>
              <a:latin typeface="+mn-lt"/>
              <a:ea typeface="+mn-ea"/>
              <a:cs typeface="+mn-cs"/>
            </a:defRPr>
          </a:lvl6pPr>
          <a:lvl7pPr marL="2727443" algn="l" defTabSz="909225" rtl="0" eaLnBrk="1" latinLnBrk="0" hangingPunct="1">
            <a:defRPr sz="1800" kern="1200">
              <a:solidFill>
                <a:schemeClr val="tx1"/>
              </a:solidFill>
              <a:latin typeface="+mn-lt"/>
              <a:ea typeface="+mn-ea"/>
              <a:cs typeface="+mn-cs"/>
            </a:defRPr>
          </a:lvl7pPr>
          <a:lvl8pPr marL="3182081" algn="l" defTabSz="909225" rtl="0" eaLnBrk="1" latinLnBrk="0" hangingPunct="1">
            <a:defRPr sz="1800" kern="1200">
              <a:solidFill>
                <a:schemeClr val="tx1"/>
              </a:solidFill>
              <a:latin typeface="+mn-lt"/>
              <a:ea typeface="+mn-ea"/>
              <a:cs typeface="+mn-cs"/>
            </a:defRPr>
          </a:lvl8pPr>
          <a:lvl9pPr marL="3636656" algn="l" defTabSz="909225"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en-US" sz="1100" dirty="0">
              <a:solidFill>
                <a:schemeClr val="tx1"/>
              </a:solidFill>
            </a:rPr>
            <a:t>16/</a:t>
          </a:r>
          <a:br>
            <a:rPr lang="en-US" sz="1100" dirty="0">
              <a:solidFill>
                <a:schemeClr val="tx1"/>
              </a:solidFill>
            </a:rPr>
          </a:br>
          <a:r>
            <a:rPr lang="en-US" sz="1100" dirty="0">
              <a:solidFill>
                <a:schemeClr val="tx1"/>
              </a:solidFill>
            </a:rPr>
            <a:t>16</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0.03912</cdr:x>
      <cdr:y>1</cdr:y>
    </cdr:to>
    <cdr:sp macro="" textlink="">
      <cdr:nvSpPr>
        <cdr:cNvPr id="2" name="TextBox 12">
          <a:extLst xmlns:a="http://schemas.openxmlformats.org/drawingml/2006/main">
            <a:ext uri="{FF2B5EF4-FFF2-40B4-BE49-F238E27FC236}">
              <a16:creationId xmlns="" xmlns:a16="http://schemas.microsoft.com/office/drawing/2014/main" id="{F32F9F5F-2AEC-4E4C-BE01-6A87A6DA9B1C}"/>
            </a:ext>
          </a:extLst>
        </cdr:cNvPr>
        <cdr:cNvSpPr txBox="1"/>
      </cdr:nvSpPr>
      <cdr:spPr>
        <a:xfrm xmlns:a="http://schemas.openxmlformats.org/drawingml/2006/main" rot="16200000">
          <a:off x="-6727394" y="1171722"/>
          <a:ext cx="2481943"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3478" rtl="0" eaLnBrk="1" latinLnBrk="0" hangingPunct="1">
            <a:defRPr sz="1800" kern="1200">
              <a:solidFill>
                <a:schemeClr val="tx1"/>
              </a:solidFill>
              <a:latin typeface="+mn-lt"/>
              <a:ea typeface="+mn-ea"/>
              <a:cs typeface="+mn-cs"/>
            </a:defRPr>
          </a:lvl1pPr>
          <a:lvl2pPr marL="456710" algn="l" defTabSz="913478" rtl="0" eaLnBrk="1" latinLnBrk="0" hangingPunct="1">
            <a:defRPr sz="1800" kern="1200">
              <a:solidFill>
                <a:schemeClr val="tx1"/>
              </a:solidFill>
              <a:latin typeface="+mn-lt"/>
              <a:ea typeface="+mn-ea"/>
              <a:cs typeface="+mn-cs"/>
            </a:defRPr>
          </a:lvl2pPr>
          <a:lvl3pPr marL="913478" algn="l" defTabSz="913478" rtl="0" eaLnBrk="1" latinLnBrk="0" hangingPunct="1">
            <a:defRPr sz="1800" kern="1200">
              <a:solidFill>
                <a:schemeClr val="tx1"/>
              </a:solidFill>
              <a:latin typeface="+mn-lt"/>
              <a:ea typeface="+mn-ea"/>
              <a:cs typeface="+mn-cs"/>
            </a:defRPr>
          </a:lvl3pPr>
          <a:lvl4pPr marL="1370206" algn="l" defTabSz="913478" rtl="0" eaLnBrk="1" latinLnBrk="0" hangingPunct="1">
            <a:defRPr sz="1800" kern="1200">
              <a:solidFill>
                <a:schemeClr val="tx1"/>
              </a:solidFill>
              <a:latin typeface="+mn-lt"/>
              <a:ea typeface="+mn-ea"/>
              <a:cs typeface="+mn-cs"/>
            </a:defRPr>
          </a:lvl4pPr>
          <a:lvl5pPr marL="1826954" algn="l" defTabSz="913478" rtl="0" eaLnBrk="1" latinLnBrk="0" hangingPunct="1">
            <a:defRPr sz="1800" kern="1200">
              <a:solidFill>
                <a:schemeClr val="tx1"/>
              </a:solidFill>
              <a:latin typeface="+mn-lt"/>
              <a:ea typeface="+mn-ea"/>
              <a:cs typeface="+mn-cs"/>
            </a:defRPr>
          </a:lvl5pPr>
          <a:lvl6pPr marL="2283663" algn="l" defTabSz="913478" rtl="0" eaLnBrk="1" latinLnBrk="0" hangingPunct="1">
            <a:defRPr sz="1800" kern="1200">
              <a:solidFill>
                <a:schemeClr val="tx1"/>
              </a:solidFill>
              <a:latin typeface="+mn-lt"/>
              <a:ea typeface="+mn-ea"/>
              <a:cs typeface="+mn-cs"/>
            </a:defRPr>
          </a:lvl6pPr>
          <a:lvl7pPr marL="2740373" algn="l" defTabSz="913478" rtl="0" eaLnBrk="1" latinLnBrk="0" hangingPunct="1">
            <a:defRPr sz="1800" kern="1200">
              <a:solidFill>
                <a:schemeClr val="tx1"/>
              </a:solidFill>
              <a:latin typeface="+mn-lt"/>
              <a:ea typeface="+mn-ea"/>
              <a:cs typeface="+mn-cs"/>
            </a:defRPr>
          </a:lvl7pPr>
          <a:lvl8pPr marL="3197120" algn="l" defTabSz="913478" rtl="0" eaLnBrk="1" latinLnBrk="0" hangingPunct="1">
            <a:defRPr sz="1800" kern="1200">
              <a:solidFill>
                <a:schemeClr val="tx1"/>
              </a:solidFill>
              <a:latin typeface="+mn-lt"/>
              <a:ea typeface="+mn-ea"/>
              <a:cs typeface="+mn-cs"/>
            </a:defRPr>
          </a:lvl8pPr>
          <a:lvl9pPr marL="3653855" algn="l" defTabSz="913478" rtl="0" eaLnBrk="1" latinLnBrk="0" hangingPunct="1">
            <a:defRPr sz="1800" kern="1200">
              <a:solidFill>
                <a:schemeClr val="tx1"/>
              </a:solidFill>
              <a:latin typeface="+mn-lt"/>
              <a:ea typeface="+mn-ea"/>
              <a:cs typeface="+mn-cs"/>
            </a:defRPr>
          </a:lvl9pPr>
        </a:lstStyle>
        <a:p xmlns:a="http://schemas.openxmlformats.org/drawingml/2006/main">
          <a:pPr algn="ctr" defTabSz="913703">
            <a:lnSpc>
              <a:spcPct val="90000"/>
            </a:lnSpc>
          </a:pPr>
          <a:r>
            <a:rPr lang="en-US" sz="1000" dirty="0">
              <a:solidFill>
                <a:prstClr val="black"/>
              </a:solidFill>
            </a:rPr>
            <a:t>%</a:t>
          </a:r>
          <a:r>
            <a:rPr lang="en-US" sz="1000" b="0" dirty="0">
              <a:solidFill>
                <a:prstClr val="black"/>
              </a:solidFill>
            </a:rPr>
            <a:t> </a:t>
          </a:r>
          <a:r>
            <a:rPr lang="ru-RU" sz="1000" b="0" dirty="0" smtClean="0">
              <a:solidFill>
                <a:prstClr val="black"/>
              </a:solidFill>
            </a:rPr>
            <a:t>возможных взаимодействий</a:t>
          </a:r>
          <a:endParaRPr lang="en-US" sz="1000" b="0" dirty="0">
            <a:solidFill>
              <a:prstClr val="black"/>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6" rIns="96651" bIns="48326" rtlCol="0"/>
          <a:lstStyle>
            <a:lvl1pPr algn="l" fontAlgn="auto">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1" tIns="48326" rIns="96651" bIns="48326" rtlCol="0"/>
          <a:lstStyle>
            <a:lvl1pPr algn="r" fontAlgn="auto">
              <a:spcBef>
                <a:spcPts val="0"/>
              </a:spcBef>
              <a:spcAft>
                <a:spcPts val="0"/>
              </a:spcAft>
              <a:defRPr sz="1200" smtClean="0">
                <a:latin typeface="+mn-lt"/>
              </a:defRPr>
            </a:lvl1pPr>
          </a:lstStyle>
          <a:p>
            <a:pPr>
              <a:defRPr/>
            </a:pPr>
            <a:fld id="{1B1E7F99-4168-4ED0-A77C-AE147EECF2D5}" type="datetimeFigureOut">
              <a:rPr lang="en-US"/>
              <a:pPr>
                <a:defRPr/>
              </a:pPr>
              <a:t>10/17/2019</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51" tIns="48326" rIns="96651" bIns="48326"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1" tIns="48326" rIns="96651" bIns="483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6" rIns="96651" bIns="48326" rtlCol="0" anchor="b"/>
          <a:lstStyle>
            <a:lvl1pPr algn="l" fontAlgn="auto">
              <a:spcBef>
                <a:spcPts val="0"/>
              </a:spcBef>
              <a:spcAft>
                <a:spcPts val="0"/>
              </a:spcAft>
              <a:defRPr sz="12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6" rIns="96651" bIns="48326" rtlCol="0" anchor="b"/>
          <a:lstStyle>
            <a:lvl1pPr algn="r" fontAlgn="auto">
              <a:spcBef>
                <a:spcPts val="0"/>
              </a:spcBef>
              <a:spcAft>
                <a:spcPts val="0"/>
              </a:spcAft>
              <a:defRPr sz="1200" smtClean="0">
                <a:latin typeface="+mn-lt"/>
              </a:defRPr>
            </a:lvl1pPr>
          </a:lstStyle>
          <a:p>
            <a:pPr>
              <a:defRPr/>
            </a:pPr>
            <a:fld id="{C588513E-1CB7-4797-96B6-C3015A8C4BD2}" type="slidenum">
              <a:rPr lang="en-US"/>
              <a:pPr>
                <a:defRPr/>
              </a:pPr>
              <a:t>‹#›</a:t>
            </a:fld>
            <a:endParaRPr lang="en-US" dirty="0"/>
          </a:p>
        </p:txBody>
      </p:sp>
    </p:spTree>
    <p:extLst>
      <p:ext uri="{BB962C8B-B14F-4D97-AF65-F5344CB8AC3E}">
        <p14:creationId xmlns:p14="http://schemas.microsoft.com/office/powerpoint/2010/main" val="40893117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88513E-1CB7-4797-96B6-C3015A8C4BD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smtClean="0">
                <a:cs typeface="Arial" pitchFamily="34" charset="0"/>
              </a:rPr>
              <a:t>The all-oral, once-daily combination of SOF + DCV ± RBV resulted in SVR12 in 98% of GT 1 patients and 91% with GT 2 or 3 [24/26 (92%) in GT2 and 16/18 (89%) in GT3]</a:t>
            </a:r>
          </a:p>
          <a:p>
            <a:pPr lvl="1" eaLnBrk="1" hangingPunct="1"/>
            <a:r>
              <a:rPr lang="en-US" altLang="ru-RU" sz="2100">
                <a:cs typeface="Arial" pitchFamily="34" charset="0"/>
              </a:rPr>
              <a:t>SVR rates did not vary significantly by GT 1a vs. 1b, IL28B haplotype, race, or RBV regimen</a:t>
            </a:r>
          </a:p>
          <a:p>
            <a:pPr lvl="1" eaLnBrk="1" hangingPunct="1"/>
            <a:r>
              <a:rPr lang="en-US" altLang="ru-RU" sz="2100">
                <a:cs typeface="Arial" pitchFamily="34" charset="0"/>
              </a:rPr>
              <a:t>SOF + DCV was effective in patients who had persistent HCV variants conferring resistance to PIs after unsuccessful treatment with TVR or BOC</a:t>
            </a:r>
          </a:p>
          <a:p>
            <a:pPr lvl="1" eaLnBrk="1" hangingPunct="1"/>
            <a:endParaRPr lang="en-US" altLang="ru-RU" sz="2100">
              <a:cs typeface="Arial" pitchFamily="34" charset="0"/>
            </a:endParaRPr>
          </a:p>
          <a:p>
            <a:pPr eaLnBrk="1" hangingPunct="1"/>
            <a:r>
              <a:rPr lang="en-US" altLang="ru-RU" smtClean="0">
                <a:cs typeface="Arial" pitchFamily="34" charset="0"/>
              </a:rPr>
              <a:t>SOF + DCV ± RBV was generally well-tolerated with low discontinuation rates (2/211 patients)</a:t>
            </a:r>
          </a:p>
          <a:p>
            <a:pPr lvl="1" eaLnBrk="1" hangingPunct="1"/>
            <a:r>
              <a:rPr lang="en-US" altLang="ru-RU" sz="2100">
                <a:cs typeface="Arial" pitchFamily="34" charset="0"/>
              </a:rPr>
              <a:t>Most common AEs were fatigue, headache and nausea</a:t>
            </a:r>
          </a:p>
          <a:p>
            <a:pPr lvl="1" eaLnBrk="1" hangingPunct="1"/>
            <a:r>
              <a:rPr lang="en-US" altLang="ru-RU" sz="2100">
                <a:cs typeface="Arial" pitchFamily="34" charset="0"/>
              </a:rPr>
              <a:t>RBV-containing regimens had greater decreases in Hgb </a:t>
            </a:r>
            <a:br>
              <a:rPr lang="en-US" altLang="ru-RU" sz="2100">
                <a:cs typeface="Arial" pitchFamily="34" charset="0"/>
              </a:rPr>
            </a:br>
            <a:r>
              <a:rPr lang="en-US" altLang="ru-RU" sz="2100">
                <a:cs typeface="Arial" pitchFamily="34" charset="0"/>
              </a:rPr>
              <a:t>(-2.2 to -2.8 g/dL) than RBV-free regimens (-0.3 to -0.9 g/dL)</a:t>
            </a:r>
          </a:p>
        </p:txBody>
      </p:sp>
      <p:sp>
        <p:nvSpPr>
          <p:cNvPr id="4" name="Espace réservé du numéro de diapositive 3"/>
          <p:cNvSpPr>
            <a:spLocks noGrp="1"/>
          </p:cNvSpPr>
          <p:nvPr>
            <p:ph type="sldNum" sz="quarter" idx="5"/>
          </p:nvPr>
        </p:nvSpPr>
        <p:spPr/>
        <p:txBody>
          <a:bodyPr/>
          <a:lstStyle/>
          <a:p>
            <a:pPr>
              <a:defRPr/>
            </a:pPr>
            <a:fld id="{0F705FA4-277E-47DC-A678-2B532B8E8B5E}" type="slidenum">
              <a:rPr lang="fr-FR" smtClean="0"/>
              <a:pPr>
                <a:defRPr/>
              </a:pPr>
              <a:t>22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19105" y="4116514"/>
            <a:ext cx="6937072" cy="5091194"/>
          </a:xfrm>
        </p:spPr>
        <p:txBody>
          <a:bodyPr>
            <a:normAutofit/>
          </a:bodyPr>
          <a:lstStyle/>
          <a:p>
            <a:pPr defTabSz="1041106">
              <a:spcBef>
                <a:spcPct val="0"/>
              </a:spcBef>
              <a:defRPr/>
            </a:pPr>
            <a:r>
              <a:rPr lang="pt-PT" altLang="en-US" sz="1700" b="1" dirty="0" err="1">
                <a:solidFill>
                  <a:prstClr val="black"/>
                </a:solidFill>
                <a:ea typeface="MS PGothic" pitchFamily="34" charset="-128"/>
                <a:cs typeface="Arial" pitchFamily="34" charset="0"/>
              </a:rPr>
              <a:t>Transition</a:t>
            </a:r>
            <a:endParaRPr lang="pt-PT" altLang="en-US" sz="1700" b="1" dirty="0">
              <a:solidFill>
                <a:prstClr val="black"/>
              </a:solidFill>
              <a:ea typeface="MS PGothic" pitchFamily="34" charset="-128"/>
              <a:cs typeface="Arial" pitchFamily="34" charset="0"/>
            </a:endParaRPr>
          </a:p>
          <a:p>
            <a:pPr marL="218137" indent="-218137" defTabSz="1041106">
              <a:buFont typeface="Arial" pitchFamily="34" charset="0"/>
              <a:buChar char="•"/>
              <a:defRPr/>
            </a:pPr>
            <a:r>
              <a:rPr lang="en-US" sz="1700" dirty="0"/>
              <a:t>This slide shows efficacy data (</a:t>
            </a:r>
            <a:r>
              <a:rPr lang="ru-RU" sz="1700" dirty="0"/>
              <a:t>СВО</a:t>
            </a:r>
            <a:r>
              <a:rPr lang="en-US" sz="1700" dirty="0"/>
              <a:t>12) by genotype and overall.</a:t>
            </a:r>
            <a:endParaRPr lang="pt-PT" altLang="en-US" sz="1700" b="1" dirty="0">
              <a:solidFill>
                <a:prstClr val="black"/>
              </a:solidFill>
              <a:ea typeface="MS PGothic" pitchFamily="34" charset="-128"/>
              <a:cs typeface="Arial" pitchFamily="34" charset="0"/>
            </a:endParaRPr>
          </a:p>
          <a:p>
            <a:pPr defTabSz="1041106">
              <a:spcBef>
                <a:spcPct val="0"/>
              </a:spcBef>
              <a:defRPr/>
            </a:pPr>
            <a:r>
              <a:rPr lang="en-US" altLang="en-US" sz="1700" b="1" dirty="0">
                <a:solidFill>
                  <a:prstClr val="black"/>
                </a:solidFill>
                <a:ea typeface="MS Mincho" pitchFamily="49" charset="-128"/>
                <a:cs typeface="Arial" pitchFamily="34" charset="0"/>
              </a:rPr>
              <a:t>Main Messages</a:t>
            </a:r>
          </a:p>
          <a:p>
            <a:pPr marL="184652" indent="-184652">
              <a:buFont typeface="Arial" pitchFamily="34" charset="0"/>
              <a:buChar char="•"/>
            </a:pPr>
            <a:r>
              <a:rPr lang="en-US" sz="1700" dirty="0"/>
              <a:t>Overall, 98% (1015/1035) achieved </a:t>
            </a:r>
            <a:r>
              <a:rPr lang="ru-RU" sz="1700" dirty="0"/>
              <a:t>СВО</a:t>
            </a:r>
            <a:r>
              <a:rPr lang="en-US" sz="1700" dirty="0"/>
              <a:t>12</a:t>
            </a:r>
          </a:p>
          <a:p>
            <a:pPr marL="184652" indent="-184652">
              <a:buFont typeface="Arial" pitchFamily="34" charset="0"/>
              <a:buChar char="•"/>
            </a:pPr>
            <a:r>
              <a:rPr lang="fr-BE" sz="1700" dirty="0"/>
              <a:t>High </a:t>
            </a:r>
            <a:r>
              <a:rPr lang="ru-RU" sz="1700" dirty="0"/>
              <a:t>СВО</a:t>
            </a:r>
            <a:r>
              <a:rPr lang="fr-BE" sz="1700" dirty="0"/>
              <a:t> rate </a:t>
            </a:r>
            <a:r>
              <a:rPr lang="fr-BE" sz="1700" dirty="0" err="1"/>
              <a:t>irrespective</a:t>
            </a:r>
            <a:r>
              <a:rPr lang="fr-BE" sz="1700" dirty="0"/>
              <a:t> of </a:t>
            </a:r>
            <a:r>
              <a:rPr lang="fr-BE" sz="1700" dirty="0" err="1"/>
              <a:t>genotypes</a:t>
            </a:r>
            <a:r>
              <a:rPr lang="fr-BE" sz="1700" dirty="0"/>
              <a:t> (&gt;=95% </a:t>
            </a:r>
            <a:r>
              <a:rPr lang="ru-RU" sz="1700" dirty="0"/>
              <a:t>СВО</a:t>
            </a:r>
            <a:r>
              <a:rPr lang="fr-BE" sz="1700" dirty="0"/>
              <a:t>)</a:t>
            </a:r>
            <a:endParaRPr lang="en-US" altLang="en-US" sz="1700" dirty="0">
              <a:solidFill>
                <a:prstClr val="black"/>
              </a:solidFill>
              <a:ea typeface="MS PGothic" pitchFamily="34" charset="-128"/>
              <a:cs typeface="Arial" pitchFamily="34" charset="0"/>
            </a:endParaRPr>
          </a:p>
          <a:p>
            <a:pPr defTabSz="1041106">
              <a:spcBef>
                <a:spcPct val="0"/>
              </a:spcBef>
              <a:defRPr/>
            </a:pPr>
            <a:r>
              <a:rPr lang="pt-PT" altLang="en-US" sz="1700" b="1" dirty="0">
                <a:solidFill>
                  <a:prstClr val="black"/>
                </a:solidFill>
                <a:ea typeface="MS PGothic" pitchFamily="34" charset="-128"/>
                <a:cs typeface="Arial" pitchFamily="34" charset="0"/>
              </a:rPr>
              <a:t>Background</a:t>
            </a:r>
          </a:p>
          <a:p>
            <a:pPr marL="177841" indent="-177841">
              <a:buFont typeface="Arial" pitchFamily="34" charset="0"/>
              <a:buChar char="•"/>
              <a:defRPr/>
            </a:pPr>
            <a:r>
              <a:rPr lang="ru-RU" sz="1500" dirty="0"/>
              <a:t>ГТ</a:t>
            </a:r>
            <a:r>
              <a:rPr lang="en-US" sz="1500" dirty="0"/>
              <a:t>1: 2 relapses (&lt;1%) (Both relapsed by week 4- 56 </a:t>
            </a:r>
            <a:r>
              <a:rPr lang="en-US" sz="1500" dirty="0" err="1"/>
              <a:t>yo</a:t>
            </a:r>
            <a:r>
              <a:rPr lang="en-US" sz="1500" dirty="0"/>
              <a:t> </a:t>
            </a:r>
            <a:r>
              <a:rPr lang="en-US" sz="1500" dirty="0" err="1"/>
              <a:t>tx</a:t>
            </a:r>
            <a:r>
              <a:rPr lang="en-US" sz="1500" dirty="0"/>
              <a:t> naïve white female, </a:t>
            </a:r>
            <a:r>
              <a:rPr lang="ru-RU" sz="1500" dirty="0"/>
              <a:t>ГТ</a:t>
            </a:r>
            <a:r>
              <a:rPr lang="en-US" sz="1500" dirty="0"/>
              <a:t>1a, no cirrhosis and 58 </a:t>
            </a:r>
            <a:r>
              <a:rPr lang="en-US" sz="1500" dirty="0" err="1"/>
              <a:t>yo</a:t>
            </a:r>
            <a:r>
              <a:rPr lang="en-US" sz="1500" dirty="0"/>
              <a:t> black male, </a:t>
            </a:r>
            <a:r>
              <a:rPr lang="ru-RU" sz="1500" dirty="0"/>
              <a:t>ГТ</a:t>
            </a:r>
            <a:r>
              <a:rPr lang="en-US" sz="1500" dirty="0"/>
              <a:t>1b, with cirrhosis, previous </a:t>
            </a:r>
            <a:r>
              <a:rPr lang="en-US" sz="1500" dirty="0" err="1"/>
              <a:t>PegRiba</a:t>
            </a:r>
            <a:r>
              <a:rPr lang="en-US" sz="1500" dirty="0"/>
              <a:t> non responder); 2 LTFUs (1 did not return after completing 45 days of </a:t>
            </a:r>
            <a:r>
              <a:rPr lang="en-US" sz="1500" dirty="0" err="1"/>
              <a:t>tx</a:t>
            </a:r>
            <a:r>
              <a:rPr lang="en-US" sz="1500" dirty="0"/>
              <a:t>, 1 completed </a:t>
            </a:r>
            <a:r>
              <a:rPr lang="en-US" sz="1500" dirty="0" err="1"/>
              <a:t>tx</a:t>
            </a:r>
            <a:r>
              <a:rPr lang="en-US" sz="1500" dirty="0"/>
              <a:t>, </a:t>
            </a:r>
            <a:r>
              <a:rPr lang="ru-RU" sz="1500" dirty="0"/>
              <a:t>СВО</a:t>
            </a:r>
            <a:r>
              <a:rPr lang="en-US" sz="1500" dirty="0"/>
              <a:t>4, did not return for follow up week 12 visit.); 1 D/C due to </a:t>
            </a:r>
            <a:r>
              <a:rPr lang="ru-RU" sz="1500" dirty="0"/>
              <a:t>НЯ</a:t>
            </a:r>
            <a:r>
              <a:rPr lang="en-US" sz="1500" dirty="0"/>
              <a:t>: 52 </a:t>
            </a:r>
            <a:r>
              <a:rPr lang="en-US" sz="1500" dirty="0" err="1"/>
              <a:t>yo</a:t>
            </a:r>
            <a:r>
              <a:rPr lang="en-US" sz="1500" dirty="0"/>
              <a:t> woman, </a:t>
            </a:r>
            <a:r>
              <a:rPr lang="ru-RU" sz="1500" dirty="0"/>
              <a:t>ГТ</a:t>
            </a:r>
            <a:r>
              <a:rPr lang="en-US" sz="1500" dirty="0"/>
              <a:t>1a, no cirrhosis, D/C due to anxiety attack at 4</a:t>
            </a:r>
            <a:r>
              <a:rPr lang="en-US" sz="1500" baseline="30000" dirty="0"/>
              <a:t>th</a:t>
            </a:r>
            <a:r>
              <a:rPr lang="en-US" sz="1500" dirty="0"/>
              <a:t> day of treatment</a:t>
            </a:r>
          </a:p>
          <a:p>
            <a:pPr marL="181220" indent="-181220" defTabSz="966507">
              <a:buFont typeface="Arial" pitchFamily="34" charset="0"/>
              <a:buChar char="•"/>
              <a:defRPr/>
            </a:pPr>
            <a:r>
              <a:rPr lang="ru-RU" sz="1500" dirty="0"/>
              <a:t>ГТ</a:t>
            </a:r>
            <a:r>
              <a:rPr lang="fr-BE" sz="1500" dirty="0"/>
              <a:t>2: </a:t>
            </a:r>
            <a:r>
              <a:rPr lang="en-US" sz="1500" dirty="0"/>
              <a:t>1 patient discontinued on Day 1 for adverse events (anxiety, headache and disturbance in attention)</a:t>
            </a:r>
          </a:p>
          <a:p>
            <a:pPr marL="181220" indent="-181220" defTabSz="966507">
              <a:buFont typeface="Arial" pitchFamily="34" charset="0"/>
              <a:buChar char="•"/>
              <a:defRPr/>
            </a:pPr>
            <a:r>
              <a:rPr lang="ru-RU" sz="1500" dirty="0"/>
              <a:t>ГТ</a:t>
            </a:r>
            <a:r>
              <a:rPr lang="fr-BE" sz="1500" dirty="0"/>
              <a:t>3: </a:t>
            </a:r>
            <a:r>
              <a:rPr lang="en-US" sz="1500" dirty="0">
                <a:solidFill>
                  <a:prstClr val="black"/>
                </a:solidFill>
              </a:rPr>
              <a:t>11 </a:t>
            </a:r>
            <a:r>
              <a:rPr lang="en-US" sz="1500" dirty="0" err="1">
                <a:solidFill>
                  <a:prstClr val="black"/>
                </a:solidFill>
              </a:rPr>
              <a:t>relapsers</a:t>
            </a:r>
            <a:r>
              <a:rPr lang="en-US" sz="1500" dirty="0">
                <a:solidFill>
                  <a:prstClr val="black"/>
                </a:solidFill>
              </a:rPr>
              <a:t>, 2 D/C </a:t>
            </a:r>
            <a:r>
              <a:rPr lang="en-US" sz="1500" dirty="0" err="1">
                <a:solidFill>
                  <a:prstClr val="black"/>
                </a:solidFill>
              </a:rPr>
              <a:t>Tx</a:t>
            </a:r>
            <a:r>
              <a:rPr lang="en-US" sz="1500" dirty="0">
                <a:solidFill>
                  <a:prstClr val="black"/>
                </a:solidFill>
              </a:rPr>
              <a:t> (1 lack of efficacy due to non-compliance, 1 non-adherence)</a:t>
            </a:r>
            <a:endParaRPr lang="en-US" sz="1500" dirty="0"/>
          </a:p>
          <a:p>
            <a:pPr marL="181220" indent="-181220" defTabSz="966507">
              <a:buFont typeface="Arial" pitchFamily="34" charset="0"/>
              <a:buChar char="•"/>
              <a:defRPr/>
            </a:pPr>
            <a:r>
              <a:rPr lang="ru-RU" sz="1500" dirty="0"/>
              <a:t>ГТ</a:t>
            </a:r>
            <a:r>
              <a:rPr lang="fr-BE" sz="1500" dirty="0"/>
              <a:t>5: </a:t>
            </a:r>
            <a:r>
              <a:rPr lang="en-US" sz="1500" dirty="0"/>
              <a:t>1 death during follow up period: 55 </a:t>
            </a:r>
            <a:r>
              <a:rPr lang="en-US" sz="1500" dirty="0" err="1"/>
              <a:t>yo</a:t>
            </a:r>
            <a:r>
              <a:rPr lang="en-US" sz="1500" dirty="0"/>
              <a:t> white male, </a:t>
            </a:r>
            <a:r>
              <a:rPr lang="ru-RU" sz="1500" dirty="0"/>
              <a:t>ГТ</a:t>
            </a:r>
            <a:r>
              <a:rPr lang="en-US" sz="1500" dirty="0"/>
              <a:t>5a, dyslipidemia, was taking ezetimibe/simvastatin, died in his sleep 8 days after completion of treatment.  Patient was not taking </a:t>
            </a:r>
            <a:r>
              <a:rPr lang="en-US" sz="1500" dirty="0" err="1"/>
              <a:t>amiodarone</a:t>
            </a:r>
            <a:r>
              <a:rPr lang="en-US" sz="1500" dirty="0"/>
              <a:t>.</a:t>
            </a:r>
          </a:p>
          <a:p>
            <a:pPr defTabSz="1041106">
              <a:spcBef>
                <a:spcPct val="0"/>
              </a:spcBef>
              <a:defRPr/>
            </a:pPr>
            <a:endParaRPr lang="en-US" sz="1500"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814601" indent="-313309" eaLnBrk="0" hangingPunct="0">
              <a:defRPr>
                <a:solidFill>
                  <a:schemeClr val="tx1"/>
                </a:solidFill>
                <a:latin typeface="Calibri" pitchFamily="34" charset="0"/>
                <a:cs typeface="Arial" charset="0"/>
              </a:defRPr>
            </a:lvl2pPr>
            <a:lvl3pPr marL="1253235" indent="-250647" eaLnBrk="0" hangingPunct="0">
              <a:defRPr>
                <a:solidFill>
                  <a:schemeClr val="tx1"/>
                </a:solidFill>
                <a:latin typeface="Calibri" pitchFamily="34" charset="0"/>
                <a:cs typeface="Arial" charset="0"/>
              </a:defRPr>
            </a:lvl3pPr>
            <a:lvl4pPr marL="1754527" indent="-250647" eaLnBrk="0" hangingPunct="0">
              <a:defRPr>
                <a:solidFill>
                  <a:schemeClr val="tx1"/>
                </a:solidFill>
                <a:latin typeface="Calibri" pitchFamily="34" charset="0"/>
                <a:cs typeface="Arial" charset="0"/>
              </a:defRPr>
            </a:lvl4pPr>
            <a:lvl5pPr marL="2255822" indent="-250647" eaLnBrk="0" hangingPunct="0">
              <a:defRPr>
                <a:solidFill>
                  <a:schemeClr val="tx1"/>
                </a:solidFill>
                <a:latin typeface="Calibri" pitchFamily="34" charset="0"/>
                <a:cs typeface="Arial" charset="0"/>
              </a:defRPr>
            </a:lvl5pPr>
            <a:lvl6pPr marL="2757114" indent="-250647" defTabSz="501294" eaLnBrk="0" fontAlgn="base" hangingPunct="0">
              <a:spcBef>
                <a:spcPct val="0"/>
              </a:spcBef>
              <a:spcAft>
                <a:spcPct val="0"/>
              </a:spcAft>
              <a:defRPr>
                <a:solidFill>
                  <a:schemeClr val="tx1"/>
                </a:solidFill>
                <a:latin typeface="Calibri" pitchFamily="34" charset="0"/>
                <a:cs typeface="Arial" charset="0"/>
              </a:defRPr>
            </a:lvl6pPr>
            <a:lvl7pPr marL="3258408" indent="-250647" defTabSz="501294" eaLnBrk="0" fontAlgn="base" hangingPunct="0">
              <a:spcBef>
                <a:spcPct val="0"/>
              </a:spcBef>
              <a:spcAft>
                <a:spcPct val="0"/>
              </a:spcAft>
              <a:defRPr>
                <a:solidFill>
                  <a:schemeClr val="tx1"/>
                </a:solidFill>
                <a:latin typeface="Calibri" pitchFamily="34" charset="0"/>
                <a:cs typeface="Arial" charset="0"/>
              </a:defRPr>
            </a:lvl7pPr>
            <a:lvl8pPr marL="3759703" indent="-250647" defTabSz="501294" eaLnBrk="0" fontAlgn="base" hangingPunct="0">
              <a:spcBef>
                <a:spcPct val="0"/>
              </a:spcBef>
              <a:spcAft>
                <a:spcPct val="0"/>
              </a:spcAft>
              <a:defRPr>
                <a:solidFill>
                  <a:schemeClr val="tx1"/>
                </a:solidFill>
                <a:latin typeface="Calibri" pitchFamily="34" charset="0"/>
                <a:cs typeface="Arial" charset="0"/>
              </a:defRPr>
            </a:lvl8pPr>
            <a:lvl9pPr marL="4260995" indent="-250647" defTabSz="50129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1230719-F039-483C-8018-9565E8685764}" type="slidenum">
              <a:rPr lang="en-US" altLang="en-US">
                <a:solidFill>
                  <a:srgbClr val="000000"/>
                </a:solidFill>
                <a:latin typeface="Arial" charset="0"/>
              </a:rPr>
              <a:pPr eaLnBrk="1" hangingPunct="1"/>
              <a:t>28</a:t>
            </a:fld>
            <a:endParaRPr lang="en-US" altLang="en-US">
              <a:solidFill>
                <a:srgbClr val="000000"/>
              </a:solidFill>
              <a:latin typeface="Arial" charset="0"/>
            </a:endParaRPr>
          </a:p>
        </p:txBody>
      </p:sp>
    </p:spTree>
    <p:extLst>
      <p:ext uri="{BB962C8B-B14F-4D97-AF65-F5344CB8AC3E}">
        <p14:creationId xmlns:p14="http://schemas.microsoft.com/office/powerpoint/2010/main" val="43673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7DA94656-699B-4A3A-AC7A-4410652C8A82}" type="slidenum">
              <a:rPr lang="en-US" altLang="en-US" smtClean="0"/>
              <a:pPr>
                <a:defRPr/>
              </a:pPr>
              <a:t>32</a:t>
            </a:fld>
            <a:endParaRPr lang="en-US" altLang="en-US" dirty="0"/>
          </a:p>
        </p:txBody>
      </p:sp>
    </p:spTree>
    <p:extLst>
      <p:ext uri="{BB962C8B-B14F-4D97-AF65-F5344CB8AC3E}">
        <p14:creationId xmlns:p14="http://schemas.microsoft.com/office/powerpoint/2010/main" val="393110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6838" y="695325"/>
            <a:ext cx="4516437" cy="3386138"/>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defTabSz="961142">
              <a:defRPr/>
            </a:pPr>
            <a:fld id="{9F4FBC3A-A12C-40F9-BB8D-BC30C7901396}" type="slidenum">
              <a:rPr lang="en-US" sz="1300">
                <a:solidFill>
                  <a:prstClr val="black"/>
                </a:solidFill>
                <a:latin typeface="Arial"/>
              </a:rPr>
              <a:pPr defTabSz="961142">
                <a:defRPr/>
              </a:pPr>
              <a:t>33</a:t>
            </a:fld>
            <a:endParaRPr lang="en-US" sz="1300">
              <a:solidFill>
                <a:prstClr val="black"/>
              </a:solidFill>
              <a:latin typeface="Arial"/>
            </a:endParaRPr>
          </a:p>
        </p:txBody>
      </p:sp>
    </p:spTree>
    <p:extLst>
      <p:ext uri="{BB962C8B-B14F-4D97-AF65-F5344CB8AC3E}">
        <p14:creationId xmlns:p14="http://schemas.microsoft.com/office/powerpoint/2010/main" val="259601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0ED274-8A31-439C-98B2-7494A84B8873}" type="slidenum">
              <a:rPr lang="en-GB" sz="1400">
                <a:solidFill>
                  <a:prstClr val="black"/>
                </a:solidFill>
              </a:rPr>
              <a:pPr>
                <a:defRPr/>
              </a:pPr>
              <a:t>34</a:t>
            </a:fld>
            <a:endParaRPr lang="en-GB" sz="1400" dirty="0">
              <a:solidFill>
                <a:prstClr val="black"/>
              </a:solidFill>
            </a:endParaRPr>
          </a:p>
        </p:txBody>
      </p:sp>
    </p:spTree>
    <p:extLst>
      <p:ext uri="{BB962C8B-B14F-4D97-AF65-F5344CB8AC3E}">
        <p14:creationId xmlns:p14="http://schemas.microsoft.com/office/powerpoint/2010/main" val="218608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19105" y="4116514"/>
            <a:ext cx="6937072" cy="5091194"/>
          </a:xfrm>
        </p:spPr>
        <p:txBody>
          <a:bodyPr>
            <a:normAutofit fontScale="85000" lnSpcReduction="20000"/>
          </a:bodyPr>
          <a:lstStyle/>
          <a:p>
            <a:pPr defTabSz="1020939">
              <a:spcBef>
                <a:spcPct val="0"/>
              </a:spcBef>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814601" indent="-313309" eaLnBrk="0" hangingPunct="0">
              <a:defRPr>
                <a:solidFill>
                  <a:schemeClr val="tx1"/>
                </a:solidFill>
                <a:latin typeface="Calibri" pitchFamily="34" charset="0"/>
                <a:cs typeface="Arial" charset="0"/>
              </a:defRPr>
            </a:lvl2pPr>
            <a:lvl3pPr marL="1253235" indent="-250647" eaLnBrk="0" hangingPunct="0">
              <a:defRPr>
                <a:solidFill>
                  <a:schemeClr val="tx1"/>
                </a:solidFill>
                <a:latin typeface="Calibri" pitchFamily="34" charset="0"/>
                <a:cs typeface="Arial" charset="0"/>
              </a:defRPr>
            </a:lvl3pPr>
            <a:lvl4pPr marL="1754527" indent="-250647" eaLnBrk="0" hangingPunct="0">
              <a:defRPr>
                <a:solidFill>
                  <a:schemeClr val="tx1"/>
                </a:solidFill>
                <a:latin typeface="Calibri" pitchFamily="34" charset="0"/>
                <a:cs typeface="Arial" charset="0"/>
              </a:defRPr>
            </a:lvl4pPr>
            <a:lvl5pPr marL="2255822" indent="-250647" eaLnBrk="0" hangingPunct="0">
              <a:defRPr>
                <a:solidFill>
                  <a:schemeClr val="tx1"/>
                </a:solidFill>
                <a:latin typeface="Calibri" pitchFamily="34" charset="0"/>
                <a:cs typeface="Arial" charset="0"/>
              </a:defRPr>
            </a:lvl5pPr>
            <a:lvl6pPr marL="2757114" indent="-250647" defTabSz="501294" eaLnBrk="0" fontAlgn="base" hangingPunct="0">
              <a:spcBef>
                <a:spcPct val="0"/>
              </a:spcBef>
              <a:spcAft>
                <a:spcPct val="0"/>
              </a:spcAft>
              <a:defRPr>
                <a:solidFill>
                  <a:schemeClr val="tx1"/>
                </a:solidFill>
                <a:latin typeface="Calibri" pitchFamily="34" charset="0"/>
                <a:cs typeface="Arial" charset="0"/>
              </a:defRPr>
            </a:lvl6pPr>
            <a:lvl7pPr marL="3258408" indent="-250647" defTabSz="501294" eaLnBrk="0" fontAlgn="base" hangingPunct="0">
              <a:spcBef>
                <a:spcPct val="0"/>
              </a:spcBef>
              <a:spcAft>
                <a:spcPct val="0"/>
              </a:spcAft>
              <a:defRPr>
                <a:solidFill>
                  <a:schemeClr val="tx1"/>
                </a:solidFill>
                <a:latin typeface="Calibri" pitchFamily="34" charset="0"/>
                <a:cs typeface="Arial" charset="0"/>
              </a:defRPr>
            </a:lvl7pPr>
            <a:lvl8pPr marL="3759703" indent="-250647" defTabSz="501294" eaLnBrk="0" fontAlgn="base" hangingPunct="0">
              <a:spcBef>
                <a:spcPct val="0"/>
              </a:spcBef>
              <a:spcAft>
                <a:spcPct val="0"/>
              </a:spcAft>
              <a:defRPr>
                <a:solidFill>
                  <a:schemeClr val="tx1"/>
                </a:solidFill>
                <a:latin typeface="Calibri" pitchFamily="34" charset="0"/>
                <a:cs typeface="Arial" charset="0"/>
              </a:defRPr>
            </a:lvl8pPr>
            <a:lvl9pPr marL="4260995" indent="-250647" defTabSz="50129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1230719-F039-483C-8018-9565E8685764}" type="slidenum">
              <a:rPr lang="en-US" altLang="en-US">
                <a:solidFill>
                  <a:srgbClr val="000000"/>
                </a:solidFill>
                <a:latin typeface="Arial" charset="0"/>
              </a:rPr>
              <a:pPr eaLnBrk="1" hangingPunct="1"/>
              <a:t>35</a:t>
            </a:fld>
            <a:endParaRPr lang="en-US" altLang="en-US">
              <a:solidFill>
                <a:srgbClr val="000000"/>
              </a:solidFill>
              <a:latin typeface="Arial" charset="0"/>
            </a:endParaRPr>
          </a:p>
        </p:txBody>
      </p:sp>
    </p:spTree>
    <p:extLst>
      <p:ext uri="{BB962C8B-B14F-4D97-AF65-F5344CB8AC3E}">
        <p14:creationId xmlns:p14="http://schemas.microsoft.com/office/powerpoint/2010/main" val="128413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9728" y="4800600"/>
            <a:ext cx="4915746" cy="4800600"/>
          </a:xfrm>
          <a:ln>
            <a:solidFill>
              <a:schemeClr val="tx1"/>
            </a:solidFill>
          </a:ln>
        </p:spPr>
        <p:txBody>
          <a:bodyPr>
            <a:noAutofit/>
          </a:bodyPr>
          <a:lstStyle/>
          <a:p>
            <a:r>
              <a:rPr lang="en-US" sz="700" b="1" dirty="0">
                <a:latin typeface="Arial" panose="020B0604020202020204" pitchFamily="34" charset="0"/>
                <a:cs typeface="Arial" panose="020B0604020202020204" pitchFamily="34" charset="0"/>
              </a:rPr>
              <a:t>Transition </a:t>
            </a:r>
            <a:endParaRPr lang="en-US" sz="700" dirty="0">
              <a:latin typeface="Arial" panose="020B0604020202020204" pitchFamily="34" charset="0"/>
              <a:cs typeface="Arial" panose="020B0604020202020204" pitchFamily="34" charset="0"/>
            </a:endParaRPr>
          </a:p>
          <a:p>
            <a:r>
              <a:rPr lang="en-US" sz="700" dirty="0">
                <a:latin typeface="Arial" panose="020B0604020202020204" pitchFamily="34" charset="0"/>
                <a:cs typeface="Arial" panose="020B0604020202020204" pitchFamily="34" charset="0"/>
              </a:rPr>
              <a:t>Presented here is a resistance analysis in Part 2 of the MAGELLAN-1 Study in patients who had failed prior DAA regimens containing NS3/4A protease and/or NS5A inhibitors.</a:t>
            </a:r>
          </a:p>
          <a:p>
            <a:endParaRPr lang="en-US" sz="700" dirty="0">
              <a:latin typeface="Arial" panose="020B0604020202020204" pitchFamily="34" charset="0"/>
              <a:ea typeface="Calibri"/>
              <a:cs typeface="Arial" panose="020B0604020202020204" pitchFamily="34" charset="0"/>
            </a:endParaRPr>
          </a:p>
          <a:p>
            <a:r>
              <a:rPr lang="en-US" sz="700" b="1" dirty="0">
                <a:latin typeface="Arial" panose="020B0604020202020204" pitchFamily="34" charset="0"/>
                <a:cs typeface="Arial" panose="020B0604020202020204" pitchFamily="34" charset="0"/>
              </a:rPr>
              <a:t>Main Messages</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ea typeface="Calibri"/>
                <a:cs typeface="Arial" panose="020B0604020202020204" pitchFamily="34" charset="0"/>
              </a:rPr>
              <a:t>Overall, the SVR12 rate was 89% (39/44) in the 12 GLE/PIB week treatment group, and 92% (43/47) in the 16 week treatment group.</a:t>
            </a:r>
          </a:p>
          <a:p>
            <a:pPr marL="181209" indent="-181209">
              <a:buFont typeface="Arial" panose="020B0604020202020204" pitchFamily="34" charset="0"/>
              <a:buChar char="•"/>
            </a:pPr>
            <a:r>
              <a:rPr lang="en-US" sz="700" dirty="0">
                <a:latin typeface="Arial" panose="020B0604020202020204" pitchFamily="34" charset="0"/>
                <a:cs typeface="Arial" panose="020B0604020202020204" pitchFamily="34" charset="0"/>
              </a:rPr>
              <a:t>NS3 experience alone or the presence of NS3 baseline substitutions alone had no impact on efficacy regardless of treatment duration.</a:t>
            </a:r>
          </a:p>
          <a:p>
            <a:pPr marL="181209" indent="-181209" defTabSz="966443">
              <a:buFont typeface="Arial" panose="020B0604020202020204" pitchFamily="34" charset="0"/>
              <a:buChar char="•"/>
              <a:defRPr/>
            </a:pPr>
            <a:r>
              <a:rPr lang="en-US" sz="700" dirty="0">
                <a:latin typeface="Arial" panose="020B0604020202020204" pitchFamily="34" charset="0"/>
                <a:cs typeface="Arial" panose="020B0604020202020204" pitchFamily="34" charset="0"/>
              </a:rPr>
              <a:t>Among NS5A inhibitor experienced patients and/or patients with NS5A substitutions at baseline, the 12-week regimen was associated with a higher relapse rate than the 16-week regimen</a:t>
            </a:r>
          </a:p>
          <a:p>
            <a:pPr marL="181209" indent="-181209" defTabSz="966443">
              <a:buFont typeface="Arial" panose="020B0604020202020204" pitchFamily="34" charset="0"/>
              <a:buChar char="•"/>
              <a:defRPr/>
            </a:pPr>
            <a:r>
              <a:rPr lang="en-US" sz="700" dirty="0">
                <a:latin typeface="Arial" panose="020B0604020202020204" pitchFamily="34" charset="0"/>
                <a:cs typeface="Arial" panose="020B0604020202020204" pitchFamily="34" charset="0"/>
              </a:rPr>
              <a:t>Lowest SVR12 rates were observed in the patients with substitutions in both NS3 and NS5A</a:t>
            </a:r>
          </a:p>
          <a:p>
            <a:pPr marL="181209" indent="-181209" defTabSz="966443">
              <a:buFont typeface="Arial" panose="020B0604020202020204" pitchFamily="34" charset="0"/>
              <a:buChar char="•"/>
              <a:defRPr/>
            </a:pPr>
            <a:r>
              <a:rPr lang="en-US" sz="700" dirty="0">
                <a:latin typeface="Arial" panose="020B0604020202020204" pitchFamily="34" charset="0"/>
                <a:cs typeface="Arial" panose="020B0604020202020204" pitchFamily="34" charset="0"/>
              </a:rPr>
              <a:t>Although the number of patients with both NS3 and NS5A substitutions is small in both 12 weeks and 16 weeks arms, extending treatment up to 16 weeks did not result in improving SVR rates for this group of patients.</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cs typeface="Arial" panose="020B0604020202020204" pitchFamily="34" charset="0"/>
              </a:rPr>
              <a:t>There were 8 GT1a and one GT 1b patients with </a:t>
            </a:r>
            <a:r>
              <a:rPr lang="en-US" sz="700" dirty="0" err="1">
                <a:solidFill>
                  <a:prstClr val="black"/>
                </a:solidFill>
                <a:latin typeface="Arial" panose="020B0604020202020204" pitchFamily="34" charset="0"/>
                <a:cs typeface="Arial" panose="020B0604020202020204" pitchFamily="34" charset="0"/>
              </a:rPr>
              <a:t>virologic</a:t>
            </a:r>
            <a:r>
              <a:rPr lang="en-US" sz="700" dirty="0">
                <a:solidFill>
                  <a:prstClr val="black"/>
                </a:solidFill>
                <a:latin typeface="Arial" panose="020B0604020202020204" pitchFamily="34" charset="0"/>
                <a:cs typeface="Arial" panose="020B0604020202020204" pitchFamily="34" charset="0"/>
              </a:rPr>
              <a:t> failures. 9/9 had NS5A resistance at baseline, 4/9 had NS3 resistance at baseline.</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cs typeface="Arial" panose="020B0604020202020204" pitchFamily="34" charset="0"/>
              </a:rPr>
              <a:t>44% (4/9) of treatment failures resulted in multiclass NS3 and NS5A RASs.</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cs typeface="Arial" panose="020B0604020202020204" pitchFamily="34" charset="0"/>
              </a:rPr>
              <a:t>100% (9/9) of treatment failures resulted in </a:t>
            </a:r>
            <a:r>
              <a:rPr lang="en-US" sz="700" dirty="0" err="1">
                <a:solidFill>
                  <a:prstClr val="black"/>
                </a:solidFill>
                <a:latin typeface="Arial" panose="020B0604020202020204" pitchFamily="34" charset="0"/>
                <a:cs typeface="Arial" panose="020B0604020202020204" pitchFamily="34" charset="0"/>
              </a:rPr>
              <a:t>multipositional</a:t>
            </a:r>
            <a:r>
              <a:rPr lang="en-US" sz="700" dirty="0">
                <a:solidFill>
                  <a:prstClr val="black"/>
                </a:solidFill>
                <a:latin typeface="Arial" panose="020B0604020202020204" pitchFamily="34" charset="0"/>
                <a:cs typeface="Arial" panose="020B0604020202020204" pitchFamily="34" charset="0"/>
              </a:rPr>
              <a:t> NS3 and/or NS5A RASs.</a:t>
            </a:r>
            <a:endParaRPr lang="en-US" sz="700" dirty="0">
              <a:latin typeface="Arial" panose="020B0604020202020204" pitchFamily="34" charset="0"/>
              <a:cs typeface="Arial" panose="020B0604020202020204" pitchFamily="34" charset="0"/>
            </a:endParaRPr>
          </a:p>
          <a:p>
            <a:endParaRPr lang="en-US" sz="700" dirty="0">
              <a:latin typeface="Arial" panose="020B0604020202020204" pitchFamily="34" charset="0"/>
              <a:cs typeface="Arial" panose="020B0604020202020204" pitchFamily="34" charset="0"/>
            </a:endParaRPr>
          </a:p>
          <a:p>
            <a:pPr defTabSz="966443">
              <a:defRPr/>
            </a:pPr>
            <a:r>
              <a:rPr lang="en-US" sz="700" b="1" dirty="0">
                <a:latin typeface="Arial" panose="020B0604020202020204" pitchFamily="34" charset="0"/>
                <a:cs typeface="Arial" panose="020B0604020202020204" pitchFamily="34" charset="0"/>
              </a:rPr>
              <a:t>Background</a:t>
            </a:r>
          </a:p>
          <a:p>
            <a:pPr marL="181209" indent="-181209">
              <a:buFont typeface="Arial" panose="020B0604020202020204" pitchFamily="34" charset="0"/>
              <a:buChar char="•"/>
            </a:pPr>
            <a:r>
              <a:rPr lang="en-US" sz="700" dirty="0">
                <a:latin typeface="Arial" panose="020B0604020202020204" pitchFamily="34" charset="0"/>
                <a:cs typeface="Arial" panose="020B0604020202020204" pitchFamily="34" charset="0"/>
              </a:rPr>
              <a:t>The MAGELLAN-I, Part 2 study is an open-label, multicenter, randomized trial designed for DAA-experienced patients (PI and/or NS5A inhibitor) with GT1, 4, 5 or 6 infection without cirrhosis or with compensated cirrhosis. No GT 5 or 6 patients were enrolled, and the GT4 patients made up just 4% of the cohort.</a:t>
            </a:r>
          </a:p>
          <a:p>
            <a:pPr marL="181209" indent="-181209">
              <a:buFont typeface="Arial" panose="020B0604020202020204" pitchFamily="34" charset="0"/>
              <a:buChar char="•"/>
            </a:pPr>
            <a:r>
              <a:rPr lang="en-US" sz="700" dirty="0">
                <a:latin typeface="Arial" panose="020B0604020202020204" pitchFamily="34" charset="0"/>
                <a:cs typeface="Arial" panose="020B0604020202020204" pitchFamily="34" charset="0"/>
              </a:rPr>
              <a:t>In the Magellan-1, part 1 study presented by Dr. </a:t>
            </a:r>
            <a:r>
              <a:rPr lang="en-US" sz="700" dirty="0" err="1">
                <a:latin typeface="Arial" panose="020B0604020202020204" pitchFamily="34" charset="0"/>
                <a:cs typeface="Arial" panose="020B0604020202020204" pitchFamily="34" charset="0"/>
              </a:rPr>
              <a:t>Poordad</a:t>
            </a:r>
            <a:r>
              <a:rPr lang="en-US" sz="700" dirty="0">
                <a:latin typeface="Arial" panose="020B0604020202020204" pitchFamily="34" charset="0"/>
                <a:cs typeface="Arial" panose="020B0604020202020204" pitchFamily="34" charset="0"/>
              </a:rPr>
              <a:t> at EASL 2016, we saw that when DAA experienced patients fail GLE/PIB, they often fail with multi-class drug resistance, with mutations conferring resistance to both PIs and NS5A inhibitors.</a:t>
            </a:r>
          </a:p>
          <a:p>
            <a:pPr marL="181209" indent="-181209">
              <a:buFont typeface="Arial" panose="020B0604020202020204" pitchFamily="34" charset="0"/>
              <a:buChar char="•"/>
            </a:pPr>
            <a:r>
              <a:rPr lang="en-US" sz="700" dirty="0">
                <a:latin typeface="Arial" panose="020B0604020202020204" pitchFamily="34" charset="0"/>
                <a:cs typeface="Arial" panose="020B0604020202020204" pitchFamily="34" charset="0"/>
              </a:rPr>
              <a:t>The most common prior DAA regimens were LDV/SOF and PTV/OBV/DSV</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ea typeface="Calibri"/>
                <a:cs typeface="Arial" panose="020B0604020202020204" pitchFamily="34" charset="0"/>
              </a:rPr>
              <a:t>While the SVR12 rate is high for patients who have no baseline substitutions, patients who fail GLE/PIB often do so with both multiclass resistance, and </a:t>
            </a:r>
            <a:r>
              <a:rPr lang="en-US" sz="700" dirty="0" err="1">
                <a:solidFill>
                  <a:prstClr val="black"/>
                </a:solidFill>
                <a:latin typeface="Arial" panose="020B0604020202020204" pitchFamily="34" charset="0"/>
                <a:ea typeface="Calibri"/>
                <a:cs typeface="Arial" panose="020B0604020202020204" pitchFamily="34" charset="0"/>
              </a:rPr>
              <a:t>multipositional</a:t>
            </a:r>
            <a:r>
              <a:rPr lang="en-US" sz="700" dirty="0">
                <a:solidFill>
                  <a:prstClr val="black"/>
                </a:solidFill>
                <a:latin typeface="Arial" panose="020B0604020202020204" pitchFamily="34" charset="0"/>
                <a:ea typeface="Calibri"/>
                <a:cs typeface="Arial" panose="020B0604020202020204" pitchFamily="34" charset="0"/>
              </a:rPr>
              <a:t> resistance within each class.  There is currently no data on the ability to retreat these patients. In comparison, patients who fail LDV/SOF can be effectively rescued at very high SVR rates with SOF/VEL/VOX.</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ea typeface="Calibri"/>
                <a:cs typeface="Arial" panose="020B0604020202020204" pitchFamily="34" charset="0"/>
              </a:rPr>
              <a:t>The median time to retreatment for those with NS3 experience, according to Dr. </a:t>
            </a:r>
            <a:r>
              <a:rPr lang="en-US" sz="700" dirty="0" err="1">
                <a:solidFill>
                  <a:prstClr val="black"/>
                </a:solidFill>
                <a:latin typeface="Arial" panose="020B0604020202020204" pitchFamily="34" charset="0"/>
                <a:ea typeface="Calibri"/>
                <a:cs typeface="Arial" panose="020B0604020202020204" pitchFamily="34" charset="0"/>
              </a:rPr>
              <a:t>Poordad</a:t>
            </a:r>
            <a:r>
              <a:rPr lang="en-US" sz="700" dirty="0">
                <a:solidFill>
                  <a:prstClr val="black"/>
                </a:solidFill>
                <a:latin typeface="Arial" panose="020B0604020202020204" pitchFamily="34" charset="0"/>
                <a:ea typeface="Calibri"/>
                <a:cs typeface="Arial" panose="020B0604020202020204" pitchFamily="34" charset="0"/>
              </a:rPr>
              <a:t>, was 19 months.  Most NS3 mutations do not persist for this long. </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ea typeface="Calibri"/>
                <a:cs typeface="Arial" panose="020B0604020202020204" pitchFamily="34" charset="0"/>
              </a:rPr>
              <a:t>In response to questions from the audience at EASL, Dr. </a:t>
            </a:r>
            <a:r>
              <a:rPr lang="en-US" sz="700" dirty="0" err="1">
                <a:solidFill>
                  <a:prstClr val="black"/>
                </a:solidFill>
                <a:latin typeface="Arial" panose="020B0604020202020204" pitchFamily="34" charset="0"/>
                <a:ea typeface="Calibri"/>
                <a:cs typeface="Arial" panose="020B0604020202020204" pitchFamily="34" charset="0"/>
              </a:rPr>
              <a:t>Poordad</a:t>
            </a:r>
            <a:r>
              <a:rPr lang="en-US" sz="700" dirty="0">
                <a:solidFill>
                  <a:prstClr val="black"/>
                </a:solidFill>
                <a:latin typeface="Arial" panose="020B0604020202020204" pitchFamily="34" charset="0"/>
                <a:ea typeface="Calibri"/>
                <a:cs typeface="Arial" panose="020B0604020202020204" pitchFamily="34" charset="0"/>
              </a:rPr>
              <a:t> stated that resistance testing may be beneficial in patients who have had both a PI and </a:t>
            </a:r>
            <a:r>
              <a:rPr lang="en-US" sz="700" dirty="0" err="1">
                <a:solidFill>
                  <a:prstClr val="black"/>
                </a:solidFill>
                <a:latin typeface="Arial" panose="020B0604020202020204" pitchFamily="34" charset="0"/>
                <a:ea typeface="Calibri"/>
                <a:cs typeface="Arial" panose="020B0604020202020204" pitchFamily="34" charset="0"/>
              </a:rPr>
              <a:t>and</a:t>
            </a:r>
            <a:r>
              <a:rPr lang="en-US" sz="700" dirty="0">
                <a:solidFill>
                  <a:prstClr val="black"/>
                </a:solidFill>
                <a:latin typeface="Arial" panose="020B0604020202020204" pitchFamily="34" charset="0"/>
                <a:ea typeface="Calibri"/>
                <a:cs typeface="Arial" panose="020B0604020202020204" pitchFamily="34" charset="0"/>
              </a:rPr>
              <a:t> NS5A inhibitor in the past, due to the lower SVR12 rates seen with GLE/PIB when patients have NS3 and NS5A RASs at baseline.</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ea typeface="Calibri"/>
                <a:cs typeface="Arial" panose="020B0604020202020204" pitchFamily="34" charset="0"/>
              </a:rPr>
              <a:t>In the 12 week treatment arm, 2% of patients had on-treatment failure, and 9% had </a:t>
            </a:r>
            <a:r>
              <a:rPr lang="en-US" sz="700" dirty="0" err="1">
                <a:solidFill>
                  <a:prstClr val="black"/>
                </a:solidFill>
                <a:latin typeface="Arial" panose="020B0604020202020204" pitchFamily="34" charset="0"/>
                <a:ea typeface="Calibri"/>
                <a:cs typeface="Arial" panose="020B0604020202020204" pitchFamily="34" charset="0"/>
              </a:rPr>
              <a:t>virologic</a:t>
            </a:r>
            <a:r>
              <a:rPr lang="en-US" sz="700" dirty="0">
                <a:solidFill>
                  <a:prstClr val="black"/>
                </a:solidFill>
                <a:latin typeface="Arial" panose="020B0604020202020204" pitchFamily="34" charset="0"/>
                <a:ea typeface="Calibri"/>
                <a:cs typeface="Arial" panose="020B0604020202020204" pitchFamily="34" charset="0"/>
              </a:rPr>
              <a:t> relapse.</a:t>
            </a:r>
          </a:p>
          <a:p>
            <a:pPr marL="181209" indent="-181209" defTabSz="966443">
              <a:buFont typeface="Arial" panose="020B0604020202020204" pitchFamily="34" charset="0"/>
              <a:buChar char="•"/>
              <a:defRPr/>
            </a:pPr>
            <a:r>
              <a:rPr lang="en-US" sz="700" dirty="0">
                <a:solidFill>
                  <a:prstClr val="black"/>
                </a:solidFill>
                <a:latin typeface="Arial" panose="020B0604020202020204" pitchFamily="34" charset="0"/>
                <a:ea typeface="Calibri"/>
                <a:cs typeface="Arial" panose="020B0604020202020204" pitchFamily="34" charset="0"/>
              </a:rPr>
              <a:t>In the 16 week treatment arm, 9% of patients had on-treatment failure, and no patients relapsed.</a:t>
            </a:r>
          </a:p>
          <a:p>
            <a:pPr marL="181209" indent="-181209" defTabSz="966443">
              <a:buFont typeface="Arial" panose="020B0604020202020204" pitchFamily="34" charset="0"/>
              <a:buChar char="•"/>
              <a:defRPr/>
            </a:pPr>
            <a:r>
              <a:rPr lang="en-GB" sz="700" dirty="0" err="1">
                <a:solidFill>
                  <a:prstClr val="black"/>
                </a:solidFill>
                <a:latin typeface="Arial" panose="020B0604020202020204" pitchFamily="34" charset="0"/>
                <a:cs typeface="Arial" panose="020B0604020202020204" pitchFamily="34" charset="0"/>
              </a:rPr>
              <a:t>Glecaprevir</a:t>
            </a:r>
            <a:r>
              <a:rPr lang="en-GB" sz="700" dirty="0">
                <a:solidFill>
                  <a:prstClr val="black"/>
                </a:solidFill>
                <a:latin typeface="Arial" panose="020B0604020202020204" pitchFamily="34" charset="0"/>
                <a:cs typeface="Arial" panose="020B0604020202020204" pitchFamily="34" charset="0"/>
              </a:rPr>
              <a:t> is an NS3 PI, and </a:t>
            </a:r>
            <a:r>
              <a:rPr lang="en-GB" sz="700" dirty="0" err="1">
                <a:solidFill>
                  <a:prstClr val="black"/>
                </a:solidFill>
                <a:latin typeface="Arial" panose="020B0604020202020204" pitchFamily="34" charset="0"/>
                <a:cs typeface="Arial" panose="020B0604020202020204" pitchFamily="34" charset="0"/>
              </a:rPr>
              <a:t>Pibrentasvir</a:t>
            </a:r>
            <a:r>
              <a:rPr lang="en-GB" sz="700" dirty="0">
                <a:solidFill>
                  <a:prstClr val="black"/>
                </a:solidFill>
                <a:latin typeface="Arial" panose="020B0604020202020204" pitchFamily="34" charset="0"/>
                <a:cs typeface="Arial" panose="020B0604020202020204" pitchFamily="34" charset="0"/>
              </a:rPr>
              <a:t> is an NS5A inhibitor. </a:t>
            </a:r>
          </a:p>
          <a:p>
            <a:endParaRPr lang="en-GB" sz="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54216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34CFA0-6C43-4B10-AD36-6AB0ED439AA1}"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89781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0ED274-8A31-439C-98B2-7494A84B8873}" type="slidenum">
              <a:rPr lang="en-GB" sz="1400">
                <a:solidFill>
                  <a:prstClr val="black"/>
                </a:solidFill>
              </a:rPr>
              <a:pPr>
                <a:defRPr/>
              </a:pPr>
              <a:t>38</a:t>
            </a:fld>
            <a:endParaRPr lang="en-GB" sz="1400" dirty="0">
              <a:solidFill>
                <a:prstClr val="black"/>
              </a:solidFill>
            </a:endParaRPr>
          </a:p>
        </p:txBody>
      </p:sp>
    </p:spTree>
    <p:extLst>
      <p:ext uri="{BB962C8B-B14F-4D97-AF65-F5344CB8AC3E}">
        <p14:creationId xmlns:p14="http://schemas.microsoft.com/office/powerpoint/2010/main" val="159452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6A5DF1-6FFF-45D8-A3D0-43934C956926}" type="slidenum">
              <a:rPr lang="en-GB" smtClean="0"/>
              <a:pPr/>
              <a:t>3</a:t>
            </a:fld>
            <a:endParaRPr lang="en-GB" dirty="0"/>
          </a:p>
        </p:txBody>
      </p:sp>
    </p:spTree>
    <p:extLst>
      <p:ext uri="{BB962C8B-B14F-4D97-AF65-F5344CB8AC3E}">
        <p14:creationId xmlns:p14="http://schemas.microsoft.com/office/powerpoint/2010/main" val="244867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257300" y="720725"/>
            <a:ext cx="4800600" cy="3600450"/>
          </a:xfrm>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defRPr>
            </a:lvl1pPr>
            <a:lvl2pPr marL="785372" indent="-302066" eaLnBrk="0" hangingPunct="0">
              <a:spcBef>
                <a:spcPct val="30000"/>
              </a:spcBef>
              <a:defRPr sz="1300">
                <a:solidFill>
                  <a:schemeClr val="tx1"/>
                </a:solidFill>
                <a:latin typeface="Arial" pitchFamily="34" charset="0"/>
              </a:defRPr>
            </a:lvl2pPr>
            <a:lvl3pPr marL="1208265" indent="-241653" eaLnBrk="0" hangingPunct="0">
              <a:spcBef>
                <a:spcPct val="30000"/>
              </a:spcBef>
              <a:defRPr sz="1300">
                <a:solidFill>
                  <a:schemeClr val="tx1"/>
                </a:solidFill>
                <a:latin typeface="Arial" pitchFamily="34" charset="0"/>
              </a:defRPr>
            </a:lvl3pPr>
            <a:lvl4pPr marL="1691571" indent="-241653" eaLnBrk="0" hangingPunct="0">
              <a:spcBef>
                <a:spcPct val="30000"/>
              </a:spcBef>
              <a:defRPr sz="1300">
                <a:solidFill>
                  <a:schemeClr val="tx1"/>
                </a:solidFill>
                <a:latin typeface="Arial" pitchFamily="34" charset="0"/>
              </a:defRPr>
            </a:lvl4pPr>
            <a:lvl5pPr marL="2174878" indent="-241653" eaLnBrk="0" hangingPunct="0">
              <a:spcBef>
                <a:spcPct val="30000"/>
              </a:spcBef>
              <a:defRPr sz="1300">
                <a:solidFill>
                  <a:schemeClr val="tx1"/>
                </a:solidFill>
                <a:latin typeface="Arial" pitchFamily="34" charset="0"/>
              </a:defRPr>
            </a:lvl5pPr>
            <a:lvl6pPr marL="2658184" indent="-241653" eaLnBrk="0" fontAlgn="base" hangingPunct="0">
              <a:spcBef>
                <a:spcPct val="30000"/>
              </a:spcBef>
              <a:spcAft>
                <a:spcPct val="0"/>
              </a:spcAft>
              <a:defRPr sz="1300">
                <a:solidFill>
                  <a:schemeClr val="tx1"/>
                </a:solidFill>
                <a:latin typeface="Arial" pitchFamily="34" charset="0"/>
              </a:defRPr>
            </a:lvl6pPr>
            <a:lvl7pPr marL="3141490" indent="-241653" eaLnBrk="0" fontAlgn="base" hangingPunct="0">
              <a:spcBef>
                <a:spcPct val="30000"/>
              </a:spcBef>
              <a:spcAft>
                <a:spcPct val="0"/>
              </a:spcAft>
              <a:defRPr sz="1300">
                <a:solidFill>
                  <a:schemeClr val="tx1"/>
                </a:solidFill>
                <a:latin typeface="Arial" pitchFamily="34" charset="0"/>
              </a:defRPr>
            </a:lvl7pPr>
            <a:lvl8pPr marL="3624796" indent="-241653" eaLnBrk="0" fontAlgn="base" hangingPunct="0">
              <a:spcBef>
                <a:spcPct val="30000"/>
              </a:spcBef>
              <a:spcAft>
                <a:spcPct val="0"/>
              </a:spcAft>
              <a:defRPr sz="1300">
                <a:solidFill>
                  <a:schemeClr val="tx1"/>
                </a:solidFill>
                <a:latin typeface="Arial" pitchFamily="34" charset="0"/>
              </a:defRPr>
            </a:lvl8pPr>
            <a:lvl9pPr marL="4108102" indent="-241653" eaLnBrk="0" fontAlgn="base" hangingPunct="0">
              <a:spcBef>
                <a:spcPct val="30000"/>
              </a:spcBef>
              <a:spcAft>
                <a:spcPct val="0"/>
              </a:spcAft>
              <a:defRPr sz="1300">
                <a:solidFill>
                  <a:schemeClr val="tx1"/>
                </a:solidFill>
                <a:latin typeface="Arial" pitchFamily="34" charset="0"/>
              </a:defRPr>
            </a:lvl9pPr>
          </a:lstStyle>
          <a:p>
            <a:pPr eaLnBrk="1" hangingPunct="1">
              <a:spcBef>
                <a:spcPct val="0"/>
              </a:spcBef>
            </a:pPr>
            <a:fld id="{192A32E9-0AB9-491B-9BB8-8C8A62BA7003}" type="slidenum">
              <a:rPr lang="en-US" altLang="ru-RU" smtClean="0"/>
              <a:pPr eaLnBrk="1" hangingPunct="1">
                <a:spcBef>
                  <a:spcPct val="0"/>
                </a:spcBef>
              </a:pPr>
              <a:t>39</a:t>
            </a:fld>
            <a:endParaRPr lang="en-US"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40</a:t>
            </a:fld>
            <a:endParaRPr lang="en-US" dirty="0">
              <a:solidFill>
                <a:prstClr val="black"/>
              </a:solidFill>
              <a:latin typeface="Calibri"/>
            </a:endParaRPr>
          </a:p>
        </p:txBody>
      </p:sp>
    </p:spTree>
    <p:extLst>
      <p:ext uri="{BB962C8B-B14F-4D97-AF65-F5344CB8AC3E}">
        <p14:creationId xmlns:p14="http://schemas.microsoft.com/office/powerpoint/2010/main" val="1683191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spcBef>
                <a:spcPct val="0"/>
              </a:spcBef>
              <a:buFont typeface="Arial" pitchFamily="34" charset="0"/>
              <a:buNone/>
              <a:defRPr/>
            </a:pPr>
            <a:endParaRPr lang="tr-TR"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41</a:t>
            </a:fld>
            <a:endParaRPr lang="en-US" dirty="0">
              <a:solidFill>
                <a:prstClr val="black"/>
              </a:solidFill>
              <a:latin typeface="Calibri"/>
            </a:endParaRPr>
          </a:p>
        </p:txBody>
      </p:sp>
    </p:spTree>
    <p:extLst>
      <p:ext uri="{BB962C8B-B14F-4D97-AF65-F5344CB8AC3E}">
        <p14:creationId xmlns:p14="http://schemas.microsoft.com/office/powerpoint/2010/main" val="256421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641350"/>
            <a:ext cx="4159250" cy="3119438"/>
          </a:xfrm>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42</a:t>
            </a:fld>
            <a:endParaRPr lang="en-US"/>
          </a:p>
        </p:txBody>
      </p:sp>
    </p:spTree>
    <p:extLst>
      <p:ext uri="{BB962C8B-B14F-4D97-AF65-F5344CB8AC3E}">
        <p14:creationId xmlns:p14="http://schemas.microsoft.com/office/powerpoint/2010/main" val="1473313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7975" y="641350"/>
            <a:ext cx="4159250" cy="3119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43</a:t>
            </a:fld>
            <a:endParaRPr lang="en-US"/>
          </a:p>
        </p:txBody>
      </p:sp>
    </p:spTree>
    <p:extLst>
      <p:ext uri="{BB962C8B-B14F-4D97-AF65-F5344CB8AC3E}">
        <p14:creationId xmlns:p14="http://schemas.microsoft.com/office/powerpoint/2010/main" val="387664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19138"/>
            <a:ext cx="4803775"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t>44</a:t>
            </a:fld>
            <a:endParaRPr lang="en-US"/>
          </a:p>
        </p:txBody>
      </p:sp>
    </p:spTree>
    <p:extLst>
      <p:ext uri="{BB962C8B-B14F-4D97-AF65-F5344CB8AC3E}">
        <p14:creationId xmlns:p14="http://schemas.microsoft.com/office/powerpoint/2010/main" val="115586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EFD018-7C42-40AB-89AD-95D12245E4C3}" type="slidenum">
              <a:rPr lang="en-GB" smtClean="0">
                <a:solidFill>
                  <a:prstClr val="black"/>
                </a:solidFill>
                <a:latin typeface="Arial "/>
              </a:rPr>
              <a:pPr>
                <a:defRPr/>
              </a:pPr>
              <a:t>45</a:t>
            </a:fld>
            <a:endParaRPr lang="en-GB" dirty="0">
              <a:solidFill>
                <a:prstClr val="black"/>
              </a:solidFill>
              <a:latin typeface="Arial "/>
            </a:endParaRPr>
          </a:p>
        </p:txBody>
      </p:sp>
    </p:spTree>
    <p:extLst>
      <p:ext uri="{BB962C8B-B14F-4D97-AF65-F5344CB8AC3E}">
        <p14:creationId xmlns:p14="http://schemas.microsoft.com/office/powerpoint/2010/main" val="2613913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6A5DF1-6FFF-45D8-A3D0-43934C956926}"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904834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9388" y="611188"/>
            <a:ext cx="3959225" cy="2970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364984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0ED274-8A31-439C-98B2-7494A84B8873}" type="slidenum">
              <a:rPr lang="en-GB" sz="1400">
                <a:solidFill>
                  <a:prstClr val="black"/>
                </a:solidFill>
              </a:rPr>
              <a:pPr>
                <a:defRPr/>
              </a:pPr>
              <a:t>49</a:t>
            </a:fld>
            <a:endParaRPr lang="en-GB" sz="1400" dirty="0">
              <a:solidFill>
                <a:prstClr val="black"/>
              </a:solidFill>
            </a:endParaRPr>
          </a:p>
        </p:txBody>
      </p:sp>
    </p:spTree>
    <p:extLst>
      <p:ext uri="{BB962C8B-B14F-4D97-AF65-F5344CB8AC3E}">
        <p14:creationId xmlns:p14="http://schemas.microsoft.com/office/powerpoint/2010/main" val="159452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 xmlns:a16="http://schemas.microsoft.com/office/drawing/2014/main" id="{072EAD1E-4F5F-4D31-98E8-5464B8EAFB96}"/>
              </a:ext>
            </a:extLst>
          </p:cNvPr>
          <p:cNvSpPr>
            <a:spLocks noGrp="1"/>
          </p:cNvSpPr>
          <p:nvPr>
            <p:ph type="sldNum" sz="quarter" idx="5"/>
          </p:nvPr>
        </p:nvSpPr>
        <p:spPr/>
        <p:txBody>
          <a:bodyPr/>
          <a:lstStyle/>
          <a:p>
            <a:pPr defTabSz="966612">
              <a:defRPr/>
            </a:pPr>
            <a:fld id="{74A938E1-C2F5-4CCA-9F5E-BF082D516661}" type="slidenum">
              <a:rPr lang="en-GB" sz="1300">
                <a:solidFill>
                  <a:prstClr val="black"/>
                </a:solidFill>
              </a:rPr>
              <a:pPr defTabSz="966612">
                <a:defRPr/>
              </a:pPr>
              <a:t>4</a:t>
            </a:fld>
            <a:endParaRPr lang="en-GB" sz="1300" dirty="0">
              <a:solidFill>
                <a:prstClr val="black"/>
              </a:solidFill>
            </a:endParaRPr>
          </a:p>
        </p:txBody>
      </p:sp>
    </p:spTree>
    <p:extLst>
      <p:ext uri="{BB962C8B-B14F-4D97-AF65-F5344CB8AC3E}">
        <p14:creationId xmlns:p14="http://schemas.microsoft.com/office/powerpoint/2010/main" val="386334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830025-3E3E-4223-AF6B-464AFC3D8F88}" type="slidenum">
              <a:rPr lang="en-US" smtClean="0">
                <a:solidFill>
                  <a:prstClr val="black"/>
                </a:solidFill>
                <a:latin typeface="Arial"/>
              </a:rPr>
              <a:pPr/>
              <a:t>50</a:t>
            </a:fld>
            <a:endParaRPr lang="en-US">
              <a:solidFill>
                <a:prstClr val="black"/>
              </a:solidFill>
              <a:latin typeface="Arial"/>
            </a:endParaRPr>
          </a:p>
        </p:txBody>
      </p:sp>
    </p:spTree>
    <p:extLst>
      <p:ext uri="{BB962C8B-B14F-4D97-AF65-F5344CB8AC3E}">
        <p14:creationId xmlns:p14="http://schemas.microsoft.com/office/powerpoint/2010/main" val="410402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966612" lvl="2" defTabSz="966612" fontAlgn="auto">
              <a:lnSpc>
                <a:spcPct val="90000"/>
              </a:lnSpc>
              <a:spcAft>
                <a:spcPts val="0"/>
              </a:spcAft>
              <a:buClr>
                <a:srgbClr val="E2E2E2">
                  <a:lumMod val="75000"/>
                </a:srgbClr>
              </a:buClr>
              <a:buSzPct val="90000"/>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388375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42E75-4B93-4212-A5BC-EBC0145C8FF1}" type="slidenum">
              <a:rPr lang="ru-RU" smtClean="0"/>
              <a:pPr/>
              <a:t>6</a:t>
            </a:fld>
            <a:endParaRPr lang="ru-RU"/>
          </a:p>
        </p:txBody>
      </p:sp>
    </p:spTree>
    <p:extLst>
      <p:ext uri="{BB962C8B-B14F-4D97-AF65-F5344CB8AC3E}">
        <p14:creationId xmlns:p14="http://schemas.microsoft.com/office/powerpoint/2010/main" val="363469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42E75-4B93-4212-A5BC-EBC0145C8FF1}" type="slidenum">
              <a:rPr lang="ru-RU" smtClean="0"/>
              <a:pPr/>
              <a:t>10</a:t>
            </a:fld>
            <a:endParaRPr lang="ru-RU"/>
          </a:p>
        </p:txBody>
      </p:sp>
    </p:spTree>
    <p:extLst>
      <p:ext uri="{BB962C8B-B14F-4D97-AF65-F5344CB8AC3E}">
        <p14:creationId xmlns:p14="http://schemas.microsoft.com/office/powerpoint/2010/main" val="363469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D42E75-4B93-4212-A5BC-EBC0145C8FF1}" type="slidenum">
              <a:rPr lang="ru-RU" smtClean="0"/>
              <a:pPr/>
              <a:t>14</a:t>
            </a:fld>
            <a:endParaRPr lang="ru-RU"/>
          </a:p>
        </p:txBody>
      </p:sp>
    </p:spTree>
    <p:extLst>
      <p:ext uri="{BB962C8B-B14F-4D97-AF65-F5344CB8AC3E}">
        <p14:creationId xmlns:p14="http://schemas.microsoft.com/office/powerpoint/2010/main" val="228965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43469648-C023-4F54-A5B1-7D3F41C39CE1}" type="slidenum">
              <a:rPr lang="en-GB" smtClean="0"/>
              <a:t>18</a:t>
            </a:fld>
            <a:endParaRPr lang="en-GB" dirty="0"/>
          </a:p>
        </p:txBody>
      </p:sp>
    </p:spTree>
    <p:extLst>
      <p:ext uri="{BB962C8B-B14F-4D97-AF65-F5344CB8AC3E}">
        <p14:creationId xmlns:p14="http://schemas.microsoft.com/office/powerpoint/2010/main" val="221671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CEFD018-7C42-40AB-89AD-95D12245E4C3}" type="slidenum">
              <a:rPr lang="en-GB" smtClean="0">
                <a:solidFill>
                  <a:prstClr val="black"/>
                </a:solidFill>
                <a:latin typeface="Arial "/>
              </a:rPr>
              <a:pPr>
                <a:defRPr/>
              </a:pPr>
              <a:t>20</a:t>
            </a:fld>
            <a:endParaRPr lang="en-GB" dirty="0">
              <a:solidFill>
                <a:prstClr val="black"/>
              </a:solidFill>
              <a:latin typeface="Arial "/>
            </a:endParaRPr>
          </a:p>
        </p:txBody>
      </p:sp>
    </p:spTree>
    <p:extLst>
      <p:ext uri="{BB962C8B-B14F-4D97-AF65-F5344CB8AC3E}">
        <p14:creationId xmlns:p14="http://schemas.microsoft.com/office/powerpoint/2010/main" val="391545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0ED274-8A31-439C-98B2-7494A84B8873}" type="slidenum">
              <a:rPr lang="en-GB" sz="1400">
                <a:solidFill>
                  <a:prstClr val="black"/>
                </a:solidFill>
              </a:rPr>
              <a:pPr>
                <a:defRPr/>
              </a:pPr>
              <a:t>21</a:t>
            </a:fld>
            <a:endParaRPr lang="en-GB" sz="1400" dirty="0">
              <a:solidFill>
                <a:prstClr val="black"/>
              </a:solidFill>
            </a:endParaRPr>
          </a:p>
        </p:txBody>
      </p:sp>
    </p:spTree>
    <p:extLst>
      <p:ext uri="{BB962C8B-B14F-4D97-AF65-F5344CB8AC3E}">
        <p14:creationId xmlns:p14="http://schemas.microsoft.com/office/powerpoint/2010/main" val="2186083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6.jpeg"/><Relationship Id="rId1" Type="http://schemas.openxmlformats.org/officeDocument/2006/relationships/slideMaster" Target="../slideMasters/slideMaster24.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Master" Target="../slideMasters/slideMaster24.xml"/><Relationship Id="rId5" Type="http://schemas.openxmlformats.org/officeDocument/2006/relationships/image" Target="../media/image20.emf"/><Relationship Id="rId4" Type="http://schemas.openxmlformats.org/officeDocument/2006/relationships/image" Target="../media/image34.png"/></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Master" Target="../slideMasters/slideMaster24.xml"/><Relationship Id="rId5" Type="http://schemas.openxmlformats.org/officeDocument/2006/relationships/image" Target="../media/image20.emf"/><Relationship Id="rId4" Type="http://schemas.openxmlformats.org/officeDocument/2006/relationships/image" Target="../media/image34.png"/></Relationships>
</file>

<file path=ppt/slideLayouts/_rels/slideLayout6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jpeg"/><Relationship Id="rId1" Type="http://schemas.openxmlformats.org/officeDocument/2006/relationships/slideMaster" Target="../slideMasters/slideMaster24.xml"/><Relationship Id="rId4" Type="http://schemas.openxmlformats.org/officeDocument/2006/relationships/image" Target="../media/image20.emf"/></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CDA 6b.png"/>
          <p:cNvPicPr>
            <a:picLocks noChangeAspect="1"/>
          </p:cNvPicPr>
          <p:nvPr userDrawn="1"/>
        </p:nvPicPr>
        <p:blipFill>
          <a:blip r:embed="rId2" cstate="print"/>
          <a:stretch>
            <a:fillRect/>
          </a:stretch>
        </p:blipFill>
        <p:spPr>
          <a:xfrm>
            <a:off x="6335887" y="397308"/>
            <a:ext cx="2400625" cy="822960"/>
          </a:xfrm>
          <a:prstGeom prst="rect">
            <a:avLst/>
          </a:prstGeom>
        </p:spPr>
      </p:pic>
    </p:spTree>
    <p:extLst>
      <p:ext uri="{BB962C8B-B14F-4D97-AF65-F5344CB8AC3E}">
        <p14:creationId xmlns:p14="http://schemas.microsoft.com/office/powerpoint/2010/main" val="338330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D9F76EC-99FB-4133-B409-9E25E6D0E2EE}"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6408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Tree>
    <p:extLst>
      <p:ext uri="{BB962C8B-B14F-4D97-AF65-F5344CB8AC3E}">
        <p14:creationId xmlns:p14="http://schemas.microsoft.com/office/powerpoint/2010/main" val="3396022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8EBA03D-E89B-4BFD-85A4-E44C69DD512B}"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2424433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1319B4-A73C-4366-BECF-B8A001C59D94}"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28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C6FB11B-0E33-4C51-84EB-28CEEDBEDCB0}"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734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3023489A-5756-49E8-93C8-BA3D9867D437}"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535050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AA828DA-6983-401D-BD16-ACDC4C483EA8}"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193692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2A43599C-A61C-4778-990B-652B33FFFB67}"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2818305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D217E4-97A0-4756-99A2-F85776862402}"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796645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62E76C74-2FA7-4C5E-ABC9-3A55678F113B}"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6155903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B5B1F660-5ED9-45E2-856F-D56670910E27}"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09217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AA3E3981-0F5A-4C7C-B084-D317C0444D65}" type="datetime1">
              <a:rPr lang="en-US" smtClean="0"/>
              <a:t>10/17/2019</a:t>
            </a:fld>
            <a:endParaRPr lang="en-US"/>
          </a:p>
        </p:txBody>
      </p:sp>
      <p:sp>
        <p:nvSpPr>
          <p:cNvPr id="11" name="Footer Placeholder 10"/>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10347068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343C5F9-5CB9-4CB7-B054-A4CD3B6E6B63}"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8383501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E143014-4138-46EA-9EA5-15CA23ABB6E2}"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947384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11754-4862-479A-9EDE-3AC97C044317}"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0205621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840C18-1604-4995-A235-856369324C1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21659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31800" y="358504"/>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vert="horz" wrap="square" lIns="91440" tIns="45720" rIns="91440" bIns="45720" numCol="1" anchor="t" anchorCtr="0" compatLnSpc="1">
            <a:prstTxWarp prst="textNoShape">
              <a:avLst/>
            </a:prstTxWarp>
          </a:bodyPr>
          <a:lstStyle>
            <a:lvl1pPr algn="ctr">
              <a:defRPr>
                <a:ea typeface="MS PGothic" panose="020B0600070205080204" pitchFamily="34" charset="-128"/>
              </a:defRPr>
            </a:lvl1pPr>
          </a:lstStyle>
          <a:p>
            <a:pPr fontAlgn="base">
              <a:spcBef>
                <a:spcPct val="0"/>
              </a:spcBef>
              <a:spcAft>
                <a:spcPct val="0"/>
              </a:spcAft>
            </a:pPr>
            <a:fld id="{D48C932A-7DB1-4769-AB07-B1023D14CCF4}" type="slidenum">
              <a:rPr lang="en-US" sz="2200" b="1">
                <a:solidFill>
                  <a:prstClr val="black"/>
                </a:solidFill>
                <a:cs typeface="Arial" panose="020B0604020202020204" pitchFamily="34" charset="0"/>
              </a:rPr>
              <a:pPr fontAlgn="base">
                <a:spcBef>
                  <a:spcPct val="0"/>
                </a:spcBef>
                <a:spcAft>
                  <a:spcPct val="0"/>
                </a:spcAft>
              </a:pPr>
              <a:t>‹#›</a:t>
            </a:fld>
            <a:endParaRPr lang="en-US" sz="2200" b="1">
              <a:solidFill>
                <a:prstClr val="black"/>
              </a:solidFill>
              <a:cs typeface="Arial" panose="020B0604020202020204" pitchFamily="34" charset="0"/>
            </a:endParaRPr>
          </a:p>
        </p:txBody>
      </p:sp>
    </p:spTree>
    <p:extLst>
      <p:ext uri="{BB962C8B-B14F-4D97-AF65-F5344CB8AC3E}">
        <p14:creationId xmlns:p14="http://schemas.microsoft.com/office/powerpoint/2010/main" val="18540054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8853"/>
            <a:ext cx="7924800" cy="7874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755650" y="1676400"/>
            <a:ext cx="7702550" cy="441960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38497656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8918830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139" y="350961"/>
            <a:ext cx="7924800" cy="787400"/>
          </a:xfrm>
        </p:spPr>
        <p:txBody>
          <a:bodyPr/>
          <a:lstStyle/>
          <a:p>
            <a:r>
              <a:rPr lang="en-US"/>
              <a:t>Click to edit Master title style</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8373169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25942186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98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4F16E68A-F9F5-4BE4-9B81-5E99896A8588}" type="datetime1">
              <a:rPr lang="en-US" smtClean="0"/>
              <a:t>10/17/2019</a:t>
            </a:fld>
            <a:endParaRPr lang="en-US"/>
          </a:p>
        </p:txBody>
      </p:sp>
      <p:sp>
        <p:nvSpPr>
          <p:cNvPr id="7" name="Footer Placeholder 6"/>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41211362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41643011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685800" y="1066800"/>
            <a:ext cx="7924800" cy="0"/>
          </a:xfrm>
          <a:prstGeom prst="line">
            <a:avLst/>
          </a:prstGeom>
          <a:noFill/>
          <a:ln w="5397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200" b="1">
              <a:solidFill>
                <a:prstClr val="black"/>
              </a:solidFill>
              <a:cs typeface="Arial" panose="020B0604020202020204" pitchFamily="34" charset="0"/>
            </a:endParaRPr>
          </a:p>
        </p:txBody>
      </p:sp>
      <p:sp>
        <p:nvSpPr>
          <p:cNvPr id="6"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200" b="1">
              <a:solidFill>
                <a:prstClr val="black"/>
              </a:solidFill>
              <a:cs typeface="Arial" panose="020B0604020202020204" pitchFamily="34" charset="0"/>
            </a:endParaRPr>
          </a:p>
        </p:txBody>
      </p:sp>
      <p:sp>
        <p:nvSpPr>
          <p:cNvPr id="4" name="Text Placeholder 3"/>
          <p:cNvSpPr>
            <a:spLocks noGrp="1"/>
          </p:cNvSpPr>
          <p:nvPr>
            <p:ph type="body" sz="quarter" idx="11"/>
          </p:nvPr>
        </p:nvSpPr>
        <p:spPr>
          <a:xfrm>
            <a:off x="762000" y="1676400"/>
            <a:ext cx="769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85800" y="279400"/>
            <a:ext cx="7924800" cy="787400"/>
          </a:xfrm>
        </p:spPr>
        <p:txBody>
          <a:bodyPr/>
          <a:lstStyle/>
          <a:p>
            <a:r>
              <a:rPr lang="en-US"/>
              <a:t>Click to edit Master title style</a:t>
            </a:r>
          </a:p>
        </p:txBody>
      </p:sp>
    </p:spTree>
    <p:extLst>
      <p:ext uri="{BB962C8B-B14F-4D97-AF65-F5344CB8AC3E}">
        <p14:creationId xmlns:p14="http://schemas.microsoft.com/office/powerpoint/2010/main" val="37930739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37392025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Bottom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9190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b="0">
                <a:solidFill>
                  <a:srgbClr val="898989"/>
                </a:solidFill>
              </a:defRPr>
            </a:lvl1pPr>
          </a:lstStyle>
          <a:p>
            <a:pPr fontAlgn="base">
              <a:spcBef>
                <a:spcPct val="0"/>
              </a:spcBef>
              <a:spcAft>
                <a:spcPct val="0"/>
              </a:spcAft>
            </a:pPr>
            <a:fld id="{8A2D6836-7C82-45B0-8295-E29923E8940E}"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9235426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defRPr b="0" baseline="0">
                <a:ea typeface="MS PGothic" panose="020B0600070205080204" pitchFamily="34" charset="-128"/>
              </a:defRPr>
            </a:lvl1pPr>
          </a:lstStyle>
          <a:p>
            <a:pPr fontAlgn="base">
              <a:spcBef>
                <a:spcPct val="0"/>
              </a:spcBef>
              <a:spcAft>
                <a:spcPct val="0"/>
              </a:spcAft>
            </a:pPr>
            <a:fld id="{6DF9950B-F0B2-490A-BED5-F303620B5D30}" type="slidenum">
              <a:rPr lang="en-US" sz="2200">
                <a:solidFill>
                  <a:prstClr val="black"/>
                </a:solidFill>
                <a:cs typeface="Arial" panose="020B0604020202020204" pitchFamily="34" charset="0"/>
              </a:rPr>
              <a:pPr fontAlgn="base">
                <a:spcBef>
                  <a:spcPct val="0"/>
                </a:spcBef>
                <a:spcAft>
                  <a:spcPct val="0"/>
                </a:spcAft>
              </a:pPr>
              <a:t>‹#›</a:t>
            </a:fld>
            <a:endParaRPr lang="en-US" sz="2200">
              <a:solidFill>
                <a:prstClr val="black"/>
              </a:solidFill>
              <a:cs typeface="Arial" panose="020B0604020202020204" pitchFamily="34" charset="0"/>
            </a:endParaRPr>
          </a:p>
        </p:txBody>
      </p:sp>
    </p:spTree>
    <p:extLst>
      <p:ext uri="{BB962C8B-B14F-4D97-AF65-F5344CB8AC3E}">
        <p14:creationId xmlns:p14="http://schemas.microsoft.com/office/powerpoint/2010/main" val="28373102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078623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24000"/>
            <a:ext cx="8229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4BC6406B-DDAA-41B6-91F5-56FAD77BF19E}"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00284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40F991-BB3E-4064-8593-5EAF63A78D3F}"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1007200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2B1335CE-B1F2-4F86-994A-BEC8E6DBE5D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518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49744083-85BE-4496-9DD0-F53976B51776}" type="datetime1">
              <a:rPr lang="en-US" smtClean="0"/>
              <a:t>10/17/2019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39562013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D4238D15-314A-439F-A6A1-78A6E0A3F12C}"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45452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42084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093153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DCA448-61AF-4863-BEC4-E39B630A293E}"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41286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1F7283-B880-4DCE-A5D4-A937CD5212E2}"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7919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5683A0A-D4FB-4E2D-A88A-DE533D806DDE}"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23115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0B54AFF5-444B-4031-ABEF-EE5477CEC841}"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47138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4686FC43-029B-4554-BF83-BC1BCBEB0A37}"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32601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384C56F8-1D28-467D-9187-9086261B3BF1}"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43233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969EB1-CE3A-453B-8977-6C93EB5B6FD4}"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2574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0FB3C81-B2A8-41CD-858A-FB96CF4CC942}"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Author’s Last Name, Conference Name, Year, Presentation #</a:t>
            </a:r>
            <a:endParaRPr lang="en-US"/>
          </a:p>
        </p:txBody>
      </p:sp>
      <p:pic>
        <p:nvPicPr>
          <p:cNvPr id="4" name="Picture 3" descr="CDA 6b Vertical 120222.png"/>
          <p:cNvPicPr>
            <a:picLocks noChangeAspect="1"/>
          </p:cNvPicPr>
          <p:nvPr userDrawn="1"/>
        </p:nvPicPr>
        <p:blipFill>
          <a:blip r:embed="rId2" cstate="print"/>
          <a:stretch>
            <a:fillRect/>
          </a:stretch>
        </p:blipFill>
        <p:spPr>
          <a:xfrm>
            <a:off x="8200153" y="38206"/>
            <a:ext cx="822960" cy="1083496"/>
          </a:xfrm>
          <a:prstGeom prst="rect">
            <a:avLst/>
          </a:prstGeom>
        </p:spPr>
      </p:pic>
      <p:sp>
        <p:nvSpPr>
          <p:cNvPr id="7" name="Rectangle 6"/>
          <p:cNvSpPr txBox="1">
            <a:spLocks noChangeArrowheads="1"/>
          </p:cNvSpPr>
          <p:nvPr userDrawn="1"/>
        </p:nvSpPr>
        <p:spPr bwMode="white">
          <a:xfrm>
            <a:off x="8637574" y="6618288"/>
            <a:ext cx="457200" cy="152400"/>
          </a:xfrm>
          <a:prstGeom prst="rect">
            <a:avLst/>
          </a:prstGeom>
          <a:ln/>
        </p:spPr>
        <p:txBody>
          <a:bodyPr anchor="ctr"/>
          <a:lstStyle>
            <a:lvl1pPr algn="ctr">
              <a:defRPr>
                <a:solidFill>
                  <a:schemeClr val="bg1"/>
                </a:solidFill>
              </a:defRPr>
            </a:lvl1pPr>
          </a:lstStyle>
          <a:p>
            <a:pPr algn="r" fontAlgn="auto">
              <a:spcBef>
                <a:spcPts val="0"/>
              </a:spcBef>
              <a:spcAft>
                <a:spcPts val="0"/>
              </a:spcAft>
              <a:defRPr/>
            </a:pPr>
            <a:fld id="{BA41F0CF-3F15-4BDE-A309-9CB60B6E1407}" type="slidenum">
              <a:rPr lang="en-US" sz="1000" b="0" smtClean="0">
                <a:solidFill>
                  <a:srgbClr val="000000"/>
                </a:solidFill>
                <a:latin typeface="Arial" pitchFamily="34" charset="0"/>
              </a:rPr>
              <a:pPr algn="r" fontAlgn="auto">
                <a:spcBef>
                  <a:spcPts val="0"/>
                </a:spcBef>
                <a:spcAft>
                  <a:spcPts val="0"/>
                </a:spcAft>
                <a:defRPr/>
              </a:pPr>
              <a:t>‹#›</a:t>
            </a:fld>
            <a:endParaRPr lang="en-US" sz="1000" b="0" dirty="0">
              <a:solidFill>
                <a:srgbClr val="000000"/>
              </a:solidFill>
              <a:latin typeface="Arial" pitchFamily="34" charset="0"/>
            </a:endParaRPr>
          </a:p>
        </p:txBody>
      </p:sp>
    </p:spTree>
    <p:extLst>
      <p:ext uri="{BB962C8B-B14F-4D97-AF65-F5344CB8AC3E}">
        <p14:creationId xmlns:p14="http://schemas.microsoft.com/office/powerpoint/2010/main" val="14176067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B82EE42B-D536-4765-8632-8CF093CDE506}"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24123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B61D6A5C-C5BC-4768-8CBC-36C10383CD62}"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05083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F49878-BFB5-44A8-A320-DA19290F8DD6}"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773208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ED9910F-2EC6-4AD8-A727-CF258691D7F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6370981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A896E-5E23-4C1C-831B-7F2B4407A3AE}"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20067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529BDB-9692-4563-8241-92BE4B0E5E6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370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4" name="Slide Number Placeholder 8"/>
          <p:cNvSpPr>
            <a:spLocks noGrp="1"/>
          </p:cNvSpPr>
          <p:nvPr>
            <p:ph type="sldNum" sz="quarter" idx="16"/>
          </p:nvPr>
        </p:nvSpPr>
        <p:spPr>
          <a:xfrm>
            <a:off x="8439150" y="6537325"/>
            <a:ext cx="247650" cy="168275"/>
          </a:xfr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396461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8"/>
          <p:cNvSpPr>
            <a:spLocks noGrp="1"/>
          </p:cNvSpPr>
          <p:nvPr>
            <p:ph type="sldNum" sz="quarter" idx="16"/>
          </p:nvPr>
        </p:nvSpPr>
        <p:spPr>
          <a:xfrm>
            <a:off x="8439150" y="6537325"/>
            <a:ext cx="247650" cy="168275"/>
          </a:xfr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24744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096"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42230645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77825" y="6605588"/>
            <a:ext cx="8588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3200" b="1">
                <a:solidFill>
                  <a:schemeClr val="tx1"/>
                </a:solidFill>
                <a:latin typeface="Arial" charset="0"/>
              </a:defRPr>
            </a:lvl1pPr>
            <a:lvl2pPr marL="742950" indent="-285750" algn="ctr" eaLnBrk="0" hangingPunct="0">
              <a:defRPr sz="3200" b="1">
                <a:solidFill>
                  <a:schemeClr val="tx1"/>
                </a:solidFill>
                <a:latin typeface="Arial" charset="0"/>
              </a:defRPr>
            </a:lvl2pPr>
            <a:lvl3pPr marL="1143000" indent="-228600" algn="ctr" eaLnBrk="0" hangingPunct="0">
              <a:defRPr sz="3200" b="1">
                <a:solidFill>
                  <a:schemeClr val="tx1"/>
                </a:solidFill>
                <a:latin typeface="Arial" charset="0"/>
              </a:defRPr>
            </a:lvl3pPr>
            <a:lvl4pPr marL="1600200" indent="-228600" algn="ctr" eaLnBrk="0" hangingPunct="0">
              <a:defRPr sz="3200" b="1">
                <a:solidFill>
                  <a:schemeClr val="tx1"/>
                </a:solidFill>
                <a:latin typeface="Arial" charset="0"/>
              </a:defRPr>
            </a:lvl4pPr>
            <a:lvl5pPr marL="2057400" indent="-228600" algn="ctr" eaLnBrk="0" hangingPunct="0">
              <a:defRPr sz="3200" b="1">
                <a:solidFill>
                  <a:schemeClr val="tx1"/>
                </a:solidFill>
                <a:latin typeface="Arial" charset="0"/>
              </a:defRPr>
            </a:lvl5pPr>
            <a:lvl6pPr marL="2514600" indent="-228600" algn="ctr" eaLnBrk="0" fontAlgn="base" hangingPunct="0">
              <a:spcBef>
                <a:spcPct val="0"/>
              </a:spcBef>
              <a:spcAft>
                <a:spcPct val="0"/>
              </a:spcAft>
              <a:defRPr sz="3200" b="1">
                <a:solidFill>
                  <a:schemeClr val="tx1"/>
                </a:solidFill>
                <a:latin typeface="Arial" charset="0"/>
              </a:defRPr>
            </a:lvl6pPr>
            <a:lvl7pPr marL="2971800" indent="-228600" algn="ctr" eaLnBrk="0" fontAlgn="base" hangingPunct="0">
              <a:spcBef>
                <a:spcPct val="0"/>
              </a:spcBef>
              <a:spcAft>
                <a:spcPct val="0"/>
              </a:spcAft>
              <a:defRPr sz="3200" b="1">
                <a:solidFill>
                  <a:schemeClr val="tx1"/>
                </a:solidFill>
                <a:latin typeface="Arial" charset="0"/>
              </a:defRPr>
            </a:lvl7pPr>
            <a:lvl8pPr marL="3429000" indent="-228600" algn="ctr" eaLnBrk="0" fontAlgn="base" hangingPunct="0">
              <a:spcBef>
                <a:spcPct val="0"/>
              </a:spcBef>
              <a:spcAft>
                <a:spcPct val="0"/>
              </a:spcAft>
              <a:defRPr sz="3200" b="1">
                <a:solidFill>
                  <a:schemeClr val="tx1"/>
                </a:solidFill>
                <a:latin typeface="Arial" charset="0"/>
              </a:defRPr>
            </a:lvl8pPr>
            <a:lvl9pPr marL="3886200" indent="-228600" algn="ctr" eaLnBrk="0" fontAlgn="base" hangingPunct="0">
              <a:spcBef>
                <a:spcPct val="0"/>
              </a:spcBef>
              <a:spcAft>
                <a:spcPct val="0"/>
              </a:spcAft>
              <a:defRPr sz="3200" b="1">
                <a:solidFill>
                  <a:schemeClr val="tx1"/>
                </a:solidFill>
                <a:latin typeface="Arial" charset="0"/>
              </a:defRPr>
            </a:lvl9pPr>
          </a:lstStyle>
          <a:p>
            <a:pPr algn="l" eaLnBrk="1" hangingPunct="1">
              <a:defRPr/>
            </a:pPr>
            <a:r>
              <a:rPr lang="en-US" sz="1000" b="0">
                <a:solidFill>
                  <a:srgbClr val="000000"/>
                </a:solidFill>
              </a:rPr>
              <a:t>Confidential</a:t>
            </a:r>
          </a:p>
        </p:txBody>
      </p:sp>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5" name="Rectangle 23"/>
          <p:cNvSpPr>
            <a:spLocks noGrp="1" noChangeArrowheads="1"/>
          </p:cNvSpPr>
          <p:nvPr>
            <p:ph type="sldNum" sz="quarter" idx="12"/>
          </p:nvPr>
        </p:nvSpPr>
        <p:spPr>
          <a:xfrm>
            <a:off x="6985000" y="6492879"/>
            <a:ext cx="2133600" cy="365125"/>
          </a:xfrm>
          <a:prstGeom prst="rect">
            <a:avLst/>
          </a:prstGeom>
        </p:spPr>
        <p:txBody>
          <a:bodyPr/>
          <a:lstStyle>
            <a:lvl1pPr>
              <a:defRPr>
                <a:cs typeface="+mn-cs"/>
              </a:defRPr>
            </a:lvl1pPr>
          </a:lstStyle>
          <a:p>
            <a:pPr>
              <a:defRPr/>
            </a:pPr>
            <a:fld id="{EDD2C56D-D0F8-482D-A13D-03205587E1A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77094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4323D8BD-EEF5-418D-B87C-EC3D31ACC5EC}"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7" name="Rectangle 6"/>
          <p:cNvSpPr txBox="1">
            <a:spLocks noChangeArrowheads="1"/>
          </p:cNvSpPr>
          <p:nvPr userDrawn="1"/>
        </p:nvSpPr>
        <p:spPr bwMode="white">
          <a:xfrm>
            <a:off x="8637574" y="6618288"/>
            <a:ext cx="457200" cy="152400"/>
          </a:xfrm>
          <a:prstGeom prst="rect">
            <a:avLst/>
          </a:prstGeom>
          <a:ln/>
        </p:spPr>
        <p:txBody>
          <a:bodyPr anchor="ctr"/>
          <a:lstStyle>
            <a:lvl1pPr algn="ctr">
              <a:defRPr>
                <a:solidFill>
                  <a:schemeClr val="bg1"/>
                </a:solidFill>
              </a:defRPr>
            </a:lvl1pPr>
          </a:lstStyle>
          <a:p>
            <a:pPr algn="r" fontAlgn="auto">
              <a:spcBef>
                <a:spcPts val="0"/>
              </a:spcBef>
              <a:spcAft>
                <a:spcPts val="0"/>
              </a:spcAft>
              <a:defRPr/>
            </a:pPr>
            <a:fld id="{BA41F0CF-3F15-4BDE-A309-9CB60B6E1407}" type="slidenum">
              <a:rPr lang="en-US" sz="1000" b="0" smtClean="0">
                <a:solidFill>
                  <a:srgbClr val="000000"/>
                </a:solidFill>
                <a:latin typeface="Arial" pitchFamily="34" charset="0"/>
              </a:rPr>
              <a:pPr algn="r" fontAlgn="auto">
                <a:spcBef>
                  <a:spcPts val="0"/>
                </a:spcBef>
                <a:spcAft>
                  <a:spcPts val="0"/>
                </a:spcAft>
                <a:defRPr/>
              </a:pPr>
              <a:t>‹#›</a:t>
            </a:fld>
            <a:endParaRPr lang="en-US" sz="1000" b="0" dirty="0">
              <a:solidFill>
                <a:srgbClr val="000000"/>
              </a:solidFill>
              <a:latin typeface="Arial" pitchFamily="34" charset="0"/>
            </a:endParaRPr>
          </a:p>
        </p:txBody>
      </p:sp>
    </p:spTree>
    <p:extLst>
      <p:ext uri="{BB962C8B-B14F-4D97-AF65-F5344CB8AC3E}">
        <p14:creationId xmlns:p14="http://schemas.microsoft.com/office/powerpoint/2010/main" val="28985416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4" name="Slide Number Placeholder 4"/>
          <p:cNvSpPr>
            <a:spLocks noGrp="1"/>
          </p:cNvSpPr>
          <p:nvPr>
            <p:ph type="sldNum" sz="quarter" idx="12"/>
          </p:nvPr>
        </p:nvSpPr>
        <p:spPr>
          <a:xfrm>
            <a:off x="6804025" y="6373813"/>
            <a:ext cx="2133600" cy="365125"/>
          </a:xfrm>
          <a:prstGeom prst="rect">
            <a:avLst/>
          </a:prstGeom>
        </p:spPr>
        <p:txBody>
          <a:bodyPr/>
          <a:lstStyle>
            <a:lvl1pPr>
              <a:defRPr>
                <a:solidFill>
                  <a:srgbClr val="000000">
                    <a:tint val="75000"/>
                  </a:srgbClr>
                </a:solidFill>
              </a:defRPr>
            </a:lvl1pPr>
          </a:lstStyle>
          <a:p>
            <a:pPr>
              <a:defRPr/>
            </a:pPr>
            <a:fld id="{2F6305A3-53A9-4064-93C1-3F7E1B9A46D8}" type="slidenum">
              <a:rPr lang="en-US"/>
              <a:pPr>
                <a:defRPr/>
              </a:pPr>
              <a:t>‹#›</a:t>
            </a:fld>
            <a:endParaRPr lang="en-US" dirty="0"/>
          </a:p>
        </p:txBody>
      </p:sp>
    </p:spTree>
    <p:extLst>
      <p:ext uri="{BB962C8B-B14F-4D97-AF65-F5344CB8AC3E}">
        <p14:creationId xmlns:p14="http://schemas.microsoft.com/office/powerpoint/2010/main" val="8531373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8D301003-C3E2-4D29-B8A6-0DFB726E57E8}" type="slidenum">
              <a:rPr lang="en-US"/>
              <a:pPr>
                <a:defRPr/>
              </a:pPr>
              <a:t>‹#›</a:t>
            </a:fld>
            <a:endParaRPr lang="en-US" dirty="0"/>
          </a:p>
        </p:txBody>
      </p:sp>
    </p:spTree>
    <p:extLst>
      <p:ext uri="{BB962C8B-B14F-4D97-AF65-F5344CB8AC3E}">
        <p14:creationId xmlns:p14="http://schemas.microsoft.com/office/powerpoint/2010/main" val="11609380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a:t>Click to edit Master title style</a:t>
            </a:r>
          </a:p>
        </p:txBody>
      </p:sp>
      <p:sp>
        <p:nvSpPr>
          <p:cNvPr id="3" name="Text Placeholder 5"/>
          <p:cNvSpPr>
            <a:spLocks noGrp="1"/>
          </p:cNvSpPr>
          <p:nvPr>
            <p:ph type="body" sz="quarter" idx="10"/>
          </p:nvPr>
        </p:nvSpPr>
        <p:spPr>
          <a:xfrm>
            <a:off x="142875" y="6426201"/>
            <a:ext cx="7670800" cy="381000"/>
          </a:xfrm>
        </p:spPr>
        <p:txBody>
          <a:bodyPr anchor="b"/>
          <a:lstStyle>
            <a:lvl1pPr marL="0" indent="0">
              <a:lnSpc>
                <a:spcPct val="100000"/>
              </a:lnSpc>
              <a:spcBef>
                <a:spcPts val="0"/>
              </a:spcBef>
              <a:spcAft>
                <a:spcPts val="0"/>
              </a:spcAft>
              <a:buNone/>
              <a:defRPr sz="1400"/>
            </a:lvl1pPr>
          </a:lstStyle>
          <a:p>
            <a:pPr lvl="0"/>
            <a:r>
              <a:rPr lang="en-US"/>
              <a:t>Click to edit Master text styles</a:t>
            </a:r>
          </a:p>
        </p:txBody>
      </p:sp>
    </p:spTree>
    <p:extLst>
      <p:ext uri="{BB962C8B-B14F-4D97-AF65-F5344CB8AC3E}">
        <p14:creationId xmlns:p14="http://schemas.microsoft.com/office/powerpoint/2010/main" val="57604066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889479B-CA6E-4667-B78D-545F2DA97AAF}"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124674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798CBA5-1C88-43CA-9E3A-2E2FE30E9157}" type="datetime1">
              <a:rPr lang="en-US" smtClean="0">
                <a:solidFill>
                  <a:prstClr val="black">
                    <a:lumMod val="50000"/>
                    <a:lumOff val="50000"/>
                  </a:prstClr>
                </a:solidFill>
              </a:rPr>
              <a:t>10/17/2019</a:t>
            </a:fld>
            <a:endParaRPr lang="en-US" dirty="0">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smtClean="0">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7240322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extBox 4"/>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5" name="TextBox 5"/>
          <p:cNvSpPr txBox="1"/>
          <p:nvPr userDrawn="1"/>
        </p:nvSpPr>
        <p:spPr>
          <a:xfrm>
            <a:off x="685800" y="650398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10"/>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994AF55B-10BB-4B6F-A997-7C400CA5ECA4}" type="slidenum">
              <a:rPr lang="en-US"/>
              <a:pPr>
                <a:defRPr/>
              </a:pPr>
              <a:t>‹#›</a:t>
            </a:fld>
            <a:endParaRPr lang="en-US" dirty="0"/>
          </a:p>
        </p:txBody>
      </p:sp>
    </p:spTree>
    <p:extLst>
      <p:ext uri="{BB962C8B-B14F-4D97-AF65-F5344CB8AC3E}">
        <p14:creationId xmlns:p14="http://schemas.microsoft.com/office/powerpoint/2010/main" val="2545344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D1BEDB89-8FCE-4957-935C-B29EB4D94B1F}" type="slidenum">
              <a:rPr lang="en-US"/>
              <a:pPr>
                <a:defRPr/>
              </a:pPr>
              <a:t>‹#›</a:t>
            </a:fld>
            <a:endParaRPr lang="en-US" dirty="0"/>
          </a:p>
        </p:txBody>
      </p:sp>
    </p:spTree>
    <p:extLst>
      <p:ext uri="{BB962C8B-B14F-4D97-AF65-F5344CB8AC3E}">
        <p14:creationId xmlns:p14="http://schemas.microsoft.com/office/powerpoint/2010/main" val="17299959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5B274D74-2EBD-4F6D-AEC9-CD1189A7DEC4}"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7977319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a:lstStyle>
            <a:lvl1pPr algn="ctr">
              <a:defRPr>
                <a:ea typeface="MS PGothic" pitchFamily="34" charset="-128"/>
                <a:cs typeface="+mn-cs"/>
              </a:defRPr>
            </a:lvl1pPr>
          </a:lstStyle>
          <a:p>
            <a:pPr>
              <a:defRPr/>
            </a:pPr>
            <a:fld id="{481EDA14-496C-48DF-B288-48C9BC65A0D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50616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Rectangle 26"/>
          <p:cNvSpPr>
            <a:spLocks noGrp="1" noChangeArrowheads="1"/>
          </p:cNvSpPr>
          <p:nvPr>
            <p:ph type="sldNum" sz="quarter" idx="12"/>
          </p:nvPr>
        </p:nvSpPr>
        <p:spPr>
          <a:xfrm>
            <a:off x="6985000" y="6492875"/>
            <a:ext cx="2133600" cy="365125"/>
          </a:xfrm>
          <a:prstGeom prst="rect">
            <a:avLst/>
          </a:prstGeom>
        </p:spPr>
        <p:txBody>
          <a:bodyPr/>
          <a:lstStyle>
            <a:lvl1pPr>
              <a:defRPr>
                <a:solidFill>
                  <a:prstClr val="black">
                    <a:tint val="75000"/>
                  </a:prstClr>
                </a:solidFill>
                <a:ea typeface="ＭＳ Ｐゴシック" pitchFamily="34" charset="-128"/>
              </a:defRPr>
            </a:lvl1pPr>
          </a:lstStyle>
          <a:p>
            <a:pPr>
              <a:defRPr/>
            </a:pPr>
            <a:fld id="{49DDEC33-0C8C-4ECA-B92B-E85A1F43DA49}" type="slidenum">
              <a:rPr lang="en-US"/>
              <a:pPr>
                <a:defRPr/>
              </a:pPr>
              <a:t>‹#›</a:t>
            </a:fld>
            <a:endParaRPr lang="en-US" dirty="0"/>
          </a:p>
        </p:txBody>
      </p:sp>
    </p:spTree>
    <p:extLst>
      <p:ext uri="{BB962C8B-B14F-4D97-AF65-F5344CB8AC3E}">
        <p14:creationId xmlns:p14="http://schemas.microsoft.com/office/powerpoint/2010/main" val="2119954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1F7A65CA-37EB-4238-A12D-2B5ADEACF599}"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7" name="Rectangle 6"/>
          <p:cNvSpPr txBox="1">
            <a:spLocks noChangeArrowheads="1"/>
          </p:cNvSpPr>
          <p:nvPr userDrawn="1"/>
        </p:nvSpPr>
        <p:spPr bwMode="white">
          <a:xfrm>
            <a:off x="8791575" y="6618288"/>
            <a:ext cx="341313" cy="152400"/>
          </a:xfrm>
          <a:prstGeom prst="rect">
            <a:avLst/>
          </a:prstGeom>
          <a:ln/>
        </p:spPr>
        <p:txBody>
          <a:bodyPr anchor="ctr"/>
          <a:lstStyle>
            <a:lvl1pPr algn="ctr">
              <a:defRPr>
                <a:solidFill>
                  <a:schemeClr val="bg1"/>
                </a:solidFill>
              </a:defRPr>
            </a:lvl1pPr>
          </a:lstStyle>
          <a:p>
            <a:pPr fontAlgn="auto">
              <a:spcBef>
                <a:spcPts val="0"/>
              </a:spcBef>
              <a:spcAft>
                <a:spcPts val="0"/>
              </a:spcAft>
              <a:defRPr/>
            </a:pPr>
            <a:fld id="{97044CF8-7553-49EE-B8D1-A3039ABF1408}" type="slidenum">
              <a:rPr lang="en-US" sz="1000" b="0" smtClean="0">
                <a:solidFill>
                  <a:srgbClr val="000000"/>
                </a:solidFill>
                <a:latin typeface="Arial" pitchFamily="34" charset="0"/>
              </a:rPr>
              <a:pPr fontAlgn="auto">
                <a:spcBef>
                  <a:spcPts val="0"/>
                </a:spcBef>
                <a:spcAft>
                  <a:spcPts val="0"/>
                </a:spcAft>
                <a:defRPr/>
              </a:pPr>
              <a:t>‹#›</a:t>
            </a:fld>
            <a:endParaRPr lang="en-US" sz="1000" b="0" dirty="0">
              <a:solidFill>
                <a:srgbClr val="000000"/>
              </a:solidFill>
              <a:latin typeface="Arial" pitchFamily="34" charset="0"/>
            </a:endParaRPr>
          </a:p>
        </p:txBody>
      </p:sp>
      <p:pic>
        <p:nvPicPr>
          <p:cNvPr id="10" name="Picture 9" descr="CDA Single 120311.png"/>
          <p:cNvPicPr>
            <a:picLocks noChangeAspect="1"/>
          </p:cNvPicPr>
          <p:nvPr userDrawn="1"/>
        </p:nvPicPr>
        <p:blipFill>
          <a:blip r:embed="rId2" cstate="print"/>
          <a:stretch>
            <a:fillRect/>
          </a:stretch>
        </p:blipFill>
        <p:spPr>
          <a:xfrm>
            <a:off x="8216381" y="140244"/>
            <a:ext cx="822960" cy="818805"/>
          </a:xfrm>
          <a:prstGeom prst="rect">
            <a:avLst/>
          </a:prstGeom>
        </p:spPr>
      </p:pic>
    </p:spTree>
    <p:extLst>
      <p:ext uri="{BB962C8B-B14F-4D97-AF65-F5344CB8AC3E}">
        <p14:creationId xmlns:p14="http://schemas.microsoft.com/office/powerpoint/2010/main" val="31543996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85800" y="1524000"/>
            <a:ext cx="3811588"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0600" y="1524000"/>
            <a:ext cx="3774465"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7"/>
          <p:cNvSpPr>
            <a:spLocks noGrp="1"/>
          </p:cNvSpPr>
          <p:nvPr>
            <p:ph type="ftr" sz="quarter" idx="10"/>
          </p:nvPr>
        </p:nvSpPr>
        <p:spPr>
          <a:xfrm>
            <a:off x="685800" y="6324600"/>
            <a:ext cx="5715000" cy="365125"/>
          </a:xfrm>
          <a:prstGeom prst="rect">
            <a:avLst/>
          </a:prstGeom>
        </p:spPr>
        <p:txBody>
          <a:bodyPr/>
          <a:lstStyle>
            <a:lvl1pPr>
              <a:defRPr>
                <a:solidFill>
                  <a:srgbClr val="000000"/>
                </a:solidFill>
                <a:latin typeface="Arial" charset="0"/>
              </a:defRPr>
            </a:lvl1pPr>
          </a:lstStyle>
          <a:p>
            <a:pPr>
              <a:defRPr/>
            </a:pPr>
            <a:r>
              <a:rPr lang="en-US" smtClean="0"/>
              <a:t>Author’s Last Name, Conference Name, Year, Presentation #</a:t>
            </a:r>
            <a:endParaRPr lang="en-US" dirty="0"/>
          </a:p>
        </p:txBody>
      </p:sp>
      <p:sp>
        <p:nvSpPr>
          <p:cNvPr id="7" name="Slide Number Placeholder 8"/>
          <p:cNvSpPr>
            <a:spLocks noGrp="1"/>
          </p:cNvSpPr>
          <p:nvPr>
            <p:ph type="sldNum" sz="quarter" idx="11"/>
          </p:nvPr>
        </p:nvSpPr>
        <p:spPr>
          <a:xfrm>
            <a:off x="6804025" y="6373813"/>
            <a:ext cx="2133600" cy="365125"/>
          </a:xfrm>
          <a:prstGeom prst="rect">
            <a:avLst/>
          </a:prstGeom>
        </p:spPr>
        <p:txBody>
          <a:bodyPr/>
          <a:lstStyle>
            <a:lvl1pPr>
              <a:defRPr>
                <a:latin typeface="Arial" pitchFamily="34" charset="0"/>
                <a:cs typeface="+mn-cs"/>
              </a:defRPr>
            </a:lvl1pPr>
          </a:lstStyle>
          <a:p>
            <a:pPr>
              <a:defRPr/>
            </a:pPr>
            <a:fld id="{23F40EBF-FACC-4AA4-A13D-20C6A8CF38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945024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a:lstStyle>
            <a:lvl1pPr algn="ctr" fontAlgn="auto">
              <a:spcBef>
                <a:spcPts val="0"/>
              </a:spcBef>
              <a:spcAft>
                <a:spcPts val="0"/>
              </a:spcAft>
              <a:defRPr>
                <a:latin typeface="Arial" pitchFamily="34" charset="0"/>
                <a:ea typeface="MS PGothic" pitchFamily="34" charset="-128"/>
                <a:cs typeface="+mn-cs"/>
              </a:defRPr>
            </a:lvl1pPr>
          </a:lstStyle>
          <a:p>
            <a:pPr>
              <a:defRPr/>
            </a:pPr>
            <a:fld id="{739EACD6-AD02-4D5A-B10B-FBB5E16401D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043810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142875" y="6426201"/>
            <a:ext cx="7670800" cy="381000"/>
          </a:xfrm>
        </p:spPr>
        <p:txBody>
          <a:bodyPr anchor="b"/>
          <a:lstStyle>
            <a:lvl1pPr marL="0" indent="0">
              <a:lnSpc>
                <a:spcPct val="100000"/>
              </a:lnSpc>
              <a:spcBef>
                <a:spcPts val="0"/>
              </a:spcBef>
              <a:spcAft>
                <a:spcPts val="0"/>
              </a:spcAft>
              <a:buNone/>
              <a:defRPr sz="1400"/>
            </a:lvl1pPr>
          </a:lstStyle>
          <a:p>
            <a:pPr lvl="0"/>
            <a:r>
              <a:rPr lang="en-US"/>
              <a:t>Click to edit Master text styles</a:t>
            </a:r>
          </a:p>
        </p:txBody>
      </p:sp>
    </p:spTree>
    <p:extLst>
      <p:ext uri="{BB962C8B-B14F-4D97-AF65-F5344CB8AC3E}">
        <p14:creationId xmlns:p14="http://schemas.microsoft.com/office/powerpoint/2010/main" val="16135186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dirty="0"/>
          </a:p>
        </p:txBody>
      </p:sp>
    </p:spTree>
    <p:extLst>
      <p:ext uri="{BB962C8B-B14F-4D97-AF65-F5344CB8AC3E}">
        <p14:creationId xmlns:p14="http://schemas.microsoft.com/office/powerpoint/2010/main" val="27017116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p>
        </p:txBody>
      </p:sp>
      <p:sp>
        <p:nvSpPr>
          <p:cNvPr id="4" name="Slide Number Placeholder 1"/>
          <p:cNvSpPr>
            <a:spLocks noGrp="1"/>
          </p:cNvSpPr>
          <p:nvPr>
            <p:ph type="sldNum" sz="quarter" idx="10"/>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4F1D4BA5-5302-4CB5-AC6D-38B3FFDBB930}" type="slidenum">
              <a:rPr lang="en-US"/>
              <a:pPr>
                <a:defRPr/>
              </a:pPr>
              <a:t>‹#›</a:t>
            </a:fld>
            <a:endParaRPr lang="en-US" dirty="0"/>
          </a:p>
        </p:txBody>
      </p:sp>
      <p:sp>
        <p:nvSpPr>
          <p:cNvPr id="5"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9636090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68760"/>
            <a:ext cx="8229600" cy="48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457200" y="6381750"/>
            <a:ext cx="3959225" cy="360363"/>
          </a:xfrm>
        </p:spPr>
        <p:txBody>
          <a:bodyPr anchor="b" anchorCtr="0">
            <a:noAutofit/>
          </a:bodyPr>
          <a:lstStyle>
            <a:lvl1pPr marL="0" indent="0">
              <a:spcBef>
                <a:spcPts val="0"/>
              </a:spcBef>
              <a:buNone/>
              <a:defRPr sz="1000"/>
            </a:lvl1pPr>
          </a:lstStyle>
          <a:p>
            <a:pPr lvl="0"/>
            <a:r>
              <a:rPr lang="en-GB" dirty="0"/>
              <a:t>References to go here</a:t>
            </a:r>
          </a:p>
        </p:txBody>
      </p:sp>
      <p:sp>
        <p:nvSpPr>
          <p:cNvPr id="9" name="Text Placeholder 7"/>
          <p:cNvSpPr>
            <a:spLocks noGrp="1"/>
          </p:cNvSpPr>
          <p:nvPr>
            <p:ph type="body" sz="quarter" idx="11" hasCustomPrompt="1"/>
          </p:nvPr>
        </p:nvSpPr>
        <p:spPr>
          <a:xfrm>
            <a:off x="4716016" y="6381750"/>
            <a:ext cx="3959225" cy="360363"/>
          </a:xfrm>
        </p:spPr>
        <p:txBody>
          <a:bodyPr anchor="b" anchorCtr="0">
            <a:noAutofit/>
          </a:bodyPr>
          <a:lstStyle>
            <a:lvl1pPr marL="0" indent="0" algn="r">
              <a:spcBef>
                <a:spcPts val="0"/>
              </a:spcBef>
              <a:buNone/>
              <a:defRPr sz="1000"/>
            </a:lvl1pPr>
          </a:lstStyle>
          <a:p>
            <a:pPr lvl="0"/>
            <a:r>
              <a:rPr lang="en-GB" dirty="0"/>
              <a:t>Footnotes to go here</a:t>
            </a:r>
          </a:p>
        </p:txBody>
      </p:sp>
    </p:spTree>
    <p:extLst>
      <p:ext uri="{BB962C8B-B14F-4D97-AF65-F5344CB8AC3E}">
        <p14:creationId xmlns:p14="http://schemas.microsoft.com/office/powerpoint/2010/main" val="30927069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1484501014"/>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2" name="Title 1"/>
          <p:cNvSpPr>
            <a:spLocks noGrp="1"/>
          </p:cNvSpPr>
          <p:nvPr>
            <p:ph type="title"/>
          </p:nvPr>
        </p:nvSpPr>
        <p:spPr>
          <a:xfrm>
            <a:off x="457200" y="30480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2547940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44500" y="3677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4741216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TextBox 4"/>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5" name="TextBox 5"/>
          <p:cNvSpPr txBox="1"/>
          <p:nvPr userDrawn="1"/>
        </p:nvSpPr>
        <p:spPr>
          <a:xfrm>
            <a:off x="685800" y="650398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57200" y="339725"/>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478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1FF72F9-59C2-4605-B04F-D32BA2A42D58}"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5389729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29664566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
            <a:ext cx="7924800" cy="787400"/>
          </a:xfrm>
        </p:spPr>
        <p:txBody>
          <a:bodyPr/>
          <a:lstStyle/>
          <a:p>
            <a:r>
              <a:rPr lang="en-US"/>
              <a:t>Click to edit Master title style</a:t>
            </a:r>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7352397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85800" y="1524000"/>
            <a:ext cx="3811588"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0600" y="1524000"/>
            <a:ext cx="3774465"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7"/>
          <p:cNvSpPr>
            <a:spLocks noGrp="1"/>
          </p:cNvSpPr>
          <p:nvPr>
            <p:ph type="ftr" sz="quarter" idx="10"/>
          </p:nvPr>
        </p:nvSpPr>
        <p:spPr>
          <a:xfrm>
            <a:off x="685800" y="6324600"/>
            <a:ext cx="5715000" cy="365125"/>
          </a:xfrm>
          <a:prstGeom prst="rect">
            <a:avLst/>
          </a:prstGeom>
        </p:spPr>
        <p:txBody>
          <a:bodyPr/>
          <a:lstStyle>
            <a:lvl1pPr>
              <a:defRPr>
                <a:solidFill>
                  <a:srgbClr val="000000"/>
                </a:solidFill>
                <a:latin typeface="Arial" charset="0"/>
              </a:defRPr>
            </a:lvl1pPr>
          </a:lstStyle>
          <a:p>
            <a:pPr>
              <a:defRPr/>
            </a:pPr>
            <a:r>
              <a:rPr lang="en-US" smtClean="0"/>
              <a:t>Author’s Last Name, Conference Name, Year, Presentation #</a:t>
            </a:r>
            <a:endParaRPr lang="en-US" dirty="0"/>
          </a:p>
        </p:txBody>
      </p:sp>
    </p:spTree>
    <p:extLst>
      <p:ext uri="{BB962C8B-B14F-4D97-AF65-F5344CB8AC3E}">
        <p14:creationId xmlns:p14="http://schemas.microsoft.com/office/powerpoint/2010/main" val="135324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57200" y="3677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7973790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69900" y="3550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0504055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566457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D95CE735-4ABC-4FF3-A7F2-6616B1BF966E}"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3721364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11667D-BB41-42AF-97CB-F724A713041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2411221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9C666434-09E4-4A47-A132-F15CD02CF737}"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1657439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B4341921-DBF2-40BD-9244-CA791DD7D97F}"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4957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AA53441-C521-4F27-8E71-98D41518390B}"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8048107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8226980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4617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EAF8E55-BDEE-4DE8-953C-ACB57C0CFE2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82966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E8E7F63-C9DE-4B02-8826-8AD2A7268AB2}"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42002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327E76F-61A8-4D87-BEDC-27047B7741F0}"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2540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CF5962D3-BD17-453F-B819-076BD9E7ACDB}"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7352905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DBF0E21-954F-460F-8256-651EA213FF9D}"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2338548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BF8626CA-1E75-48C3-9A51-B25DF4E67951}"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6947952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C63F69-A3B4-4597-A1CB-0070F69672F3}"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156727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E5B63A37-E3A9-4507-BC15-13B3950B22BF}"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65099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6A8442-66B1-45B4-8293-33C43C102360}" type="datetime1">
              <a:rPr lang="en-US" smtClean="0"/>
              <a:t>10/17/2019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20890923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4F10CCA4-039B-4E06-BAE2-50167DD34F88}"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3113429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FAC3A55-8DC3-4436-A20A-C785CF429C0C}"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8144749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72EE708-191B-4DC8-B7C9-8C7A14A92813}"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210112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70D296-61A0-4DD6-8337-4EC08052E72C}"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1206115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3E60A-BFD3-4486-A1E7-3C842BA4B69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4806619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096"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8761413" y="6481763"/>
            <a:ext cx="357187" cy="365125"/>
          </a:xfrm>
          <a:prstGeom prst="rect">
            <a:avLst/>
          </a:prstGeom>
        </p:spPr>
        <p:txBody>
          <a:bodyPr/>
          <a:lstStyle>
            <a:lvl1pPr>
              <a:defRPr>
                <a:latin typeface="Arial" charset="0"/>
              </a:defRPr>
            </a:lvl1pPr>
          </a:lstStyle>
          <a:p>
            <a:pPr>
              <a:defRPr/>
            </a:pPr>
            <a:fld id="{EBCF6A2F-9BD6-4C8E-B85C-B5ECFF8A8B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799235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710059C-DD40-4C8C-A6F6-47E1D1EF961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4351864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Rectangle 26"/>
          <p:cNvSpPr>
            <a:spLocks noGrp="1" noChangeArrowheads="1"/>
          </p:cNvSpPr>
          <p:nvPr>
            <p:ph type="sldNum" sz="quarter" idx="12"/>
          </p:nvPr>
        </p:nvSpPr>
        <p:spPr>
          <a:xfrm>
            <a:off x="6985000" y="6492875"/>
            <a:ext cx="2133600" cy="365125"/>
          </a:xfrm>
          <a:prstGeom prst="rect">
            <a:avLst/>
          </a:prstGeom>
        </p:spPr>
        <p:txBody>
          <a:bodyPr/>
          <a:lstStyle>
            <a:lvl1pPr>
              <a:defRPr>
                <a:solidFill>
                  <a:prstClr val="black">
                    <a:tint val="75000"/>
                  </a:prstClr>
                </a:solidFill>
                <a:ea typeface="ＭＳ Ｐゴシック" pitchFamily="34" charset="-128"/>
              </a:defRPr>
            </a:lvl1pPr>
          </a:lstStyle>
          <a:p>
            <a:pPr>
              <a:defRPr/>
            </a:pPr>
            <a:fld id="{49DDEC33-0C8C-4ECA-B92B-E85A1F43DA49}" type="slidenum">
              <a:rPr lang="en-US"/>
              <a:pPr>
                <a:defRPr/>
              </a:pPr>
              <a:t>‹#›</a:t>
            </a:fld>
            <a:endParaRPr lang="en-US" dirty="0"/>
          </a:p>
        </p:txBody>
      </p:sp>
    </p:spTree>
    <p:extLst>
      <p:ext uri="{BB962C8B-B14F-4D97-AF65-F5344CB8AC3E}">
        <p14:creationId xmlns:p14="http://schemas.microsoft.com/office/powerpoint/2010/main" val="29102005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85800" y="1524000"/>
            <a:ext cx="3811588"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0600" y="1524000"/>
            <a:ext cx="3774465"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7"/>
          <p:cNvSpPr>
            <a:spLocks noGrp="1"/>
          </p:cNvSpPr>
          <p:nvPr>
            <p:ph type="ftr" sz="quarter" idx="10"/>
          </p:nvPr>
        </p:nvSpPr>
        <p:spPr>
          <a:xfrm>
            <a:off x="685800" y="6324600"/>
            <a:ext cx="5715000" cy="365125"/>
          </a:xfrm>
          <a:prstGeom prst="rect">
            <a:avLst/>
          </a:prstGeom>
        </p:spPr>
        <p:txBody>
          <a:bodyPr/>
          <a:lstStyle>
            <a:lvl1pPr>
              <a:defRPr>
                <a:solidFill>
                  <a:srgbClr val="000000"/>
                </a:solidFill>
                <a:latin typeface="Arial" charset="0"/>
              </a:defRPr>
            </a:lvl1pPr>
          </a:lstStyle>
          <a:p>
            <a:pPr>
              <a:defRPr/>
            </a:pPr>
            <a:r>
              <a:rPr lang="en-US" smtClean="0"/>
              <a:t>Author’s Last Name, Conference Name, Year, Presentation #</a:t>
            </a:r>
            <a:endParaRPr lang="en-US" dirty="0"/>
          </a:p>
        </p:txBody>
      </p:sp>
      <p:sp>
        <p:nvSpPr>
          <p:cNvPr id="7" name="Slide Number Placeholder 8"/>
          <p:cNvSpPr>
            <a:spLocks noGrp="1"/>
          </p:cNvSpPr>
          <p:nvPr>
            <p:ph type="sldNum" sz="quarter" idx="11"/>
          </p:nvPr>
        </p:nvSpPr>
        <p:spPr>
          <a:xfrm>
            <a:off x="6804025" y="6373813"/>
            <a:ext cx="2133600" cy="365125"/>
          </a:xfrm>
          <a:prstGeom prst="rect">
            <a:avLst/>
          </a:prstGeom>
        </p:spPr>
        <p:txBody>
          <a:bodyPr/>
          <a:lstStyle>
            <a:lvl1pPr>
              <a:defRPr>
                <a:latin typeface="Arial" pitchFamily="34" charset="0"/>
                <a:cs typeface="+mn-cs"/>
              </a:defRPr>
            </a:lvl1pPr>
          </a:lstStyle>
          <a:p>
            <a:pPr>
              <a:defRPr/>
            </a:pPr>
            <a:fld id="{23F40EBF-FACC-4AA4-A13D-20C6A8CF38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035213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a:lstStyle>
            <a:lvl1pPr algn="ctr" fontAlgn="auto">
              <a:spcBef>
                <a:spcPts val="0"/>
              </a:spcBef>
              <a:spcAft>
                <a:spcPts val="0"/>
              </a:spcAft>
              <a:defRPr>
                <a:latin typeface="Arial" pitchFamily="34" charset="0"/>
                <a:ea typeface="MS PGothic" pitchFamily="34" charset="-128"/>
                <a:cs typeface="+mn-cs"/>
              </a:defRPr>
            </a:lvl1pPr>
          </a:lstStyle>
          <a:p>
            <a:pPr>
              <a:defRPr/>
            </a:pPr>
            <a:fld id="{739EACD6-AD02-4D5A-B10B-FBB5E16401D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624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AE170B9B-9257-4AF0-AFE9-4EA193E0D6FB}" type="datetime1">
              <a:rPr lang="en-US" smtClean="0"/>
              <a:t>10/17/2019</a:t>
            </a:fld>
            <a:endParaRPr lang="en-US"/>
          </a:p>
        </p:txBody>
      </p:sp>
      <p:sp>
        <p:nvSpPr>
          <p:cNvPr id="8" name="Footer Placeholder 7"/>
          <p:cNvSpPr>
            <a:spLocks noGrp="1"/>
          </p:cNvSpPr>
          <p:nvPr>
            <p:ph type="ftr" sz="quarter" idx="11"/>
          </p:nvPr>
        </p:nvSpPr>
        <p:spPr>
          <a:xfrm>
            <a:off x="5334000" y="6537325"/>
            <a:ext cx="3048000" cy="164592"/>
          </a:xfrm>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1339985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4EF67-8004-4E9D-B06B-531C137BFF34}" type="datetime1">
              <a:rPr lang="en-US" smtClean="0"/>
              <a:t>10/17/2019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28631019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A827C05-A49C-4320-9CBD-E5A3CE8AE9C8}"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40444178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142875" y="6426201"/>
            <a:ext cx="7670800" cy="381000"/>
          </a:xfrm>
        </p:spPr>
        <p:txBody>
          <a:bodyPr anchor="b"/>
          <a:lstStyle>
            <a:lvl1pPr marL="0" indent="0">
              <a:lnSpc>
                <a:spcPct val="100000"/>
              </a:lnSpc>
              <a:spcBef>
                <a:spcPts val="0"/>
              </a:spcBef>
              <a:spcAft>
                <a:spcPts val="0"/>
              </a:spcAft>
              <a:buNone/>
              <a:defRPr sz="1400"/>
            </a:lvl1pPr>
          </a:lstStyle>
          <a:p>
            <a:pPr lvl="0"/>
            <a:r>
              <a:rPr lang="en-US"/>
              <a:t>Click to edit Master text styles</a:t>
            </a:r>
          </a:p>
        </p:txBody>
      </p:sp>
    </p:spTree>
    <p:extLst>
      <p:ext uri="{BB962C8B-B14F-4D97-AF65-F5344CB8AC3E}">
        <p14:creationId xmlns:p14="http://schemas.microsoft.com/office/powerpoint/2010/main" val="208838537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defRPr b="0" baseline="0">
                <a:latin typeface="Arial" charset="0"/>
                <a:ea typeface="MS PGothic" panose="020B0600070205080204" pitchFamily="34" charset="-128"/>
                <a:cs typeface="Arial" charset="0"/>
              </a:defRPr>
            </a:lvl1pPr>
          </a:lstStyle>
          <a:p>
            <a:pPr>
              <a:defRPr/>
            </a:pPr>
            <a:fld id="{1D54A095-E4CC-4637-838F-B8DA90670E4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4958749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edit Master text styles</a:t>
            </a:r>
          </a:p>
        </p:txBody>
      </p:sp>
      <p:sp>
        <p:nvSpPr>
          <p:cNvPr id="6" name="Date Placeholder 6"/>
          <p:cNvSpPr>
            <a:spLocks noGrp="1"/>
          </p:cNvSpPr>
          <p:nvPr>
            <p:ph type="dt" sz="half" idx="18"/>
          </p:nvPr>
        </p:nvSpPr>
        <p:spPr/>
        <p:txBody>
          <a:bodyPr/>
          <a:lstStyle>
            <a:lvl1pPr fontAlgn="base">
              <a:spcBef>
                <a:spcPct val="0"/>
              </a:spcBef>
              <a:spcAft>
                <a:spcPct val="0"/>
              </a:spcAft>
              <a:defRPr>
                <a:latin typeface="Calibri" pitchFamily="34" charset="0"/>
              </a:defRPr>
            </a:lvl1pPr>
          </a:lstStyle>
          <a:p>
            <a:pPr>
              <a:defRPr/>
            </a:pPr>
            <a:fld id="{9B882FA2-4768-4EEA-9DD4-C9FF8352CD42}" type="datetime1">
              <a:rPr lang="en-US" smtClean="0">
                <a:solidFill>
                  <a:prstClr val="black"/>
                </a:solidFill>
              </a:rPr>
              <a:t>10/17/2019</a:t>
            </a:fld>
            <a:endParaRPr lang="en-US">
              <a:solidFill>
                <a:prstClr val="black"/>
              </a:solidFill>
            </a:endParaRPr>
          </a:p>
        </p:txBody>
      </p:sp>
      <p:sp>
        <p:nvSpPr>
          <p:cNvPr id="7" name="Footer Placeholder 7"/>
          <p:cNvSpPr>
            <a:spLocks noGrp="1"/>
          </p:cNvSpPr>
          <p:nvPr>
            <p:ph type="ftr" sz="quarter" idx="19"/>
          </p:nvPr>
        </p:nvSpPr>
        <p:spPr/>
        <p:txBody>
          <a:bodyPr/>
          <a:lstStyle>
            <a:lvl1pPr fontAlgn="base">
              <a:spcBef>
                <a:spcPct val="0"/>
              </a:spcBef>
              <a:spcAft>
                <a:spcPct val="0"/>
              </a:spcAft>
              <a:defRPr>
                <a:latin typeface="Calibri" pitchFamily="34" charset="0"/>
              </a:defRPr>
            </a:lvl1pPr>
          </a:lstStyle>
          <a:p>
            <a:pPr>
              <a:defRPr/>
            </a:pPr>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7487164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9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4EED9F8D-ADFF-4B6D-8C00-A245CC60A3A6}"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181725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0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29C331F4-4776-48D6-9156-638B98A23CF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75683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4" name="Slide Number Placeholder 8"/>
          <p:cNvSpPr>
            <a:spLocks noGrp="1"/>
          </p:cNvSpPr>
          <p:nvPr>
            <p:ph type="sldNum" sz="quarter" idx="16"/>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308771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096"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923231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77825" y="6605588"/>
            <a:ext cx="8588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3200" b="1">
                <a:solidFill>
                  <a:schemeClr val="tx1"/>
                </a:solidFill>
                <a:latin typeface="Arial" charset="0"/>
              </a:defRPr>
            </a:lvl1pPr>
            <a:lvl2pPr marL="742950" indent="-285750" algn="ctr" eaLnBrk="0" hangingPunct="0">
              <a:defRPr sz="3200" b="1">
                <a:solidFill>
                  <a:schemeClr val="tx1"/>
                </a:solidFill>
                <a:latin typeface="Arial" charset="0"/>
              </a:defRPr>
            </a:lvl2pPr>
            <a:lvl3pPr marL="1143000" indent="-228600" algn="ctr" eaLnBrk="0" hangingPunct="0">
              <a:defRPr sz="3200" b="1">
                <a:solidFill>
                  <a:schemeClr val="tx1"/>
                </a:solidFill>
                <a:latin typeface="Arial" charset="0"/>
              </a:defRPr>
            </a:lvl3pPr>
            <a:lvl4pPr marL="1600200" indent="-228600" algn="ctr" eaLnBrk="0" hangingPunct="0">
              <a:defRPr sz="3200" b="1">
                <a:solidFill>
                  <a:schemeClr val="tx1"/>
                </a:solidFill>
                <a:latin typeface="Arial" charset="0"/>
              </a:defRPr>
            </a:lvl4pPr>
            <a:lvl5pPr marL="2057400" indent="-228600" algn="ctr" eaLnBrk="0" hangingPunct="0">
              <a:defRPr sz="3200" b="1">
                <a:solidFill>
                  <a:schemeClr val="tx1"/>
                </a:solidFill>
                <a:latin typeface="Arial" charset="0"/>
              </a:defRPr>
            </a:lvl5pPr>
            <a:lvl6pPr marL="2514600" indent="-228600" algn="ctr" eaLnBrk="0" fontAlgn="base" hangingPunct="0">
              <a:spcBef>
                <a:spcPct val="0"/>
              </a:spcBef>
              <a:spcAft>
                <a:spcPct val="0"/>
              </a:spcAft>
              <a:defRPr sz="3200" b="1">
                <a:solidFill>
                  <a:schemeClr val="tx1"/>
                </a:solidFill>
                <a:latin typeface="Arial" charset="0"/>
              </a:defRPr>
            </a:lvl6pPr>
            <a:lvl7pPr marL="2971800" indent="-228600" algn="ctr" eaLnBrk="0" fontAlgn="base" hangingPunct="0">
              <a:spcBef>
                <a:spcPct val="0"/>
              </a:spcBef>
              <a:spcAft>
                <a:spcPct val="0"/>
              </a:spcAft>
              <a:defRPr sz="3200" b="1">
                <a:solidFill>
                  <a:schemeClr val="tx1"/>
                </a:solidFill>
                <a:latin typeface="Arial" charset="0"/>
              </a:defRPr>
            </a:lvl7pPr>
            <a:lvl8pPr marL="3429000" indent="-228600" algn="ctr" eaLnBrk="0" fontAlgn="base" hangingPunct="0">
              <a:spcBef>
                <a:spcPct val="0"/>
              </a:spcBef>
              <a:spcAft>
                <a:spcPct val="0"/>
              </a:spcAft>
              <a:defRPr sz="3200" b="1">
                <a:solidFill>
                  <a:schemeClr val="tx1"/>
                </a:solidFill>
                <a:latin typeface="Arial" charset="0"/>
              </a:defRPr>
            </a:lvl8pPr>
            <a:lvl9pPr marL="3886200" indent="-228600" algn="ctr" eaLnBrk="0" fontAlgn="base" hangingPunct="0">
              <a:spcBef>
                <a:spcPct val="0"/>
              </a:spcBef>
              <a:spcAft>
                <a:spcPct val="0"/>
              </a:spcAft>
              <a:defRPr sz="3200" b="1">
                <a:solidFill>
                  <a:schemeClr val="tx1"/>
                </a:solidFill>
                <a:latin typeface="Arial" charset="0"/>
              </a:defRPr>
            </a:lvl9pPr>
          </a:lstStyle>
          <a:p>
            <a:pPr algn="l" eaLnBrk="1" hangingPunct="1">
              <a:defRPr/>
            </a:pPr>
            <a:r>
              <a:rPr lang="en-US" sz="1000" b="0">
                <a:solidFill>
                  <a:srgbClr val="000000"/>
                </a:solidFill>
              </a:rPr>
              <a:t>Confidential</a:t>
            </a:r>
          </a:p>
        </p:txBody>
      </p:sp>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5" name="Rectangle 23"/>
          <p:cNvSpPr>
            <a:spLocks noGrp="1" noChangeArrowheads="1"/>
          </p:cNvSpPr>
          <p:nvPr>
            <p:ph type="sldNum" sz="quarter" idx="12"/>
          </p:nvPr>
        </p:nvSpPr>
        <p:spPr>
          <a:xfrm>
            <a:off x="6985000" y="6492879"/>
            <a:ext cx="2133600" cy="365125"/>
          </a:xfrm>
          <a:prstGeom prst="rect">
            <a:avLst/>
          </a:prstGeom>
        </p:spPr>
        <p:txBody>
          <a:bodyPr/>
          <a:lstStyle>
            <a:lvl1pPr>
              <a:defRPr>
                <a:cs typeface="+mn-cs"/>
              </a:defRPr>
            </a:lvl1pPr>
          </a:lstStyle>
          <a:p>
            <a:pPr>
              <a:defRPr/>
            </a:pPr>
            <a:fld id="{EDD2C56D-D0F8-482D-A13D-03205587E1A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8928524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4" name="Slide Number Placeholder 4"/>
          <p:cNvSpPr>
            <a:spLocks noGrp="1"/>
          </p:cNvSpPr>
          <p:nvPr>
            <p:ph type="sldNum" sz="quarter" idx="12"/>
          </p:nvPr>
        </p:nvSpPr>
        <p:spPr>
          <a:xfrm>
            <a:off x="6804025" y="6373813"/>
            <a:ext cx="2133600" cy="365125"/>
          </a:xfrm>
          <a:prstGeom prst="rect">
            <a:avLst/>
          </a:prstGeom>
        </p:spPr>
        <p:txBody>
          <a:bodyPr/>
          <a:lstStyle>
            <a:lvl1pPr>
              <a:defRPr>
                <a:solidFill>
                  <a:srgbClr val="000000">
                    <a:tint val="75000"/>
                  </a:srgbClr>
                </a:solidFill>
              </a:defRPr>
            </a:lvl1pPr>
          </a:lstStyle>
          <a:p>
            <a:pPr>
              <a:defRPr/>
            </a:pPr>
            <a:fld id="{2F6305A3-53A9-4064-93C1-3F7E1B9A46D8}" type="slidenum">
              <a:rPr lang="en-US"/>
              <a:pPr>
                <a:defRPr/>
              </a:pPr>
              <a:t>‹#›</a:t>
            </a:fld>
            <a:endParaRPr lang="en-US" dirty="0"/>
          </a:p>
        </p:txBody>
      </p:sp>
    </p:spTree>
    <p:extLst>
      <p:ext uri="{BB962C8B-B14F-4D97-AF65-F5344CB8AC3E}">
        <p14:creationId xmlns:p14="http://schemas.microsoft.com/office/powerpoint/2010/main" val="3566135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494094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8D301003-C3E2-4D29-B8A6-0DFB726E57E8}" type="slidenum">
              <a:rPr lang="en-US"/>
              <a:pPr>
                <a:defRPr/>
              </a:pPr>
              <a:t>‹#›</a:t>
            </a:fld>
            <a:endParaRPr lang="en-US" dirty="0"/>
          </a:p>
        </p:txBody>
      </p:sp>
    </p:spTree>
    <p:extLst>
      <p:ext uri="{BB962C8B-B14F-4D97-AF65-F5344CB8AC3E}">
        <p14:creationId xmlns:p14="http://schemas.microsoft.com/office/powerpoint/2010/main" val="4365427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a:t>Click to edit Master title style</a:t>
            </a:r>
          </a:p>
        </p:txBody>
      </p:sp>
      <p:sp>
        <p:nvSpPr>
          <p:cNvPr id="3" name="Text Placeholder 5"/>
          <p:cNvSpPr>
            <a:spLocks noGrp="1"/>
          </p:cNvSpPr>
          <p:nvPr>
            <p:ph type="body" sz="quarter" idx="10"/>
          </p:nvPr>
        </p:nvSpPr>
        <p:spPr>
          <a:xfrm>
            <a:off x="142875" y="6426201"/>
            <a:ext cx="7670800" cy="381000"/>
          </a:xfrm>
        </p:spPr>
        <p:txBody>
          <a:bodyPr anchor="b"/>
          <a:lstStyle>
            <a:lvl1pPr marL="0" indent="0">
              <a:lnSpc>
                <a:spcPct val="100000"/>
              </a:lnSpc>
              <a:spcBef>
                <a:spcPts val="0"/>
              </a:spcBef>
              <a:spcAft>
                <a:spcPts val="0"/>
              </a:spcAft>
              <a:buNone/>
              <a:defRPr sz="1400"/>
            </a:lvl1pPr>
          </a:lstStyle>
          <a:p>
            <a:pPr lvl="0"/>
            <a:r>
              <a:rPr lang="en-US"/>
              <a:t>Click to edit Master text styles</a:t>
            </a:r>
          </a:p>
        </p:txBody>
      </p:sp>
    </p:spTree>
    <p:extLst>
      <p:ext uri="{BB962C8B-B14F-4D97-AF65-F5344CB8AC3E}">
        <p14:creationId xmlns:p14="http://schemas.microsoft.com/office/powerpoint/2010/main" val="213281628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7913CC78-70DC-4A6E-A5DE-A485D85FF606}"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0513732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2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42F1B0E-A7B4-48C0-AA3B-F290BC5B22D3}" type="datetime1">
              <a:rPr lang="en-US" smtClean="0">
                <a:solidFill>
                  <a:prstClr val="black">
                    <a:lumMod val="50000"/>
                    <a:lumOff val="50000"/>
                  </a:prstClr>
                </a:solidFill>
              </a:rPr>
              <a:t>10/17/2019</a:t>
            </a:fld>
            <a:endParaRPr lang="en-US" dirty="0">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smtClean="0">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7614923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extBox 4"/>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5" name="TextBox 5"/>
          <p:cNvSpPr txBox="1"/>
          <p:nvPr userDrawn="1"/>
        </p:nvSpPr>
        <p:spPr>
          <a:xfrm>
            <a:off x="685800" y="650398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10"/>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994AF55B-10BB-4B6F-A997-7C400CA5ECA4}" type="slidenum">
              <a:rPr lang="en-US"/>
              <a:pPr>
                <a:defRPr/>
              </a:pPr>
              <a:t>‹#›</a:t>
            </a:fld>
            <a:endParaRPr lang="en-US" dirty="0"/>
          </a:p>
        </p:txBody>
      </p:sp>
    </p:spTree>
    <p:extLst>
      <p:ext uri="{BB962C8B-B14F-4D97-AF65-F5344CB8AC3E}">
        <p14:creationId xmlns:p14="http://schemas.microsoft.com/office/powerpoint/2010/main" val="14436384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D1BEDB89-8FCE-4957-935C-B29EB4D94B1F}" type="slidenum">
              <a:rPr lang="en-US"/>
              <a:pPr>
                <a:defRPr/>
              </a:pPr>
              <a:t>‹#›</a:t>
            </a:fld>
            <a:endParaRPr lang="en-US" dirty="0"/>
          </a:p>
        </p:txBody>
      </p:sp>
    </p:spTree>
    <p:extLst>
      <p:ext uri="{BB962C8B-B14F-4D97-AF65-F5344CB8AC3E}">
        <p14:creationId xmlns:p14="http://schemas.microsoft.com/office/powerpoint/2010/main" val="350862358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7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9C1A5B4-CCE3-42D8-B4D2-441F9E6FD409}"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14236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a:lstStyle>
            <a:lvl1pPr algn="ctr">
              <a:defRPr>
                <a:ea typeface="MS PGothic" pitchFamily="34" charset="-128"/>
                <a:cs typeface="+mn-cs"/>
              </a:defRPr>
            </a:lvl1pPr>
          </a:lstStyle>
          <a:p>
            <a:pPr>
              <a:defRPr/>
            </a:pPr>
            <a:fld id="{481EDA14-496C-48DF-B288-48C9BC65A0D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474407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dirty="0"/>
          </a:p>
        </p:txBody>
      </p:sp>
    </p:spTree>
    <p:extLst>
      <p:ext uri="{BB962C8B-B14F-4D97-AF65-F5344CB8AC3E}">
        <p14:creationId xmlns:p14="http://schemas.microsoft.com/office/powerpoint/2010/main" val="5243953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p>
        </p:txBody>
      </p:sp>
      <p:sp>
        <p:nvSpPr>
          <p:cNvPr id="4" name="Slide Number Placeholder 1"/>
          <p:cNvSpPr>
            <a:spLocks noGrp="1"/>
          </p:cNvSpPr>
          <p:nvPr>
            <p:ph type="sldNum" sz="quarter" idx="10"/>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4F1D4BA5-5302-4CB5-AC6D-38B3FFDBB930}" type="slidenum">
              <a:rPr lang="en-US"/>
              <a:pPr>
                <a:defRPr/>
              </a:pPr>
              <a:t>‹#›</a:t>
            </a:fld>
            <a:endParaRPr lang="en-US" dirty="0"/>
          </a:p>
        </p:txBody>
      </p:sp>
      <p:sp>
        <p:nvSpPr>
          <p:cNvPr id="5"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27108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9BF2F5D5-C469-42DB-B597-36237987A43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2005955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68760"/>
            <a:ext cx="8229600" cy="48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457200" y="6381750"/>
            <a:ext cx="3959225" cy="360363"/>
          </a:xfrm>
        </p:spPr>
        <p:txBody>
          <a:bodyPr anchor="b" anchorCtr="0">
            <a:noAutofit/>
          </a:bodyPr>
          <a:lstStyle>
            <a:lvl1pPr marL="0" indent="0">
              <a:spcBef>
                <a:spcPts val="0"/>
              </a:spcBef>
              <a:buNone/>
              <a:defRPr sz="1000"/>
            </a:lvl1pPr>
          </a:lstStyle>
          <a:p>
            <a:pPr lvl="0"/>
            <a:r>
              <a:rPr lang="en-GB" dirty="0"/>
              <a:t>References to go here</a:t>
            </a:r>
          </a:p>
        </p:txBody>
      </p:sp>
      <p:sp>
        <p:nvSpPr>
          <p:cNvPr id="9" name="Text Placeholder 7"/>
          <p:cNvSpPr>
            <a:spLocks noGrp="1"/>
          </p:cNvSpPr>
          <p:nvPr>
            <p:ph type="body" sz="quarter" idx="11" hasCustomPrompt="1"/>
          </p:nvPr>
        </p:nvSpPr>
        <p:spPr>
          <a:xfrm>
            <a:off x="4716016" y="6381750"/>
            <a:ext cx="3959225" cy="360363"/>
          </a:xfrm>
        </p:spPr>
        <p:txBody>
          <a:bodyPr anchor="b" anchorCtr="0">
            <a:noAutofit/>
          </a:bodyPr>
          <a:lstStyle>
            <a:lvl1pPr marL="0" indent="0" algn="r">
              <a:spcBef>
                <a:spcPts val="0"/>
              </a:spcBef>
              <a:buNone/>
              <a:defRPr sz="1000"/>
            </a:lvl1pPr>
          </a:lstStyle>
          <a:p>
            <a:pPr lvl="0"/>
            <a:r>
              <a:rPr lang="en-GB" dirty="0"/>
              <a:t>Footnotes to go here</a:t>
            </a:r>
          </a:p>
        </p:txBody>
      </p:sp>
    </p:spTree>
    <p:extLst>
      <p:ext uri="{BB962C8B-B14F-4D97-AF65-F5344CB8AC3E}">
        <p14:creationId xmlns:p14="http://schemas.microsoft.com/office/powerpoint/2010/main" val="16765882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503725686"/>
      </p:ext>
    </p:extLst>
  </p:cSld>
  <p:clrMapOvr>
    <a:masterClrMapping/>
  </p:clrMapOvr>
  <p:transition spd="med">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2" name="Title 1"/>
          <p:cNvSpPr>
            <a:spLocks noGrp="1"/>
          </p:cNvSpPr>
          <p:nvPr>
            <p:ph type="title"/>
          </p:nvPr>
        </p:nvSpPr>
        <p:spPr>
          <a:xfrm>
            <a:off x="457200" y="30480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6359483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44500" y="3677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46870734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4" name="TextBox 4"/>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5" name="TextBox 5"/>
          <p:cNvSpPr txBox="1"/>
          <p:nvPr userDrawn="1"/>
        </p:nvSpPr>
        <p:spPr>
          <a:xfrm>
            <a:off x="685800" y="650398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57200" y="339725"/>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330517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41327753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
            <a:ext cx="7924800" cy="787400"/>
          </a:xfrm>
        </p:spPr>
        <p:txBody>
          <a:bodyPr/>
          <a:lstStyle/>
          <a:p>
            <a:r>
              <a:rPr lang="en-US"/>
              <a:t>Click to edit Master title style</a:t>
            </a:r>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9536059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85800" y="1524000"/>
            <a:ext cx="3811588"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0600" y="1524000"/>
            <a:ext cx="3774465"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7"/>
          <p:cNvSpPr>
            <a:spLocks noGrp="1"/>
          </p:cNvSpPr>
          <p:nvPr>
            <p:ph type="ftr" sz="quarter" idx="10"/>
          </p:nvPr>
        </p:nvSpPr>
        <p:spPr>
          <a:xfrm>
            <a:off x="685800" y="6324600"/>
            <a:ext cx="5715000" cy="365125"/>
          </a:xfrm>
          <a:prstGeom prst="rect">
            <a:avLst/>
          </a:prstGeom>
        </p:spPr>
        <p:txBody>
          <a:bodyPr/>
          <a:lstStyle>
            <a:lvl1pPr>
              <a:defRPr>
                <a:solidFill>
                  <a:srgbClr val="000000"/>
                </a:solidFill>
                <a:latin typeface="Arial" charset="0"/>
              </a:defRPr>
            </a:lvl1pPr>
          </a:lstStyle>
          <a:p>
            <a:pPr>
              <a:defRPr/>
            </a:pPr>
            <a:r>
              <a:rPr lang="en-US" smtClean="0"/>
              <a:t>Author’s Last Name, Conference Name, Year, Presentation #</a:t>
            </a:r>
            <a:endParaRPr lang="en-US" dirty="0"/>
          </a:p>
        </p:txBody>
      </p:sp>
    </p:spTree>
    <p:extLst>
      <p:ext uri="{BB962C8B-B14F-4D97-AF65-F5344CB8AC3E}">
        <p14:creationId xmlns:p14="http://schemas.microsoft.com/office/powerpoint/2010/main" val="38768485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57200" y="3677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4541197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69900" y="3550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020195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0C39B6-8E1F-4374-A980-EBDDF3FC558E}"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5064618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HCV_Speaker_Slide_Title.png"/>
          <p:cNvPicPr>
            <a:picLocks noChangeAspect="1"/>
          </p:cNvPicPr>
          <p:nvPr userDrawn="1"/>
        </p:nvPicPr>
        <p:blipFill>
          <a:blip r:embed="rId2">
            <a:extLst>
              <a:ext uri="{28A0092B-C50C-407E-A947-70E740481C1C}">
                <a14:useLocalDpi xmlns:a14="http://schemas.microsoft.com/office/drawing/2010/main" val="0"/>
              </a:ext>
            </a:extLst>
          </a:blip>
          <a:srcRect l="16631" r="16631"/>
          <a:stretch>
            <a:fillRect/>
          </a:stretch>
        </p:blipFill>
        <p:spPr bwMode="auto">
          <a:xfrm>
            <a:off x="0" y="1677988"/>
            <a:ext cx="9144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6057900"/>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484188" y="6565900"/>
            <a:ext cx="1854200" cy="214313"/>
          </a:xfrm>
          <a:prstGeom prst="rect">
            <a:avLst/>
          </a:prstGeom>
          <a:noFill/>
        </p:spPr>
        <p:txBody>
          <a:bodyPr>
            <a:spAutoFit/>
          </a:bodyPr>
          <a:lstStyle/>
          <a:p>
            <a:pPr eaLnBrk="0" fontAlgn="base" hangingPunct="0">
              <a:spcBef>
                <a:spcPct val="0"/>
              </a:spcBef>
              <a:spcAft>
                <a:spcPct val="0"/>
              </a:spcAft>
              <a:defRPr/>
            </a:pPr>
            <a:r>
              <a:rPr lang="en-US" sz="800" i="1" cap="all" spc="200">
                <a:solidFill>
                  <a:srgbClr val="5A5B5D"/>
                </a:solidFill>
                <a:ea typeface="MS PGothic" pitchFamily="34" charset="-128"/>
                <a:cs typeface="Arial" pitchFamily="34" charset="0"/>
              </a:rPr>
              <a:t>Gilead Confidential </a:t>
            </a:r>
          </a:p>
        </p:txBody>
      </p:sp>
      <p:sp>
        <p:nvSpPr>
          <p:cNvPr id="3" name="Subtitle 2"/>
          <p:cNvSpPr>
            <a:spLocks noGrp="1"/>
          </p:cNvSpPr>
          <p:nvPr>
            <p:ph type="subTitle" idx="1"/>
          </p:nvPr>
        </p:nvSpPr>
        <p:spPr>
          <a:xfrm>
            <a:off x="484188" y="3597422"/>
            <a:ext cx="6006553" cy="461665"/>
          </a:xfrm>
        </p:spPr>
        <p:txBody>
          <a:bodyPr anchor="b">
            <a:spAutoFit/>
          </a:bodyPr>
          <a:lstStyle>
            <a:lvl1pPr marL="0" indent="0" algn="l">
              <a:spcBef>
                <a:spcPts val="0"/>
              </a:spcBef>
              <a:buNone/>
              <a:defRPr sz="2400">
                <a:solidFill>
                  <a:schemeClr val="tx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Content Placeholder 11"/>
          <p:cNvSpPr>
            <a:spLocks noGrp="1"/>
          </p:cNvSpPr>
          <p:nvPr>
            <p:ph sz="quarter" idx="10"/>
          </p:nvPr>
        </p:nvSpPr>
        <p:spPr>
          <a:xfrm>
            <a:off x="484188" y="4235450"/>
            <a:ext cx="5983287" cy="546100"/>
          </a:xfrm>
        </p:spPr>
        <p:txBody>
          <a:bodyPr>
            <a:noAutofit/>
          </a:bodyPr>
          <a:lstStyle>
            <a:lvl1pPr>
              <a:spcBef>
                <a:spcPts val="0"/>
              </a:spcBef>
              <a:buNone/>
              <a:defRPr i="1">
                <a:solidFill>
                  <a:schemeClr val="accent1"/>
                </a:solidFill>
              </a:defRPr>
            </a:lvl1pPr>
            <a:lvl2pPr>
              <a:buNone/>
              <a:defRPr>
                <a:solidFill>
                  <a:schemeClr val="accent1"/>
                </a:solidFill>
              </a:defRPr>
            </a:lvl2pPr>
            <a:lvl3pPr>
              <a:buNone/>
              <a:defRPr>
                <a:solidFill>
                  <a:schemeClr val="accent1"/>
                </a:solidFill>
              </a:defRPr>
            </a:lvl3pPr>
            <a:lvl4pPr>
              <a:buNone/>
              <a:defRPr>
                <a:solidFill>
                  <a:schemeClr val="accent1"/>
                </a:solidFill>
              </a:defRPr>
            </a:lvl4pPr>
            <a:lvl5pPr>
              <a:buNone/>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186240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cs typeface="Arial" pitchFamily="34" charset="0"/>
            </a:endParaRPr>
          </a:p>
        </p:txBody>
      </p:sp>
      <p:sp>
        <p:nvSpPr>
          <p:cNvPr id="6" name="TextBox 5"/>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cs typeface="Arial" pitchFamily="34" charset="0"/>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344732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cs typeface="Arial" pitchFamily="34" charset="0"/>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p>
        </p:txBody>
      </p:sp>
      <p:sp>
        <p:nvSpPr>
          <p:cNvPr id="4" name="Slide Number Placeholder 1"/>
          <p:cNvSpPr>
            <a:spLocks noGrp="1"/>
          </p:cNvSpPr>
          <p:nvPr>
            <p:ph type="sldNum" sz="quarter" idx="10"/>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4F1D4BA5-5302-4CB5-AC6D-38B3FFDBB930}" type="slidenum">
              <a:rPr lang="en-US">
                <a:cs typeface="Arial" pitchFamily="34" charset="0"/>
              </a:rPr>
              <a:pPr>
                <a:defRPr/>
              </a:pPr>
              <a:t>‹#›</a:t>
            </a:fld>
            <a:endParaRPr lang="en-US" dirty="0">
              <a:cs typeface="Arial" pitchFamily="34" charset="0"/>
            </a:endParaRPr>
          </a:p>
        </p:txBody>
      </p:sp>
      <p:sp>
        <p:nvSpPr>
          <p:cNvPr id="5"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53931764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78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D82694B-EE68-4755-80CE-6D8871FDC524}"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8816602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6" name="TextBox 5"/>
          <p:cNvSpPr txBox="1">
            <a:spLocks noChangeArrowheads="1"/>
          </p:cNvSpPr>
          <p:nvPr userDrawn="1"/>
        </p:nvSpPr>
        <p:spPr bwMode="auto">
          <a:xfrm>
            <a:off x="685800" y="650398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A9259AFF-BD1D-4129-8616-FA76C2D8339E}" type="slidenum">
              <a:rPr lang="en-US"/>
              <a:pPr>
                <a:defRPr/>
              </a:pPr>
              <a:t>‹#›</a:t>
            </a:fld>
            <a:endParaRPr lang="en-US" dirty="0"/>
          </a:p>
        </p:txBody>
      </p:sp>
    </p:spTree>
    <p:extLst>
      <p:ext uri="{BB962C8B-B14F-4D97-AF65-F5344CB8AC3E}">
        <p14:creationId xmlns:p14="http://schemas.microsoft.com/office/powerpoint/2010/main" val="45122574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endParaRPr lang="en-US" dirty="0"/>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6" name="Slide Number Placeholder 1"/>
          <p:cNvSpPr>
            <a:spLocks noGrp="1"/>
          </p:cNvSpPr>
          <p:nvPr>
            <p:ph type="sldNum" sz="quarter" idx="12"/>
          </p:nvPr>
        </p:nvSpPr>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348A7716-7DF7-422E-963A-31380FE9F472}" type="slidenum">
              <a:rPr lang="en-US"/>
              <a:pPr>
                <a:defRPr/>
              </a:pPr>
              <a:t>‹#›</a:t>
            </a:fld>
            <a:endParaRPr lang="en-US" dirty="0"/>
          </a:p>
        </p:txBody>
      </p:sp>
    </p:spTree>
    <p:extLst>
      <p:ext uri="{BB962C8B-B14F-4D97-AF65-F5344CB8AC3E}">
        <p14:creationId xmlns:p14="http://schemas.microsoft.com/office/powerpoint/2010/main" val="2166654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a:prstGeom prst="rect">
            <a:avLst/>
          </a:prstGeom>
        </p:spPr>
        <p:txBody>
          <a:bodyPr/>
          <a:lstStyle/>
          <a:p>
            <a:fld id="{285550F7-0CC2-4739-B55A-2DDAE0C9A89A}"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a:prstGeom prst="rect">
            <a:avLst/>
          </a:prstGeo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9504949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0"/>
          </p:nvPr>
        </p:nvSpPr>
        <p:spPr>
          <a:xfrm>
            <a:off x="403226" y="1143000"/>
            <a:ext cx="835977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1"/>
          </p:nvPr>
        </p:nvSpPr>
        <p:spPr>
          <a:xfrm>
            <a:off x="403224" y="6298955"/>
            <a:ext cx="1534587" cy="258532"/>
          </a:xfrm>
        </p:spPr>
        <p:txBody>
          <a:bodyPr wrap="none" anchor="b">
            <a:spAutoFit/>
          </a:bodyPr>
          <a:lstStyle>
            <a:lvl1pPr>
              <a:lnSpc>
                <a:spcPct val="90000"/>
              </a:lnSpc>
              <a:spcBef>
                <a:spcPts val="0"/>
              </a:spcBef>
              <a:spcAft>
                <a:spcPts val="0"/>
              </a:spcAft>
              <a:defRPr sz="1200"/>
            </a:lvl1pPr>
          </a:lstStyle>
          <a:p>
            <a:pPr lvl="0"/>
            <a:r>
              <a:rPr lang="ru-RU"/>
              <a:t>Образец текста</a:t>
            </a:r>
          </a:p>
        </p:txBody>
      </p:sp>
      <p:sp>
        <p:nvSpPr>
          <p:cNvPr id="5" name="Text Placeholder 7"/>
          <p:cNvSpPr>
            <a:spLocks noGrp="1"/>
          </p:cNvSpPr>
          <p:nvPr>
            <p:ph type="body" sz="quarter" idx="12"/>
          </p:nvPr>
        </p:nvSpPr>
        <p:spPr>
          <a:xfrm>
            <a:off x="7466551" y="6298955"/>
            <a:ext cx="1534586" cy="258532"/>
          </a:xfrm>
        </p:spPr>
        <p:txBody>
          <a:bodyPr wrap="none" anchor="b">
            <a:spAutoFit/>
          </a:bodyPr>
          <a:lstStyle>
            <a:lvl1pPr algn="r">
              <a:lnSpc>
                <a:spcPct val="90000"/>
              </a:lnSpc>
              <a:spcBef>
                <a:spcPts val="0"/>
              </a:spcBef>
              <a:spcAft>
                <a:spcPts val="0"/>
              </a:spcAft>
              <a:defRPr sz="1200"/>
            </a:lvl1pPr>
          </a:lstStyle>
          <a:p>
            <a:pPr lvl="0"/>
            <a:r>
              <a:rPr lang="ru-RU"/>
              <a:t>Образец текста</a:t>
            </a:r>
          </a:p>
        </p:txBody>
      </p:sp>
    </p:spTree>
    <p:extLst>
      <p:ext uri="{BB962C8B-B14F-4D97-AF65-F5344CB8AC3E}">
        <p14:creationId xmlns:p14="http://schemas.microsoft.com/office/powerpoint/2010/main" val="278707459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a:prstGeom prst="rect">
            <a:avLst/>
          </a:prstGeom>
        </p:spPr>
        <p:txBody>
          <a:bodyPr/>
          <a:lstStyle/>
          <a:p>
            <a:fld id="{A27C1D14-003D-49FD-AAA8-B52E0F771797}"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a:prstGeom prst="rect">
            <a:avLst/>
          </a:prstGeo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2083061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4648200" y="6537325"/>
            <a:ext cx="609600" cy="168275"/>
          </a:xfrm>
          <a:prstGeom prst="rect">
            <a:avLst/>
          </a:prstGeom>
        </p:spPr>
        <p:txBody>
          <a:bodyPr/>
          <a:lstStyle/>
          <a:p>
            <a:fld id="{FB37E05A-F77B-4F60-B323-F79974C22728}"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7" name="Footer Placeholder 6"/>
          <p:cNvSpPr>
            <a:spLocks noGrp="1"/>
          </p:cNvSpPr>
          <p:nvPr>
            <p:ph type="ftr" sz="quarter" idx="11"/>
          </p:nvPr>
        </p:nvSpPr>
        <p:spPr>
          <a:xfrm>
            <a:off x="5334000" y="6537325"/>
            <a:ext cx="3048000" cy="164592"/>
          </a:xfrm>
          <a:prstGeom prst="rect">
            <a:avLst/>
          </a:prstGeo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4037940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963C20C-912A-48EB-A450-309E77B59118}"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25448370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7341204" y="6321028"/>
            <a:ext cx="1382110"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6" name="Content Placeholder 4"/>
          <p:cNvSpPr>
            <a:spLocks noGrp="1"/>
          </p:cNvSpPr>
          <p:nvPr>
            <p:ph sz="quarter" idx="11"/>
          </p:nvPr>
        </p:nvSpPr>
        <p:spPr>
          <a:xfrm>
            <a:off x="414338" y="6321028"/>
            <a:ext cx="1382110"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7" name="Content Placeholder 4"/>
          <p:cNvSpPr>
            <a:spLocks noGrp="1"/>
          </p:cNvSpPr>
          <p:nvPr>
            <p:ph sz="quarter" idx="12"/>
          </p:nvPr>
        </p:nvSpPr>
        <p:spPr>
          <a:xfrm>
            <a:off x="438153" y="1111249"/>
            <a:ext cx="8289925"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11"/>
            <a:ext cx="7779346" cy="839208"/>
          </a:xfrm>
        </p:spPr>
        <p:txBody>
          <a:bodyPr>
            <a:normAutofit/>
          </a:bodyPr>
          <a:lstStyle>
            <a:lvl1pPr>
              <a:defRPr sz="3200"/>
            </a:lvl1pPr>
          </a:lstStyle>
          <a:p>
            <a:r>
              <a:rPr lang="en-US" dirty="0"/>
              <a:t>Click to edit Master title style</a:t>
            </a:r>
          </a:p>
        </p:txBody>
      </p:sp>
      <p:sp>
        <p:nvSpPr>
          <p:cNvPr id="5" name="Text Placeholder 5"/>
          <p:cNvSpPr>
            <a:spLocks noGrp="1"/>
          </p:cNvSpPr>
          <p:nvPr>
            <p:ph type="body" sz="quarter" idx="10"/>
          </p:nvPr>
        </p:nvSpPr>
        <p:spPr>
          <a:xfrm>
            <a:off x="457200" y="6331063"/>
            <a:ext cx="6274526" cy="498770"/>
          </a:xfrm>
        </p:spPr>
        <p:txBody>
          <a:bodyPr anchor="b">
            <a:noAutofit/>
          </a:bodyPr>
          <a:lstStyle>
            <a:lvl1pPr marL="0" indent="0">
              <a:spcBef>
                <a:spcPts val="0"/>
              </a:spcBef>
              <a:buNone/>
              <a:defRPr sz="1000" baseline="0">
                <a:solidFill>
                  <a:srgbClr val="000000"/>
                </a:solidFill>
              </a:defRPr>
            </a:lvl1pPr>
          </a:lstStyle>
          <a:p>
            <a:pPr lvl="0"/>
            <a:r>
              <a:rPr lang="en-US"/>
              <a:t>Click to edit Master text styles</a:t>
            </a:r>
          </a:p>
        </p:txBody>
      </p:sp>
      <p:sp>
        <p:nvSpPr>
          <p:cNvPr id="7" name="Text Placeholder 14"/>
          <p:cNvSpPr>
            <a:spLocks noGrp="1"/>
          </p:cNvSpPr>
          <p:nvPr>
            <p:ph type="body" sz="quarter" idx="11"/>
          </p:nvPr>
        </p:nvSpPr>
        <p:spPr>
          <a:xfrm>
            <a:off x="8236546" y="74543"/>
            <a:ext cx="833932" cy="686935"/>
          </a:xfrm>
          <a:prstGeom prst="hexagon">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lvl1pPr marL="0" indent="0" algn="ctr">
              <a:buNone/>
              <a:defRPr lang="en-GB" sz="900" dirty="0">
                <a:solidFill>
                  <a:schemeClr val="lt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17DAC2-40B3-4DE0-A6B3-8C4A3AA8B9EE}" type="slidenum">
              <a:rPr lang="en-GB">
                <a:solidFill>
                  <a:srgbClr val="1F497D"/>
                </a:solidFill>
              </a:rPr>
              <a:pPr>
                <a:defRPr/>
              </a:pPr>
              <a:t>‹#›</a:t>
            </a:fld>
            <a:endParaRPr lang="en-GB" dirty="0">
              <a:solidFill>
                <a:srgbClr val="1F497D"/>
              </a:solidFill>
            </a:endParaRPr>
          </a:p>
        </p:txBody>
      </p:sp>
    </p:spTree>
    <p:extLst>
      <p:ext uri="{BB962C8B-B14F-4D97-AF65-F5344CB8AC3E}">
        <p14:creationId xmlns:p14="http://schemas.microsoft.com/office/powerpoint/2010/main" val="35759308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66225" cy="6858000"/>
          </a:xfrm>
          <a:prstGeom prst="rect">
            <a:avLst/>
          </a:prstGeom>
          <a:solidFill>
            <a:schemeClr val="bg1"/>
          </a:solidFill>
          <a:ln>
            <a:noFill/>
          </a:ln>
        </p:spPr>
        <p:txBody>
          <a:bodyPr/>
          <a:lstStyle/>
          <a:p>
            <a:pPr fontAlgn="base">
              <a:spcBef>
                <a:spcPct val="0"/>
              </a:spcBef>
              <a:spcAft>
                <a:spcPct val="25000"/>
              </a:spcAft>
              <a:buFontTx/>
              <a:buChar char="•"/>
              <a:defRPr/>
            </a:pPr>
            <a:endParaRPr lang="en-US" sz="2400" b="1" baseline="-25000">
              <a:solidFill>
                <a:srgbClr val="000000"/>
              </a:solidFill>
              <a:ea typeface="MS PGothic" pitchFamily="34" charset="-128"/>
              <a:cs typeface="Arial" pitchFamily="34" charset="0"/>
            </a:endParaRPr>
          </a:p>
        </p:txBody>
      </p:sp>
      <p:sp>
        <p:nvSpPr>
          <p:cNvPr id="6" name="Rectangle 2"/>
          <p:cNvSpPr>
            <a:spLocks noChangeArrowheads="1"/>
          </p:cNvSpPr>
          <p:nvPr userDrawn="1"/>
        </p:nvSpPr>
        <p:spPr bwMode="auto">
          <a:xfrm>
            <a:off x="-3175" y="3581400"/>
            <a:ext cx="9170988" cy="3278188"/>
          </a:xfrm>
          <a:prstGeom prst="rect">
            <a:avLst/>
          </a:prstGeom>
          <a:solidFill>
            <a:srgbClr val="DDDDDD"/>
          </a:solidFill>
          <a:ln>
            <a:noFill/>
          </a:ln>
        </p:spPr>
        <p:txBody>
          <a:bodyPr wrap="none" lIns="0" tIns="0" rIns="0" bIns="0" anchor="ctr"/>
          <a:lstStyle/>
          <a:p>
            <a:pPr algn="ctr" fontAlgn="base">
              <a:spcBef>
                <a:spcPct val="0"/>
              </a:spcBef>
              <a:spcAft>
                <a:spcPct val="25000"/>
              </a:spcAft>
              <a:defRPr/>
            </a:pPr>
            <a:endParaRPr lang="en-GB" sz="2400" b="1" baseline="-25000">
              <a:solidFill>
                <a:srgbClr val="000000"/>
              </a:solidFill>
              <a:ea typeface="MS PGothic" pitchFamily="34" charset="-128"/>
              <a:cs typeface="Arial" pitchFamily="34" charset="0"/>
            </a:endParaRPr>
          </a:p>
        </p:txBody>
      </p:sp>
      <p:sp>
        <p:nvSpPr>
          <p:cNvPr id="7" name="Line 7"/>
          <p:cNvSpPr>
            <a:spLocks noChangeShapeType="1"/>
          </p:cNvSpPr>
          <p:nvPr userDrawn="1"/>
        </p:nvSpPr>
        <p:spPr bwMode="auto">
          <a:xfrm>
            <a:off x="-3175" y="3429000"/>
            <a:ext cx="9170988" cy="0"/>
          </a:xfrm>
          <a:prstGeom prst="line">
            <a:avLst/>
          </a:prstGeom>
          <a:noFill/>
          <a:ln w="57150">
            <a:solidFill>
              <a:schemeClr val="folHlink"/>
            </a:solidFill>
            <a:round/>
            <a:headEnd/>
            <a:tailEnd/>
          </a:ln>
        </p:spPr>
        <p:txBody>
          <a:bodyP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8" name="Line 8"/>
          <p:cNvSpPr>
            <a:spLocks noChangeShapeType="1"/>
          </p:cNvSpPr>
          <p:nvPr userDrawn="1"/>
        </p:nvSpPr>
        <p:spPr bwMode="auto">
          <a:xfrm>
            <a:off x="-3175" y="3516313"/>
            <a:ext cx="9170988"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9" name="TextBox 1"/>
          <p:cNvSpPr txBox="1">
            <a:spLocks noChangeArrowheads="1"/>
          </p:cNvSpPr>
          <p:nvPr userDrawn="1"/>
        </p:nvSpPr>
        <p:spPr bwMode="auto">
          <a:xfrm>
            <a:off x="609600" y="6497638"/>
            <a:ext cx="7924800" cy="338137"/>
          </a:xfrm>
          <a:prstGeom prst="rect">
            <a:avLst/>
          </a:prstGeom>
          <a:noFill/>
          <a:ln>
            <a:noFill/>
          </a:ln>
        </p:spPr>
        <p:txBody>
          <a:bodyPr>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eaLnBrk="0" fontAlgn="base" hangingPunct="0">
              <a:spcBef>
                <a:spcPct val="0"/>
              </a:spcBef>
              <a:spcAft>
                <a:spcPct val="0"/>
              </a:spcAft>
              <a:defRPr sz="3600" b="1" baseline="-25000">
                <a:solidFill>
                  <a:schemeClr val="tx1"/>
                </a:solidFill>
                <a:latin typeface="Arial" pitchFamily="34" charset="0"/>
              </a:defRPr>
            </a:lvl6pPr>
            <a:lvl7pPr marL="2971800" indent="-228600" eaLnBrk="0" fontAlgn="base" hangingPunct="0">
              <a:spcBef>
                <a:spcPct val="0"/>
              </a:spcBef>
              <a:spcAft>
                <a:spcPct val="0"/>
              </a:spcAft>
              <a:defRPr sz="3600" b="1" baseline="-25000">
                <a:solidFill>
                  <a:schemeClr val="tx1"/>
                </a:solidFill>
                <a:latin typeface="Arial" pitchFamily="34" charset="0"/>
              </a:defRPr>
            </a:lvl7pPr>
            <a:lvl8pPr marL="3429000" indent="-228600" eaLnBrk="0" fontAlgn="base" hangingPunct="0">
              <a:spcBef>
                <a:spcPct val="0"/>
              </a:spcBef>
              <a:spcAft>
                <a:spcPct val="0"/>
              </a:spcAft>
              <a:defRPr sz="3600" b="1" baseline="-25000">
                <a:solidFill>
                  <a:schemeClr val="tx1"/>
                </a:solidFill>
                <a:latin typeface="Arial" pitchFamily="34" charset="0"/>
              </a:defRPr>
            </a:lvl8pPr>
            <a:lvl9pPr marL="3886200" indent="-228600" eaLnBrk="0" fontAlgn="base" hangingPunct="0">
              <a:spcBef>
                <a:spcPct val="0"/>
              </a:spcBef>
              <a:spcAft>
                <a:spcPct val="0"/>
              </a:spcAft>
              <a:defRPr sz="3600" b="1" baseline="-25000">
                <a:solidFill>
                  <a:schemeClr val="tx1"/>
                </a:solidFill>
                <a:latin typeface="Arial" pitchFamily="34" charset="0"/>
              </a:defRPr>
            </a:lvl9pPr>
          </a:lstStyle>
          <a:p>
            <a:pPr algn="ctr" eaLnBrk="1" fontAlgn="base" hangingPunct="1">
              <a:spcBef>
                <a:spcPct val="0"/>
              </a:spcBef>
              <a:spcAft>
                <a:spcPct val="0"/>
              </a:spcAft>
              <a:defRPr/>
            </a:pPr>
            <a:r>
              <a:rPr lang="en-US" sz="1600" baseline="0" dirty="0">
                <a:solidFill>
                  <a:srgbClr val="000000"/>
                </a:solidFill>
                <a:ea typeface="MS PGothic" pitchFamily="34" charset="-128"/>
                <a:cs typeface="Arial" pitchFamily="34" charset="0"/>
              </a:rPr>
              <a:t>The Liver Meeting 2014, London, UK</a:t>
            </a:r>
          </a:p>
        </p:txBody>
      </p:sp>
      <p:sp>
        <p:nvSpPr>
          <p:cNvPr id="2" name="Title 1"/>
          <p:cNvSpPr>
            <a:spLocks noGrp="1"/>
          </p:cNvSpPr>
          <p:nvPr>
            <p:ph type="ctrTitle"/>
          </p:nvPr>
        </p:nvSpPr>
        <p:spPr>
          <a:xfrm>
            <a:off x="620712" y="457200"/>
            <a:ext cx="7924800" cy="2816352"/>
          </a:xfrm>
        </p:spPr>
        <p:txBody>
          <a:bodyPr/>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620712" y="4114800"/>
            <a:ext cx="7924800" cy="609600"/>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ext Placeholder 10"/>
          <p:cNvSpPr>
            <a:spLocks noGrp="1"/>
          </p:cNvSpPr>
          <p:nvPr>
            <p:ph type="body" sz="quarter" idx="11"/>
          </p:nvPr>
        </p:nvSpPr>
        <p:spPr>
          <a:xfrm>
            <a:off x="685800" y="5029200"/>
            <a:ext cx="7924800" cy="914400"/>
          </a:xfrm>
        </p:spPr>
        <p:txBody>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6137966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8848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5100"/>
            <a:ext cx="7924800" cy="787400"/>
          </a:xfrm>
        </p:spPr>
        <p:txBody>
          <a:bodyPr/>
          <a:lstStyle/>
          <a:p>
            <a:r>
              <a:rPr lang="en-US"/>
              <a:t>Click to edit Master title style</a:t>
            </a:r>
          </a:p>
        </p:txBody>
      </p:sp>
      <p:sp>
        <p:nvSpPr>
          <p:cNvPr id="3" name="Content Placeholder 2"/>
          <p:cNvSpPr>
            <a:spLocks noGrp="1"/>
          </p:cNvSpPr>
          <p:nvPr>
            <p:ph idx="1"/>
          </p:nvPr>
        </p:nvSpPr>
        <p:spPr>
          <a:xfrm>
            <a:off x="755650" y="1676400"/>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69808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4648200" y="6537325"/>
            <a:ext cx="609600" cy="168275"/>
          </a:xfrm>
          <a:prstGeom prst="rect">
            <a:avLst/>
          </a:prstGeom>
        </p:spPr>
        <p:txBody>
          <a:bodyPr/>
          <a:lstStyle/>
          <a:p>
            <a:pPr fontAlgn="base">
              <a:spcBef>
                <a:spcPct val="0"/>
              </a:spcBef>
              <a:spcAft>
                <a:spcPct val="0"/>
              </a:spcAft>
            </a:pPr>
            <a:fld id="{5F15704B-68C4-405A-9565-A9218D03D723}" type="datetime1">
              <a:rPr lang="en-US" smtClean="0">
                <a:solidFill>
                  <a:srgbClr val="000000"/>
                </a:solidFill>
                <a:ea typeface="ＭＳ Ｐゴシック" pitchFamily="34" charset="-128"/>
              </a:rPr>
              <a:t>10/17/2019</a:t>
            </a:fld>
            <a:endParaRPr lang="en-US" dirty="0">
              <a:solidFill>
                <a:srgbClr val="000000"/>
              </a:solidFill>
              <a:ea typeface="ＭＳ Ｐゴシック" pitchFamily="34" charset="-128"/>
            </a:endParaRPr>
          </a:p>
        </p:txBody>
      </p:sp>
      <p:sp>
        <p:nvSpPr>
          <p:cNvPr id="7" name="Footer Placeholder 6"/>
          <p:cNvSpPr>
            <a:spLocks noGrp="1"/>
          </p:cNvSpPr>
          <p:nvPr>
            <p:ph type="ftr" sz="quarter" idx="11"/>
          </p:nvPr>
        </p:nvSpPr>
        <p:spPr>
          <a:xfrm>
            <a:off x="5334000" y="6537325"/>
            <a:ext cx="3048000" cy="164592"/>
          </a:xfrm>
          <a:prstGeom prst="rect">
            <a:avLst/>
          </a:prstGeom>
        </p:spPr>
        <p:txBody>
          <a:bodyPr/>
          <a:lstStyle/>
          <a:p>
            <a:pPr fontAlgn="base">
              <a:spcBef>
                <a:spcPct val="0"/>
              </a:spcBef>
              <a:spcAft>
                <a:spcPct val="0"/>
              </a:spcAft>
            </a:pPr>
            <a:r>
              <a:rPr lang="en-US" dirty="0">
                <a:solidFill>
                  <a:srgbClr val="000000"/>
                </a:solidFill>
                <a:ea typeface="ＭＳ Ｐゴシック" pitchFamily="34" charset="-128"/>
              </a:rPr>
              <a:t>Author’s Last Name, Conference Name, Year, Presentation #</a:t>
            </a:r>
          </a:p>
        </p:txBody>
      </p:sp>
    </p:spTree>
    <p:extLst>
      <p:ext uri="{BB962C8B-B14F-4D97-AF65-F5344CB8AC3E}">
        <p14:creationId xmlns:p14="http://schemas.microsoft.com/office/powerpoint/2010/main" val="34177340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0"/>
          </p:nvPr>
        </p:nvSpPr>
        <p:spPr>
          <a:xfrm>
            <a:off x="403226" y="1143000"/>
            <a:ext cx="835977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1"/>
          </p:nvPr>
        </p:nvSpPr>
        <p:spPr>
          <a:xfrm>
            <a:off x="403224" y="6298955"/>
            <a:ext cx="1534587" cy="258532"/>
          </a:xfrm>
        </p:spPr>
        <p:txBody>
          <a:bodyPr wrap="none" anchor="b">
            <a:spAutoFit/>
          </a:bodyPr>
          <a:lstStyle>
            <a:lvl1pPr>
              <a:lnSpc>
                <a:spcPct val="90000"/>
              </a:lnSpc>
              <a:spcBef>
                <a:spcPts val="0"/>
              </a:spcBef>
              <a:spcAft>
                <a:spcPts val="0"/>
              </a:spcAft>
              <a:defRPr sz="1200"/>
            </a:lvl1pPr>
          </a:lstStyle>
          <a:p>
            <a:pPr lvl="0"/>
            <a:r>
              <a:rPr lang="ru-RU"/>
              <a:t>Образец текста</a:t>
            </a:r>
          </a:p>
        </p:txBody>
      </p:sp>
      <p:sp>
        <p:nvSpPr>
          <p:cNvPr id="5" name="Text Placeholder 7"/>
          <p:cNvSpPr>
            <a:spLocks noGrp="1"/>
          </p:cNvSpPr>
          <p:nvPr>
            <p:ph type="body" sz="quarter" idx="12"/>
          </p:nvPr>
        </p:nvSpPr>
        <p:spPr>
          <a:xfrm>
            <a:off x="7466551" y="6298955"/>
            <a:ext cx="1534586" cy="258532"/>
          </a:xfrm>
        </p:spPr>
        <p:txBody>
          <a:bodyPr wrap="none" anchor="b">
            <a:spAutoFit/>
          </a:bodyPr>
          <a:lstStyle>
            <a:lvl1pPr algn="r">
              <a:lnSpc>
                <a:spcPct val="90000"/>
              </a:lnSpc>
              <a:spcBef>
                <a:spcPts val="0"/>
              </a:spcBef>
              <a:spcAft>
                <a:spcPts val="0"/>
              </a:spcAft>
              <a:defRPr sz="1200"/>
            </a:lvl1pPr>
          </a:lstStyle>
          <a:p>
            <a:pPr lvl="0"/>
            <a:r>
              <a:rPr lang="ru-RU"/>
              <a:t>Образец текста</a:t>
            </a:r>
          </a:p>
        </p:txBody>
      </p:sp>
    </p:spTree>
    <p:extLst>
      <p:ext uri="{BB962C8B-B14F-4D97-AF65-F5344CB8AC3E}">
        <p14:creationId xmlns:p14="http://schemas.microsoft.com/office/powerpoint/2010/main" val="27870745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a:prstGeom prst="rect">
            <a:avLst/>
          </a:prstGeom>
        </p:spPr>
        <p:txBody>
          <a:bodyPr/>
          <a:lstStyle/>
          <a:p>
            <a:fld id="{3626E0FF-8FFB-4F64-8F09-C5F1E1F2E1DC}"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a:prstGeom prst="rect">
            <a:avLst/>
          </a:prstGeo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2083061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7341204" y="6321028"/>
            <a:ext cx="1382110"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6" name="Content Placeholder 4"/>
          <p:cNvSpPr>
            <a:spLocks noGrp="1"/>
          </p:cNvSpPr>
          <p:nvPr>
            <p:ph sz="quarter" idx="11"/>
          </p:nvPr>
        </p:nvSpPr>
        <p:spPr>
          <a:xfrm>
            <a:off x="414338" y="6321028"/>
            <a:ext cx="1382110"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7" name="Content Placeholder 4"/>
          <p:cNvSpPr>
            <a:spLocks noGrp="1"/>
          </p:cNvSpPr>
          <p:nvPr>
            <p:ph sz="quarter" idx="12"/>
          </p:nvPr>
        </p:nvSpPr>
        <p:spPr>
          <a:xfrm>
            <a:off x="438153" y="1111249"/>
            <a:ext cx="8289925"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11"/>
            <a:ext cx="7779346" cy="839208"/>
          </a:xfrm>
        </p:spPr>
        <p:txBody>
          <a:bodyPr>
            <a:normAutofit/>
          </a:bodyPr>
          <a:lstStyle>
            <a:lvl1pPr>
              <a:defRPr sz="3200"/>
            </a:lvl1pPr>
          </a:lstStyle>
          <a:p>
            <a:r>
              <a:rPr lang="en-US" dirty="0"/>
              <a:t>Click to edit Master title style</a:t>
            </a:r>
          </a:p>
        </p:txBody>
      </p:sp>
      <p:sp>
        <p:nvSpPr>
          <p:cNvPr id="5" name="Text Placeholder 5"/>
          <p:cNvSpPr>
            <a:spLocks noGrp="1"/>
          </p:cNvSpPr>
          <p:nvPr>
            <p:ph type="body" sz="quarter" idx="10"/>
          </p:nvPr>
        </p:nvSpPr>
        <p:spPr>
          <a:xfrm>
            <a:off x="457200" y="6331063"/>
            <a:ext cx="6274526" cy="498770"/>
          </a:xfrm>
        </p:spPr>
        <p:txBody>
          <a:bodyPr anchor="b">
            <a:noAutofit/>
          </a:bodyPr>
          <a:lstStyle>
            <a:lvl1pPr marL="0" indent="0">
              <a:spcBef>
                <a:spcPts val="0"/>
              </a:spcBef>
              <a:buNone/>
              <a:defRPr sz="1000" baseline="0">
                <a:solidFill>
                  <a:srgbClr val="000000"/>
                </a:solidFill>
              </a:defRPr>
            </a:lvl1pPr>
          </a:lstStyle>
          <a:p>
            <a:pPr lvl="0"/>
            <a:r>
              <a:rPr lang="en-US"/>
              <a:t>Click to edit Master text styles</a:t>
            </a:r>
          </a:p>
        </p:txBody>
      </p:sp>
      <p:sp>
        <p:nvSpPr>
          <p:cNvPr id="7" name="Text Placeholder 14"/>
          <p:cNvSpPr>
            <a:spLocks noGrp="1"/>
          </p:cNvSpPr>
          <p:nvPr>
            <p:ph type="body" sz="quarter" idx="11"/>
          </p:nvPr>
        </p:nvSpPr>
        <p:spPr>
          <a:xfrm>
            <a:off x="8236546" y="74543"/>
            <a:ext cx="833932" cy="686935"/>
          </a:xfrm>
          <a:prstGeom prst="hexagon">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lvl1pPr marL="0" indent="0" algn="ctr">
              <a:buNone/>
              <a:defRPr lang="en-GB" sz="900" dirty="0">
                <a:solidFill>
                  <a:schemeClr val="lt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17DAC2-40B3-4DE0-A6B3-8C4A3AA8B9EE}" type="slidenum">
              <a:rPr lang="en-GB">
                <a:solidFill>
                  <a:srgbClr val="1F497D"/>
                </a:solidFill>
              </a:rPr>
              <a:pPr>
                <a:defRPr/>
              </a:pPr>
              <a:t>‹#›</a:t>
            </a:fld>
            <a:endParaRPr lang="en-GB" dirty="0">
              <a:solidFill>
                <a:srgbClr val="1F497D"/>
              </a:solidFill>
            </a:endParaRPr>
          </a:p>
        </p:txBody>
      </p:sp>
    </p:spTree>
    <p:extLst>
      <p:ext uri="{BB962C8B-B14F-4D97-AF65-F5344CB8AC3E}">
        <p14:creationId xmlns:p14="http://schemas.microsoft.com/office/powerpoint/2010/main" val="357593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A174A67-A936-48B5-B744-125EF1D7C6A1}"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3526039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66225" cy="6858000"/>
          </a:xfrm>
          <a:prstGeom prst="rect">
            <a:avLst/>
          </a:prstGeom>
          <a:solidFill>
            <a:schemeClr val="bg1"/>
          </a:solidFill>
          <a:ln>
            <a:noFill/>
          </a:ln>
        </p:spPr>
        <p:txBody>
          <a:bodyPr/>
          <a:lstStyle/>
          <a:p>
            <a:pPr fontAlgn="base">
              <a:spcBef>
                <a:spcPct val="0"/>
              </a:spcBef>
              <a:spcAft>
                <a:spcPct val="25000"/>
              </a:spcAft>
              <a:buFontTx/>
              <a:buChar char="•"/>
              <a:defRPr/>
            </a:pPr>
            <a:endParaRPr lang="en-US" sz="2400" b="1" baseline="-25000">
              <a:solidFill>
                <a:srgbClr val="000000"/>
              </a:solidFill>
              <a:ea typeface="MS PGothic" pitchFamily="34" charset="-128"/>
              <a:cs typeface="Arial" pitchFamily="34" charset="0"/>
            </a:endParaRPr>
          </a:p>
        </p:txBody>
      </p:sp>
      <p:sp>
        <p:nvSpPr>
          <p:cNvPr id="6" name="Rectangle 2"/>
          <p:cNvSpPr>
            <a:spLocks noChangeArrowheads="1"/>
          </p:cNvSpPr>
          <p:nvPr userDrawn="1"/>
        </p:nvSpPr>
        <p:spPr bwMode="auto">
          <a:xfrm>
            <a:off x="-3175" y="3581400"/>
            <a:ext cx="9170988" cy="3278188"/>
          </a:xfrm>
          <a:prstGeom prst="rect">
            <a:avLst/>
          </a:prstGeom>
          <a:solidFill>
            <a:srgbClr val="DDDDDD"/>
          </a:solidFill>
          <a:ln>
            <a:noFill/>
          </a:ln>
        </p:spPr>
        <p:txBody>
          <a:bodyPr wrap="none" lIns="0" tIns="0" rIns="0" bIns="0" anchor="ctr"/>
          <a:lstStyle/>
          <a:p>
            <a:pPr algn="ctr" fontAlgn="base">
              <a:spcBef>
                <a:spcPct val="0"/>
              </a:spcBef>
              <a:spcAft>
                <a:spcPct val="25000"/>
              </a:spcAft>
              <a:defRPr/>
            </a:pPr>
            <a:endParaRPr lang="en-GB" sz="2400" b="1" baseline="-25000">
              <a:solidFill>
                <a:srgbClr val="000000"/>
              </a:solidFill>
              <a:ea typeface="MS PGothic" pitchFamily="34" charset="-128"/>
              <a:cs typeface="Arial" pitchFamily="34" charset="0"/>
            </a:endParaRPr>
          </a:p>
        </p:txBody>
      </p:sp>
      <p:sp>
        <p:nvSpPr>
          <p:cNvPr id="7" name="Line 7"/>
          <p:cNvSpPr>
            <a:spLocks noChangeShapeType="1"/>
          </p:cNvSpPr>
          <p:nvPr userDrawn="1"/>
        </p:nvSpPr>
        <p:spPr bwMode="auto">
          <a:xfrm>
            <a:off x="-3175" y="3429000"/>
            <a:ext cx="9170988" cy="0"/>
          </a:xfrm>
          <a:prstGeom prst="line">
            <a:avLst/>
          </a:prstGeom>
          <a:noFill/>
          <a:ln w="57150">
            <a:solidFill>
              <a:schemeClr val="folHlink"/>
            </a:solidFill>
            <a:round/>
            <a:headEnd/>
            <a:tailEnd/>
          </a:ln>
        </p:spPr>
        <p:txBody>
          <a:bodyP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8" name="Line 8"/>
          <p:cNvSpPr>
            <a:spLocks noChangeShapeType="1"/>
          </p:cNvSpPr>
          <p:nvPr userDrawn="1"/>
        </p:nvSpPr>
        <p:spPr bwMode="auto">
          <a:xfrm>
            <a:off x="-3175" y="3516313"/>
            <a:ext cx="9170988"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9" name="TextBox 1"/>
          <p:cNvSpPr txBox="1">
            <a:spLocks noChangeArrowheads="1"/>
          </p:cNvSpPr>
          <p:nvPr userDrawn="1"/>
        </p:nvSpPr>
        <p:spPr bwMode="auto">
          <a:xfrm>
            <a:off x="609600" y="6497638"/>
            <a:ext cx="7924800" cy="338137"/>
          </a:xfrm>
          <a:prstGeom prst="rect">
            <a:avLst/>
          </a:prstGeom>
          <a:noFill/>
          <a:ln>
            <a:noFill/>
          </a:ln>
        </p:spPr>
        <p:txBody>
          <a:bodyPr>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eaLnBrk="0" fontAlgn="base" hangingPunct="0">
              <a:spcBef>
                <a:spcPct val="0"/>
              </a:spcBef>
              <a:spcAft>
                <a:spcPct val="0"/>
              </a:spcAft>
              <a:defRPr sz="3600" b="1" baseline="-25000">
                <a:solidFill>
                  <a:schemeClr val="tx1"/>
                </a:solidFill>
                <a:latin typeface="Arial" pitchFamily="34" charset="0"/>
              </a:defRPr>
            </a:lvl6pPr>
            <a:lvl7pPr marL="2971800" indent="-228600" eaLnBrk="0" fontAlgn="base" hangingPunct="0">
              <a:spcBef>
                <a:spcPct val="0"/>
              </a:spcBef>
              <a:spcAft>
                <a:spcPct val="0"/>
              </a:spcAft>
              <a:defRPr sz="3600" b="1" baseline="-25000">
                <a:solidFill>
                  <a:schemeClr val="tx1"/>
                </a:solidFill>
                <a:latin typeface="Arial" pitchFamily="34" charset="0"/>
              </a:defRPr>
            </a:lvl7pPr>
            <a:lvl8pPr marL="3429000" indent="-228600" eaLnBrk="0" fontAlgn="base" hangingPunct="0">
              <a:spcBef>
                <a:spcPct val="0"/>
              </a:spcBef>
              <a:spcAft>
                <a:spcPct val="0"/>
              </a:spcAft>
              <a:defRPr sz="3600" b="1" baseline="-25000">
                <a:solidFill>
                  <a:schemeClr val="tx1"/>
                </a:solidFill>
                <a:latin typeface="Arial" pitchFamily="34" charset="0"/>
              </a:defRPr>
            </a:lvl8pPr>
            <a:lvl9pPr marL="3886200" indent="-228600" eaLnBrk="0" fontAlgn="base" hangingPunct="0">
              <a:spcBef>
                <a:spcPct val="0"/>
              </a:spcBef>
              <a:spcAft>
                <a:spcPct val="0"/>
              </a:spcAft>
              <a:defRPr sz="3600" b="1" baseline="-25000">
                <a:solidFill>
                  <a:schemeClr val="tx1"/>
                </a:solidFill>
                <a:latin typeface="Arial" pitchFamily="34" charset="0"/>
              </a:defRPr>
            </a:lvl9pPr>
          </a:lstStyle>
          <a:p>
            <a:pPr algn="ctr" eaLnBrk="1" fontAlgn="base" hangingPunct="1">
              <a:spcBef>
                <a:spcPct val="0"/>
              </a:spcBef>
              <a:spcAft>
                <a:spcPct val="0"/>
              </a:spcAft>
              <a:defRPr/>
            </a:pPr>
            <a:r>
              <a:rPr lang="en-US" sz="1600" baseline="0" dirty="0">
                <a:solidFill>
                  <a:srgbClr val="000000"/>
                </a:solidFill>
                <a:ea typeface="MS PGothic" pitchFamily="34" charset="-128"/>
                <a:cs typeface="Arial" pitchFamily="34" charset="0"/>
              </a:rPr>
              <a:t>The Liver Meeting 2014, London, UK</a:t>
            </a:r>
          </a:p>
        </p:txBody>
      </p:sp>
      <p:sp>
        <p:nvSpPr>
          <p:cNvPr id="2" name="Title 1"/>
          <p:cNvSpPr>
            <a:spLocks noGrp="1"/>
          </p:cNvSpPr>
          <p:nvPr>
            <p:ph type="ctrTitle"/>
          </p:nvPr>
        </p:nvSpPr>
        <p:spPr>
          <a:xfrm>
            <a:off x="620712" y="457200"/>
            <a:ext cx="7924800" cy="2816352"/>
          </a:xfrm>
        </p:spPr>
        <p:txBody>
          <a:bodyPr/>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620712" y="4114800"/>
            <a:ext cx="7924800" cy="609600"/>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ext Placeholder 10"/>
          <p:cNvSpPr>
            <a:spLocks noGrp="1"/>
          </p:cNvSpPr>
          <p:nvPr>
            <p:ph type="body" sz="quarter" idx="11"/>
          </p:nvPr>
        </p:nvSpPr>
        <p:spPr>
          <a:xfrm>
            <a:off x="685800" y="5029200"/>
            <a:ext cx="7924800" cy="914400"/>
          </a:xfrm>
        </p:spPr>
        <p:txBody>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383861623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3596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5100"/>
            <a:ext cx="7924800" cy="787400"/>
          </a:xfrm>
        </p:spPr>
        <p:txBody>
          <a:bodyPr/>
          <a:lstStyle/>
          <a:p>
            <a:r>
              <a:rPr lang="en-US"/>
              <a:t>Click to edit Master title style</a:t>
            </a:r>
          </a:p>
        </p:txBody>
      </p:sp>
      <p:sp>
        <p:nvSpPr>
          <p:cNvPr id="3" name="Content Placeholder 2"/>
          <p:cNvSpPr>
            <a:spLocks noGrp="1"/>
          </p:cNvSpPr>
          <p:nvPr>
            <p:ph idx="1"/>
          </p:nvPr>
        </p:nvSpPr>
        <p:spPr>
          <a:xfrm>
            <a:off x="755650" y="1676400"/>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6951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4648200" y="6537325"/>
            <a:ext cx="609600" cy="168275"/>
          </a:xfrm>
          <a:prstGeom prst="rect">
            <a:avLst/>
          </a:prstGeom>
        </p:spPr>
        <p:txBody>
          <a:bodyPr/>
          <a:lstStyle/>
          <a:p>
            <a:pPr fontAlgn="base">
              <a:spcBef>
                <a:spcPct val="0"/>
              </a:spcBef>
              <a:spcAft>
                <a:spcPct val="0"/>
              </a:spcAft>
            </a:pPr>
            <a:fld id="{D69248B8-834F-47F0-9A27-FC344BF5834C}" type="datetime1">
              <a:rPr lang="en-US" smtClean="0">
                <a:solidFill>
                  <a:srgbClr val="000000"/>
                </a:solidFill>
                <a:ea typeface="ＭＳ Ｐゴシック" pitchFamily="34" charset="-128"/>
              </a:rPr>
              <a:t>10/17/2019</a:t>
            </a:fld>
            <a:endParaRPr lang="en-US" dirty="0">
              <a:solidFill>
                <a:srgbClr val="000000"/>
              </a:solidFill>
              <a:ea typeface="ＭＳ Ｐゴシック" pitchFamily="34" charset="-128"/>
            </a:endParaRPr>
          </a:p>
        </p:txBody>
      </p:sp>
      <p:sp>
        <p:nvSpPr>
          <p:cNvPr id="7" name="Footer Placeholder 6"/>
          <p:cNvSpPr>
            <a:spLocks noGrp="1"/>
          </p:cNvSpPr>
          <p:nvPr>
            <p:ph type="ftr" sz="quarter" idx="11"/>
          </p:nvPr>
        </p:nvSpPr>
        <p:spPr>
          <a:xfrm>
            <a:off x="5334000" y="6537325"/>
            <a:ext cx="3048000" cy="164592"/>
          </a:xfrm>
          <a:prstGeom prst="rect">
            <a:avLst/>
          </a:prstGeom>
        </p:spPr>
        <p:txBody>
          <a:bodyPr/>
          <a:lstStyle/>
          <a:p>
            <a:pPr fontAlgn="base">
              <a:spcBef>
                <a:spcPct val="0"/>
              </a:spcBef>
              <a:spcAft>
                <a:spcPct val="0"/>
              </a:spcAft>
            </a:pPr>
            <a:r>
              <a:rPr lang="en-US" dirty="0">
                <a:solidFill>
                  <a:srgbClr val="000000"/>
                </a:solidFill>
                <a:ea typeface="ＭＳ Ｐゴシック" pitchFamily="34" charset="-128"/>
              </a:rPr>
              <a:t>Author’s Last Name, Conference Name, Year, Presentation #</a:t>
            </a:r>
          </a:p>
        </p:txBody>
      </p:sp>
    </p:spTree>
    <p:extLst>
      <p:ext uri="{BB962C8B-B14F-4D97-AF65-F5344CB8AC3E}">
        <p14:creationId xmlns:p14="http://schemas.microsoft.com/office/powerpoint/2010/main" val="3374679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a:prstGeom prst="rect">
            <a:avLst/>
          </a:prstGeom>
        </p:spPr>
        <p:txBody>
          <a:bodyPr/>
          <a:lstStyle/>
          <a:p>
            <a:pPr fontAlgn="base">
              <a:spcBef>
                <a:spcPct val="0"/>
              </a:spcBef>
              <a:spcAft>
                <a:spcPct val="0"/>
              </a:spcAft>
            </a:pPr>
            <a:fld id="{57645ECB-2421-457C-B4D7-6B34E162ACFB}" type="datetime1">
              <a:rPr lang="en-US" smtClean="0">
                <a:solidFill>
                  <a:srgbClr val="000000"/>
                </a:solidFill>
                <a:ea typeface="ＭＳ Ｐゴシック" pitchFamily="34" charset="-128"/>
              </a:rPr>
              <a:t>10/17/2019</a:t>
            </a:fld>
            <a:endParaRPr lang="en-US">
              <a:solidFill>
                <a:srgbClr val="000000"/>
              </a:solidFill>
              <a:ea typeface="ＭＳ Ｐゴシック" pitchFamily="34" charset="-128"/>
            </a:endParaRPr>
          </a:p>
        </p:txBody>
      </p:sp>
      <p:sp>
        <p:nvSpPr>
          <p:cNvPr id="8" name="Footer Placeholder 7"/>
          <p:cNvSpPr>
            <a:spLocks noGrp="1"/>
          </p:cNvSpPr>
          <p:nvPr>
            <p:ph type="ftr" sz="quarter" idx="11"/>
          </p:nvPr>
        </p:nvSpPr>
        <p:spPr>
          <a:xfrm>
            <a:off x="5334000" y="6537325"/>
            <a:ext cx="3048000" cy="164592"/>
          </a:xfrm>
          <a:prstGeom prst="rect">
            <a:avLst/>
          </a:prstGeom>
        </p:spPr>
        <p:txBody>
          <a:bodyPr/>
          <a:lstStyle/>
          <a:p>
            <a:pPr fontAlgn="base">
              <a:spcBef>
                <a:spcPct val="0"/>
              </a:spcBef>
              <a:spcAft>
                <a:spcPct val="0"/>
              </a:spcAft>
            </a:pPr>
            <a:r>
              <a:rPr lang="en-US">
                <a:solidFill>
                  <a:srgbClr val="000000"/>
                </a:solidFill>
                <a:ea typeface="ＭＳ Ｐゴシック" pitchFamily="34" charset="-128"/>
              </a:rPr>
              <a:t>Author’s Last Name, Conference Name, Year, Presentation #</a:t>
            </a:r>
            <a:endParaRPr lang="en-US" dirty="0">
              <a:solidFill>
                <a:srgbClr val="000000"/>
              </a:solidFill>
              <a:ea typeface="ＭＳ Ｐゴシック" pitchFamily="34" charset="-128"/>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20549730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0"/>
          </p:nvPr>
        </p:nvSpPr>
        <p:spPr>
          <a:xfrm>
            <a:off x="403226" y="1143000"/>
            <a:ext cx="835977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1"/>
          </p:nvPr>
        </p:nvSpPr>
        <p:spPr>
          <a:xfrm>
            <a:off x="403224" y="6298955"/>
            <a:ext cx="1534587" cy="258532"/>
          </a:xfrm>
        </p:spPr>
        <p:txBody>
          <a:bodyPr wrap="none" anchor="b">
            <a:spAutoFit/>
          </a:bodyPr>
          <a:lstStyle>
            <a:lvl1pPr>
              <a:lnSpc>
                <a:spcPct val="90000"/>
              </a:lnSpc>
              <a:spcBef>
                <a:spcPts val="0"/>
              </a:spcBef>
              <a:spcAft>
                <a:spcPts val="0"/>
              </a:spcAft>
              <a:defRPr sz="1200"/>
            </a:lvl1pPr>
          </a:lstStyle>
          <a:p>
            <a:pPr lvl="0"/>
            <a:r>
              <a:rPr lang="ru-RU"/>
              <a:t>Образец текста</a:t>
            </a:r>
          </a:p>
        </p:txBody>
      </p:sp>
      <p:sp>
        <p:nvSpPr>
          <p:cNvPr id="5" name="Text Placeholder 7"/>
          <p:cNvSpPr>
            <a:spLocks noGrp="1"/>
          </p:cNvSpPr>
          <p:nvPr>
            <p:ph type="body" sz="quarter" idx="12"/>
          </p:nvPr>
        </p:nvSpPr>
        <p:spPr>
          <a:xfrm>
            <a:off x="7466551" y="6298955"/>
            <a:ext cx="1534586" cy="258532"/>
          </a:xfrm>
        </p:spPr>
        <p:txBody>
          <a:bodyPr wrap="none" anchor="b">
            <a:spAutoFit/>
          </a:bodyPr>
          <a:lstStyle>
            <a:lvl1pPr algn="r">
              <a:lnSpc>
                <a:spcPct val="90000"/>
              </a:lnSpc>
              <a:spcBef>
                <a:spcPts val="0"/>
              </a:spcBef>
              <a:spcAft>
                <a:spcPts val="0"/>
              </a:spcAft>
              <a:defRPr sz="1200"/>
            </a:lvl1pPr>
          </a:lstStyle>
          <a:p>
            <a:pPr lvl="0"/>
            <a:r>
              <a:rPr lang="ru-RU"/>
              <a:t>Образец текста</a:t>
            </a:r>
          </a:p>
        </p:txBody>
      </p:sp>
    </p:spTree>
    <p:extLst>
      <p:ext uri="{BB962C8B-B14F-4D97-AF65-F5344CB8AC3E}">
        <p14:creationId xmlns:p14="http://schemas.microsoft.com/office/powerpoint/2010/main" val="278707459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7341204" y="6321028"/>
            <a:ext cx="1382110"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6" name="Content Placeholder 4"/>
          <p:cNvSpPr>
            <a:spLocks noGrp="1"/>
          </p:cNvSpPr>
          <p:nvPr>
            <p:ph sz="quarter" idx="11"/>
          </p:nvPr>
        </p:nvSpPr>
        <p:spPr>
          <a:xfrm>
            <a:off x="414338" y="6321028"/>
            <a:ext cx="1382110"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7" name="Content Placeholder 4"/>
          <p:cNvSpPr>
            <a:spLocks noGrp="1"/>
          </p:cNvSpPr>
          <p:nvPr>
            <p:ph sz="quarter" idx="12"/>
          </p:nvPr>
        </p:nvSpPr>
        <p:spPr>
          <a:xfrm>
            <a:off x="438153" y="1111249"/>
            <a:ext cx="8289925"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11"/>
            <a:ext cx="7779346" cy="839208"/>
          </a:xfrm>
        </p:spPr>
        <p:txBody>
          <a:bodyPr>
            <a:normAutofit/>
          </a:bodyPr>
          <a:lstStyle>
            <a:lvl1pPr>
              <a:defRPr sz="3200"/>
            </a:lvl1pPr>
          </a:lstStyle>
          <a:p>
            <a:r>
              <a:rPr lang="en-US" dirty="0"/>
              <a:t>Click to edit Master title style</a:t>
            </a:r>
          </a:p>
        </p:txBody>
      </p:sp>
      <p:sp>
        <p:nvSpPr>
          <p:cNvPr id="5" name="Text Placeholder 5"/>
          <p:cNvSpPr>
            <a:spLocks noGrp="1"/>
          </p:cNvSpPr>
          <p:nvPr>
            <p:ph type="body" sz="quarter" idx="10"/>
          </p:nvPr>
        </p:nvSpPr>
        <p:spPr>
          <a:xfrm>
            <a:off x="457200" y="6331063"/>
            <a:ext cx="6274526" cy="498770"/>
          </a:xfrm>
        </p:spPr>
        <p:txBody>
          <a:bodyPr anchor="b">
            <a:noAutofit/>
          </a:bodyPr>
          <a:lstStyle>
            <a:lvl1pPr marL="0" indent="0">
              <a:spcBef>
                <a:spcPts val="0"/>
              </a:spcBef>
              <a:buNone/>
              <a:defRPr sz="1000" baseline="0">
                <a:solidFill>
                  <a:srgbClr val="000000"/>
                </a:solidFill>
              </a:defRPr>
            </a:lvl1pPr>
          </a:lstStyle>
          <a:p>
            <a:pPr lvl="0"/>
            <a:r>
              <a:rPr lang="en-US"/>
              <a:t>Click to edit Master text styles</a:t>
            </a:r>
          </a:p>
        </p:txBody>
      </p:sp>
      <p:sp>
        <p:nvSpPr>
          <p:cNvPr id="7" name="Text Placeholder 14"/>
          <p:cNvSpPr>
            <a:spLocks noGrp="1"/>
          </p:cNvSpPr>
          <p:nvPr>
            <p:ph type="body" sz="quarter" idx="11"/>
          </p:nvPr>
        </p:nvSpPr>
        <p:spPr>
          <a:xfrm>
            <a:off x="8236546" y="74543"/>
            <a:ext cx="833932" cy="686935"/>
          </a:xfrm>
          <a:prstGeom prst="hexagon">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lvl1pPr marL="0" indent="0" algn="ctr">
              <a:buNone/>
              <a:defRPr lang="en-GB" sz="900" dirty="0">
                <a:solidFill>
                  <a:schemeClr val="lt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17DAC2-40B3-4DE0-A6B3-8C4A3AA8B9EE}" type="slidenum">
              <a:rPr lang="en-GB">
                <a:solidFill>
                  <a:srgbClr val="1F497D"/>
                </a:solidFill>
              </a:rPr>
              <a:pPr>
                <a:defRPr/>
              </a:pPr>
              <a:t>‹#›</a:t>
            </a:fld>
            <a:endParaRPr lang="en-GB" dirty="0">
              <a:solidFill>
                <a:srgbClr val="1F497D"/>
              </a:solidFill>
            </a:endParaRPr>
          </a:p>
        </p:txBody>
      </p:sp>
    </p:spTree>
    <p:extLst>
      <p:ext uri="{BB962C8B-B14F-4D97-AF65-F5344CB8AC3E}">
        <p14:creationId xmlns:p14="http://schemas.microsoft.com/office/powerpoint/2010/main" val="3575930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0" y="0"/>
            <a:ext cx="9166225" cy="6858000"/>
          </a:xfrm>
          <a:prstGeom prst="rect">
            <a:avLst/>
          </a:prstGeom>
          <a:solidFill>
            <a:schemeClr val="bg1"/>
          </a:solidFill>
          <a:ln>
            <a:noFill/>
          </a:ln>
        </p:spPr>
        <p:txBody>
          <a:bodyPr/>
          <a:lstStyle/>
          <a:p>
            <a:pPr fontAlgn="base">
              <a:spcBef>
                <a:spcPct val="0"/>
              </a:spcBef>
              <a:spcAft>
                <a:spcPct val="25000"/>
              </a:spcAft>
              <a:buFontTx/>
              <a:buChar char="•"/>
              <a:defRPr/>
            </a:pPr>
            <a:endParaRPr lang="en-US" sz="2400" b="1" baseline="-25000">
              <a:solidFill>
                <a:srgbClr val="000000"/>
              </a:solidFill>
              <a:ea typeface="MS PGothic" pitchFamily="34" charset="-128"/>
              <a:cs typeface="Arial" pitchFamily="34" charset="0"/>
            </a:endParaRPr>
          </a:p>
        </p:txBody>
      </p:sp>
      <p:sp>
        <p:nvSpPr>
          <p:cNvPr id="6" name="Rectangle 2"/>
          <p:cNvSpPr>
            <a:spLocks noChangeArrowheads="1"/>
          </p:cNvSpPr>
          <p:nvPr userDrawn="1"/>
        </p:nvSpPr>
        <p:spPr bwMode="auto">
          <a:xfrm>
            <a:off x="-3175" y="3581400"/>
            <a:ext cx="9170988" cy="3278188"/>
          </a:xfrm>
          <a:prstGeom prst="rect">
            <a:avLst/>
          </a:prstGeom>
          <a:solidFill>
            <a:srgbClr val="DDDDDD"/>
          </a:solidFill>
          <a:ln>
            <a:noFill/>
          </a:ln>
        </p:spPr>
        <p:txBody>
          <a:bodyPr wrap="none" lIns="0" tIns="0" rIns="0" bIns="0" anchor="ctr"/>
          <a:lstStyle/>
          <a:p>
            <a:pPr algn="ctr" fontAlgn="base">
              <a:spcBef>
                <a:spcPct val="0"/>
              </a:spcBef>
              <a:spcAft>
                <a:spcPct val="25000"/>
              </a:spcAft>
              <a:defRPr/>
            </a:pPr>
            <a:endParaRPr lang="en-GB" sz="2400" b="1" baseline="-25000">
              <a:solidFill>
                <a:srgbClr val="000000"/>
              </a:solidFill>
              <a:ea typeface="MS PGothic" pitchFamily="34" charset="-128"/>
              <a:cs typeface="Arial" pitchFamily="34" charset="0"/>
            </a:endParaRPr>
          </a:p>
        </p:txBody>
      </p:sp>
      <p:sp>
        <p:nvSpPr>
          <p:cNvPr id="7" name="Line 7"/>
          <p:cNvSpPr>
            <a:spLocks noChangeShapeType="1"/>
          </p:cNvSpPr>
          <p:nvPr userDrawn="1"/>
        </p:nvSpPr>
        <p:spPr bwMode="auto">
          <a:xfrm>
            <a:off x="-3175" y="3429000"/>
            <a:ext cx="9170988" cy="0"/>
          </a:xfrm>
          <a:prstGeom prst="line">
            <a:avLst/>
          </a:prstGeom>
          <a:noFill/>
          <a:ln w="57150">
            <a:solidFill>
              <a:schemeClr val="folHlink"/>
            </a:solidFill>
            <a:round/>
            <a:headEnd/>
            <a:tailEnd/>
          </a:ln>
        </p:spPr>
        <p:txBody>
          <a:bodyP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8" name="Line 8"/>
          <p:cNvSpPr>
            <a:spLocks noChangeShapeType="1"/>
          </p:cNvSpPr>
          <p:nvPr userDrawn="1"/>
        </p:nvSpPr>
        <p:spPr bwMode="auto">
          <a:xfrm>
            <a:off x="-3175" y="3516313"/>
            <a:ext cx="9170988" cy="0"/>
          </a:xfrm>
          <a:prstGeom prst="line">
            <a:avLst/>
          </a:prstGeom>
          <a:noFill/>
          <a:ln w="57150">
            <a:solidFill>
              <a:srgbClr val="A50021"/>
            </a:solidFill>
            <a:round/>
            <a:headEnd/>
            <a:tailEnd/>
          </a:ln>
        </p:spPr>
        <p:txBody>
          <a:bodyP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9" name="TextBox 1"/>
          <p:cNvSpPr txBox="1">
            <a:spLocks noChangeArrowheads="1"/>
          </p:cNvSpPr>
          <p:nvPr userDrawn="1"/>
        </p:nvSpPr>
        <p:spPr bwMode="auto">
          <a:xfrm>
            <a:off x="609600" y="6497638"/>
            <a:ext cx="7924800" cy="338137"/>
          </a:xfrm>
          <a:prstGeom prst="rect">
            <a:avLst/>
          </a:prstGeom>
          <a:noFill/>
          <a:ln>
            <a:noFill/>
          </a:ln>
        </p:spPr>
        <p:txBody>
          <a:bodyPr>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eaLnBrk="0" fontAlgn="base" hangingPunct="0">
              <a:spcBef>
                <a:spcPct val="0"/>
              </a:spcBef>
              <a:spcAft>
                <a:spcPct val="0"/>
              </a:spcAft>
              <a:defRPr sz="3600" b="1" baseline="-25000">
                <a:solidFill>
                  <a:schemeClr val="tx1"/>
                </a:solidFill>
                <a:latin typeface="Arial" pitchFamily="34" charset="0"/>
              </a:defRPr>
            </a:lvl6pPr>
            <a:lvl7pPr marL="2971800" indent="-228600" eaLnBrk="0" fontAlgn="base" hangingPunct="0">
              <a:spcBef>
                <a:spcPct val="0"/>
              </a:spcBef>
              <a:spcAft>
                <a:spcPct val="0"/>
              </a:spcAft>
              <a:defRPr sz="3600" b="1" baseline="-25000">
                <a:solidFill>
                  <a:schemeClr val="tx1"/>
                </a:solidFill>
                <a:latin typeface="Arial" pitchFamily="34" charset="0"/>
              </a:defRPr>
            </a:lvl7pPr>
            <a:lvl8pPr marL="3429000" indent="-228600" eaLnBrk="0" fontAlgn="base" hangingPunct="0">
              <a:spcBef>
                <a:spcPct val="0"/>
              </a:spcBef>
              <a:spcAft>
                <a:spcPct val="0"/>
              </a:spcAft>
              <a:defRPr sz="3600" b="1" baseline="-25000">
                <a:solidFill>
                  <a:schemeClr val="tx1"/>
                </a:solidFill>
                <a:latin typeface="Arial" pitchFamily="34" charset="0"/>
              </a:defRPr>
            </a:lvl8pPr>
            <a:lvl9pPr marL="3886200" indent="-228600" eaLnBrk="0" fontAlgn="base" hangingPunct="0">
              <a:spcBef>
                <a:spcPct val="0"/>
              </a:spcBef>
              <a:spcAft>
                <a:spcPct val="0"/>
              </a:spcAft>
              <a:defRPr sz="3600" b="1" baseline="-25000">
                <a:solidFill>
                  <a:schemeClr val="tx1"/>
                </a:solidFill>
                <a:latin typeface="Arial" pitchFamily="34" charset="0"/>
              </a:defRPr>
            </a:lvl9pPr>
          </a:lstStyle>
          <a:p>
            <a:pPr algn="ctr" eaLnBrk="1" fontAlgn="base" hangingPunct="1">
              <a:spcBef>
                <a:spcPct val="0"/>
              </a:spcBef>
              <a:spcAft>
                <a:spcPct val="0"/>
              </a:spcAft>
              <a:defRPr/>
            </a:pPr>
            <a:r>
              <a:rPr lang="en-US" sz="1600" baseline="0" dirty="0">
                <a:solidFill>
                  <a:srgbClr val="000000"/>
                </a:solidFill>
                <a:ea typeface="MS PGothic" pitchFamily="34" charset="-128"/>
                <a:cs typeface="Arial" pitchFamily="34" charset="0"/>
              </a:rPr>
              <a:t>The Liver Meeting 2014, London, UK</a:t>
            </a:r>
          </a:p>
        </p:txBody>
      </p:sp>
      <p:sp>
        <p:nvSpPr>
          <p:cNvPr id="2" name="Title 1"/>
          <p:cNvSpPr>
            <a:spLocks noGrp="1"/>
          </p:cNvSpPr>
          <p:nvPr>
            <p:ph type="ctrTitle"/>
          </p:nvPr>
        </p:nvSpPr>
        <p:spPr>
          <a:xfrm>
            <a:off x="620712" y="457200"/>
            <a:ext cx="7924800" cy="2816352"/>
          </a:xfrm>
        </p:spPr>
        <p:txBody>
          <a:bodyPr/>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620712" y="4114800"/>
            <a:ext cx="7924800" cy="609600"/>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1" name="Text Placeholder 10"/>
          <p:cNvSpPr>
            <a:spLocks noGrp="1"/>
          </p:cNvSpPr>
          <p:nvPr>
            <p:ph type="body" sz="quarter" idx="11"/>
          </p:nvPr>
        </p:nvSpPr>
        <p:spPr>
          <a:xfrm>
            <a:off x="685800" y="5029200"/>
            <a:ext cx="7924800" cy="914400"/>
          </a:xfrm>
        </p:spPr>
        <p:txBody>
          <a:bodyPr/>
          <a:lstStyle>
            <a:lvl1pPr marL="0" indent="0" algn="ctr">
              <a:buNone/>
              <a:defRPr sz="1600"/>
            </a:lvl1pPr>
          </a:lstStyle>
          <a:p>
            <a:pPr lvl="0"/>
            <a:r>
              <a:rPr lang="en-US"/>
              <a:t>Click to edit Master text styles</a:t>
            </a:r>
          </a:p>
        </p:txBody>
      </p:sp>
    </p:spTree>
    <p:extLst>
      <p:ext uri="{BB962C8B-B14F-4D97-AF65-F5344CB8AC3E}">
        <p14:creationId xmlns:p14="http://schemas.microsoft.com/office/powerpoint/2010/main" val="1306963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44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83401860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5100"/>
            <a:ext cx="7924800" cy="787400"/>
          </a:xfrm>
        </p:spPr>
        <p:txBody>
          <a:bodyPr/>
          <a:lstStyle/>
          <a:p>
            <a:r>
              <a:rPr lang="en-US"/>
              <a:t>Click to edit Master title style</a:t>
            </a:r>
          </a:p>
        </p:txBody>
      </p:sp>
      <p:sp>
        <p:nvSpPr>
          <p:cNvPr id="3" name="Content Placeholder 2"/>
          <p:cNvSpPr>
            <a:spLocks noGrp="1"/>
          </p:cNvSpPr>
          <p:nvPr>
            <p:ph idx="1"/>
          </p:nvPr>
        </p:nvSpPr>
        <p:spPr>
          <a:xfrm>
            <a:off x="755650" y="1676400"/>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637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4648200" y="6537325"/>
            <a:ext cx="609600" cy="168275"/>
          </a:xfrm>
          <a:prstGeom prst="rect">
            <a:avLst/>
          </a:prstGeom>
        </p:spPr>
        <p:txBody>
          <a:bodyPr/>
          <a:lstStyle/>
          <a:p>
            <a:pPr fontAlgn="base">
              <a:spcBef>
                <a:spcPct val="0"/>
              </a:spcBef>
              <a:spcAft>
                <a:spcPct val="0"/>
              </a:spcAft>
            </a:pPr>
            <a:fld id="{1B7E5E6F-92AA-4038-971E-FD0B56A9D6AC}" type="datetime1">
              <a:rPr lang="en-US" smtClean="0">
                <a:solidFill>
                  <a:srgbClr val="000000"/>
                </a:solidFill>
                <a:ea typeface="ＭＳ Ｐゴシック" pitchFamily="34" charset="-128"/>
              </a:rPr>
              <a:t>10/17/2019</a:t>
            </a:fld>
            <a:endParaRPr lang="en-US" dirty="0">
              <a:solidFill>
                <a:srgbClr val="000000"/>
              </a:solidFill>
              <a:ea typeface="ＭＳ Ｐゴシック" pitchFamily="34" charset="-128"/>
            </a:endParaRPr>
          </a:p>
        </p:txBody>
      </p:sp>
      <p:sp>
        <p:nvSpPr>
          <p:cNvPr id="7" name="Footer Placeholder 6"/>
          <p:cNvSpPr>
            <a:spLocks noGrp="1"/>
          </p:cNvSpPr>
          <p:nvPr>
            <p:ph type="ftr" sz="quarter" idx="11"/>
          </p:nvPr>
        </p:nvSpPr>
        <p:spPr>
          <a:xfrm>
            <a:off x="5334000" y="6537325"/>
            <a:ext cx="3048000" cy="164592"/>
          </a:xfrm>
          <a:prstGeom prst="rect">
            <a:avLst/>
          </a:prstGeom>
        </p:spPr>
        <p:txBody>
          <a:bodyPr/>
          <a:lstStyle/>
          <a:p>
            <a:pPr fontAlgn="base">
              <a:spcBef>
                <a:spcPct val="0"/>
              </a:spcBef>
              <a:spcAft>
                <a:spcPct val="0"/>
              </a:spcAft>
            </a:pPr>
            <a:r>
              <a:rPr lang="en-US" dirty="0">
                <a:solidFill>
                  <a:srgbClr val="000000"/>
                </a:solidFill>
                <a:ea typeface="ＭＳ Ｐゴシック" pitchFamily="34" charset="-128"/>
              </a:rPr>
              <a:t>Author’s Last Name, Conference Name, Year, Presentation #</a:t>
            </a:r>
          </a:p>
        </p:txBody>
      </p:sp>
    </p:spTree>
    <p:extLst>
      <p:ext uri="{BB962C8B-B14F-4D97-AF65-F5344CB8AC3E}">
        <p14:creationId xmlns:p14="http://schemas.microsoft.com/office/powerpoint/2010/main" val="299100093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0"/>
          </p:nvPr>
        </p:nvSpPr>
        <p:spPr>
          <a:xfrm>
            <a:off x="403226" y="1143000"/>
            <a:ext cx="835977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1"/>
          </p:nvPr>
        </p:nvSpPr>
        <p:spPr>
          <a:xfrm>
            <a:off x="403224" y="6298955"/>
            <a:ext cx="1534587" cy="258532"/>
          </a:xfrm>
        </p:spPr>
        <p:txBody>
          <a:bodyPr wrap="none" anchor="b">
            <a:spAutoFit/>
          </a:bodyPr>
          <a:lstStyle>
            <a:lvl1pPr>
              <a:lnSpc>
                <a:spcPct val="90000"/>
              </a:lnSpc>
              <a:spcBef>
                <a:spcPts val="0"/>
              </a:spcBef>
              <a:spcAft>
                <a:spcPts val="0"/>
              </a:spcAft>
              <a:defRPr sz="1200"/>
            </a:lvl1pPr>
          </a:lstStyle>
          <a:p>
            <a:pPr lvl="0"/>
            <a:r>
              <a:rPr lang="ru-RU"/>
              <a:t>Образец текста</a:t>
            </a:r>
          </a:p>
        </p:txBody>
      </p:sp>
      <p:sp>
        <p:nvSpPr>
          <p:cNvPr id="5" name="Text Placeholder 7"/>
          <p:cNvSpPr>
            <a:spLocks noGrp="1"/>
          </p:cNvSpPr>
          <p:nvPr>
            <p:ph type="body" sz="quarter" idx="12"/>
          </p:nvPr>
        </p:nvSpPr>
        <p:spPr>
          <a:xfrm>
            <a:off x="7466551" y="6298955"/>
            <a:ext cx="1534586" cy="258532"/>
          </a:xfrm>
        </p:spPr>
        <p:txBody>
          <a:bodyPr wrap="none" anchor="b">
            <a:spAutoFit/>
          </a:bodyPr>
          <a:lstStyle>
            <a:lvl1pPr algn="r">
              <a:lnSpc>
                <a:spcPct val="90000"/>
              </a:lnSpc>
              <a:spcBef>
                <a:spcPts val="0"/>
              </a:spcBef>
              <a:spcAft>
                <a:spcPts val="0"/>
              </a:spcAft>
              <a:defRPr sz="1200"/>
            </a:lvl1pPr>
          </a:lstStyle>
          <a:p>
            <a:pPr lvl="0"/>
            <a:r>
              <a:rPr lang="ru-RU"/>
              <a:t>Образец текста</a:t>
            </a:r>
          </a:p>
        </p:txBody>
      </p:sp>
    </p:spTree>
    <p:extLst>
      <p:ext uri="{BB962C8B-B14F-4D97-AF65-F5344CB8AC3E}">
        <p14:creationId xmlns:p14="http://schemas.microsoft.com/office/powerpoint/2010/main" val="27870745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a:prstGeom prst="rect">
            <a:avLst/>
          </a:prstGeom>
        </p:spPr>
        <p:txBody>
          <a:bodyPr/>
          <a:lstStyle/>
          <a:p>
            <a:fld id="{E8D55AC1-4853-4EA0-BD1F-5A69A8454654}" type="datetime1">
              <a:rPr lang="en-US" smtClean="0"/>
              <a:t>10/17/2019</a:t>
            </a:fld>
            <a:endParaRPr lang="en-US" dirty="0"/>
          </a:p>
        </p:txBody>
      </p:sp>
      <p:sp>
        <p:nvSpPr>
          <p:cNvPr id="8" name="Footer Placeholder 7"/>
          <p:cNvSpPr>
            <a:spLocks noGrp="1"/>
          </p:cNvSpPr>
          <p:nvPr>
            <p:ph type="ftr" sz="quarter" idx="11"/>
          </p:nvPr>
        </p:nvSpPr>
        <p:spPr>
          <a:xfrm>
            <a:off x="5334000" y="6537325"/>
            <a:ext cx="3048000" cy="164592"/>
          </a:xfrm>
          <a:prstGeom prst="rect">
            <a:avLst/>
          </a:prstGeom>
        </p:spPr>
        <p:txBody>
          <a:bodyPr/>
          <a:lstStyle/>
          <a:p>
            <a:r>
              <a:rPr lang="en-US"/>
              <a:t>Author’s Last Name, Conference Name, Year, Presentation #</a:t>
            </a:r>
            <a:endParaRPr lang="en-US" dirty="0"/>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4719306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7341204" y="6321028"/>
            <a:ext cx="1382110"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6" name="Content Placeholder 4"/>
          <p:cNvSpPr>
            <a:spLocks noGrp="1"/>
          </p:cNvSpPr>
          <p:nvPr>
            <p:ph sz="quarter" idx="11"/>
          </p:nvPr>
        </p:nvSpPr>
        <p:spPr>
          <a:xfrm>
            <a:off x="414338" y="6321028"/>
            <a:ext cx="1382110"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7" name="Content Placeholder 4"/>
          <p:cNvSpPr>
            <a:spLocks noGrp="1"/>
          </p:cNvSpPr>
          <p:nvPr>
            <p:ph sz="quarter" idx="12"/>
          </p:nvPr>
        </p:nvSpPr>
        <p:spPr>
          <a:xfrm>
            <a:off x="438153" y="1111249"/>
            <a:ext cx="8289925"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11"/>
            <a:ext cx="7779346" cy="839208"/>
          </a:xfrm>
        </p:spPr>
        <p:txBody>
          <a:bodyPr>
            <a:normAutofit/>
          </a:bodyPr>
          <a:lstStyle>
            <a:lvl1pPr>
              <a:defRPr sz="3200"/>
            </a:lvl1pPr>
          </a:lstStyle>
          <a:p>
            <a:r>
              <a:rPr lang="en-US" dirty="0"/>
              <a:t>Click to edit Master title style</a:t>
            </a:r>
          </a:p>
        </p:txBody>
      </p:sp>
      <p:sp>
        <p:nvSpPr>
          <p:cNvPr id="5" name="Text Placeholder 5"/>
          <p:cNvSpPr>
            <a:spLocks noGrp="1"/>
          </p:cNvSpPr>
          <p:nvPr>
            <p:ph type="body" sz="quarter" idx="10"/>
          </p:nvPr>
        </p:nvSpPr>
        <p:spPr>
          <a:xfrm>
            <a:off x="457200" y="6331063"/>
            <a:ext cx="6274526" cy="498770"/>
          </a:xfrm>
        </p:spPr>
        <p:txBody>
          <a:bodyPr anchor="b">
            <a:noAutofit/>
          </a:bodyPr>
          <a:lstStyle>
            <a:lvl1pPr marL="0" indent="0">
              <a:spcBef>
                <a:spcPts val="0"/>
              </a:spcBef>
              <a:buNone/>
              <a:defRPr sz="1000" baseline="0">
                <a:solidFill>
                  <a:srgbClr val="000000"/>
                </a:solidFill>
              </a:defRPr>
            </a:lvl1pPr>
          </a:lstStyle>
          <a:p>
            <a:pPr lvl="0"/>
            <a:r>
              <a:rPr lang="en-US"/>
              <a:t>Click to edit Master text styles</a:t>
            </a:r>
          </a:p>
        </p:txBody>
      </p:sp>
      <p:sp>
        <p:nvSpPr>
          <p:cNvPr id="7" name="Text Placeholder 14"/>
          <p:cNvSpPr>
            <a:spLocks noGrp="1"/>
          </p:cNvSpPr>
          <p:nvPr>
            <p:ph type="body" sz="quarter" idx="11"/>
          </p:nvPr>
        </p:nvSpPr>
        <p:spPr>
          <a:xfrm>
            <a:off x="8236546" y="74543"/>
            <a:ext cx="833932" cy="686935"/>
          </a:xfrm>
          <a:prstGeom prst="hexagon">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lvl1pPr marL="0" indent="0" algn="ctr">
              <a:buNone/>
              <a:defRPr lang="en-GB" sz="900" dirty="0">
                <a:solidFill>
                  <a:schemeClr val="lt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17DAC2-40B3-4DE0-A6B3-8C4A3AA8B9EE}" type="slidenum">
              <a:rPr lang="en-GB">
                <a:solidFill>
                  <a:srgbClr val="1F497D"/>
                </a:solidFill>
              </a:rPr>
              <a:pPr>
                <a:defRPr/>
              </a:pPr>
              <a:t>‹#›</a:t>
            </a:fld>
            <a:endParaRPr lang="en-GB" dirty="0">
              <a:solidFill>
                <a:srgbClr val="1F497D"/>
              </a:solidFill>
            </a:endParaRPr>
          </a:p>
        </p:txBody>
      </p:sp>
    </p:spTree>
    <p:extLst>
      <p:ext uri="{BB962C8B-B14F-4D97-AF65-F5344CB8AC3E}">
        <p14:creationId xmlns:p14="http://schemas.microsoft.com/office/powerpoint/2010/main" val="3575930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86809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98E25BDB-351E-4FB9-853D-192B7DFD756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27187111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49439-D6AB-4465-AF54-52116C854C26}"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33577904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AFBDC9A3-95B5-457F-94F4-9757DAFBF89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71144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06870033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46A8105-CA5D-48EB-B233-659EBB14516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29996295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95184353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Tree>
    <p:extLst>
      <p:ext uri="{BB962C8B-B14F-4D97-AF65-F5344CB8AC3E}">
        <p14:creationId xmlns:p14="http://schemas.microsoft.com/office/powerpoint/2010/main" val="404526801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2C039C-4047-4B65-9961-E92579A87C2C}"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2440587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E900918-ED4F-4C50-A32D-71D66AA636F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367900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2A54E6D-D8E8-437C-B6A1-56CA11881471}"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455556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9E708DDD-AE84-45AD-930C-083D4D310C18}"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41694181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E1EC365A-9E56-4DF9-91F4-B32AF983B990}"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1609363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7FC100A4-7F60-4E0C-B589-F3E17BDFAC91}"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8073442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736AE0-2032-44CE-900B-C5B6ED026FA5}"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652808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E16022F-91B6-4585-993C-8A1AFB6C03A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85142219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740F7F62-D324-40B4-B736-7CBAC11761A8}"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62244841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CA33EE50-242E-420A-B204-20B46EF762CB}"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1260522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6A3B169-8AC4-4C44-AC43-88B2F93F9E4C}"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88621308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FF6F7F9-AD74-4D7C-951F-66FC36398875}"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59613990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234362-9539-49C2-B64F-F301D520600D}"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4400830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9274CF-7496-48C9-A32C-D565028800D1}"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1172360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31800" y="358504"/>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vert="horz" wrap="square" lIns="91440" tIns="45720" rIns="91440" bIns="45720" numCol="1" anchor="t" anchorCtr="0" compatLnSpc="1">
            <a:prstTxWarp prst="textNoShape">
              <a:avLst/>
            </a:prstTxWarp>
          </a:bodyPr>
          <a:lstStyle>
            <a:lvl1pPr algn="ctr">
              <a:defRPr>
                <a:ea typeface="MS PGothic" panose="020B0600070205080204" pitchFamily="34" charset="-128"/>
              </a:defRPr>
            </a:lvl1pPr>
          </a:lstStyle>
          <a:p>
            <a:pPr fontAlgn="base">
              <a:spcBef>
                <a:spcPct val="0"/>
              </a:spcBef>
              <a:spcAft>
                <a:spcPct val="0"/>
              </a:spcAft>
            </a:pPr>
            <a:fld id="{D48C932A-7DB1-4769-AB07-B1023D14CCF4}" type="slidenum">
              <a:rPr lang="en-US" sz="2200" b="1">
                <a:solidFill>
                  <a:prstClr val="black"/>
                </a:solidFill>
                <a:cs typeface="Arial" panose="020B0604020202020204" pitchFamily="34" charset="0"/>
              </a:rPr>
              <a:pPr fontAlgn="base">
                <a:spcBef>
                  <a:spcPct val="0"/>
                </a:spcBef>
                <a:spcAft>
                  <a:spcPct val="0"/>
                </a:spcAft>
              </a:pPr>
              <a:t>‹#›</a:t>
            </a:fld>
            <a:endParaRPr lang="en-US" sz="2200" b="1">
              <a:solidFill>
                <a:prstClr val="black"/>
              </a:solidFill>
              <a:cs typeface="Arial" panose="020B0604020202020204" pitchFamily="34" charset="0"/>
            </a:endParaRPr>
          </a:p>
        </p:txBody>
      </p:sp>
    </p:spTree>
    <p:extLst>
      <p:ext uri="{BB962C8B-B14F-4D97-AF65-F5344CB8AC3E}">
        <p14:creationId xmlns:p14="http://schemas.microsoft.com/office/powerpoint/2010/main" val="315982810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8853"/>
            <a:ext cx="7924800" cy="7874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755650" y="1676400"/>
            <a:ext cx="7702550" cy="441960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183676137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229241683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139" y="350961"/>
            <a:ext cx="7924800" cy="787400"/>
          </a:xfrm>
        </p:spPr>
        <p:txBody>
          <a:bodyPr/>
          <a:lstStyle/>
          <a:p>
            <a:r>
              <a:rPr lang="en-US"/>
              <a:t>Click to edit Master title style</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509788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93CD564-E1F0-42C1-8CBD-5459A0985185}"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35247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93303040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697821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34649799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685800" y="1066800"/>
            <a:ext cx="7924800" cy="0"/>
          </a:xfrm>
          <a:prstGeom prst="line">
            <a:avLst/>
          </a:prstGeom>
          <a:noFill/>
          <a:ln w="5397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200" b="1">
              <a:solidFill>
                <a:prstClr val="black"/>
              </a:solidFill>
              <a:cs typeface="Arial" panose="020B0604020202020204" pitchFamily="34" charset="0"/>
            </a:endParaRPr>
          </a:p>
        </p:txBody>
      </p:sp>
      <p:sp>
        <p:nvSpPr>
          <p:cNvPr id="6"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200" b="1">
              <a:solidFill>
                <a:prstClr val="black"/>
              </a:solidFill>
              <a:cs typeface="Arial" panose="020B0604020202020204" pitchFamily="34" charset="0"/>
            </a:endParaRPr>
          </a:p>
        </p:txBody>
      </p:sp>
      <p:sp>
        <p:nvSpPr>
          <p:cNvPr id="4" name="Text Placeholder 3"/>
          <p:cNvSpPr>
            <a:spLocks noGrp="1"/>
          </p:cNvSpPr>
          <p:nvPr>
            <p:ph type="body" sz="quarter" idx="11"/>
          </p:nvPr>
        </p:nvSpPr>
        <p:spPr>
          <a:xfrm>
            <a:off x="762000" y="1676400"/>
            <a:ext cx="769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85800" y="279400"/>
            <a:ext cx="7924800" cy="787400"/>
          </a:xfrm>
        </p:spPr>
        <p:txBody>
          <a:bodyPr/>
          <a:lstStyle/>
          <a:p>
            <a:r>
              <a:rPr lang="en-US"/>
              <a:t>Click to edit Master title style</a:t>
            </a:r>
          </a:p>
        </p:txBody>
      </p:sp>
    </p:spTree>
    <p:extLst>
      <p:ext uri="{BB962C8B-B14F-4D97-AF65-F5344CB8AC3E}">
        <p14:creationId xmlns:p14="http://schemas.microsoft.com/office/powerpoint/2010/main" val="59639235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328926516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Only Bottom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23835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defRPr b="0" baseline="0">
                <a:ea typeface="MS PGothic" panose="020B0600070205080204" pitchFamily="34" charset="-128"/>
              </a:defRPr>
            </a:lvl1pPr>
          </a:lstStyle>
          <a:p>
            <a:pPr fontAlgn="base">
              <a:spcBef>
                <a:spcPct val="0"/>
              </a:spcBef>
              <a:spcAft>
                <a:spcPct val="0"/>
              </a:spcAft>
            </a:pPr>
            <a:fld id="{6DF9950B-F0B2-490A-BED5-F303620B5D30}" type="slidenum">
              <a:rPr lang="en-US" sz="2200">
                <a:solidFill>
                  <a:prstClr val="black"/>
                </a:solidFill>
                <a:cs typeface="Arial" panose="020B0604020202020204" pitchFamily="34" charset="0"/>
              </a:rPr>
              <a:pPr fontAlgn="base">
                <a:spcBef>
                  <a:spcPct val="0"/>
                </a:spcBef>
                <a:spcAft>
                  <a:spcPct val="0"/>
                </a:spcAft>
              </a:pPr>
              <a:t>‹#›</a:t>
            </a:fld>
            <a:endParaRPr lang="en-US" sz="2200">
              <a:solidFill>
                <a:prstClr val="black"/>
              </a:solidFill>
              <a:cs typeface="Arial" panose="020B0604020202020204" pitchFamily="34" charset="0"/>
            </a:endParaRPr>
          </a:p>
        </p:txBody>
      </p:sp>
    </p:spTree>
    <p:extLst>
      <p:ext uri="{BB962C8B-B14F-4D97-AF65-F5344CB8AC3E}">
        <p14:creationId xmlns:p14="http://schemas.microsoft.com/office/powerpoint/2010/main" val="148878319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0"/>
          </p:nvPr>
        </p:nvSpPr>
        <p:spPr>
          <a:xfrm>
            <a:off x="403226" y="1143000"/>
            <a:ext cx="835977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1"/>
          </p:nvPr>
        </p:nvSpPr>
        <p:spPr>
          <a:xfrm>
            <a:off x="403224" y="6298955"/>
            <a:ext cx="1534587" cy="258532"/>
          </a:xfrm>
        </p:spPr>
        <p:txBody>
          <a:bodyPr wrap="none" anchor="b">
            <a:spAutoFit/>
          </a:bodyPr>
          <a:lstStyle>
            <a:lvl1pPr>
              <a:lnSpc>
                <a:spcPct val="90000"/>
              </a:lnSpc>
              <a:spcBef>
                <a:spcPts val="0"/>
              </a:spcBef>
              <a:spcAft>
                <a:spcPts val="0"/>
              </a:spcAft>
              <a:defRPr sz="1200"/>
            </a:lvl1pPr>
          </a:lstStyle>
          <a:p>
            <a:pPr lvl="0"/>
            <a:r>
              <a:rPr lang="ru-RU"/>
              <a:t>Образец текста</a:t>
            </a:r>
          </a:p>
        </p:txBody>
      </p:sp>
      <p:sp>
        <p:nvSpPr>
          <p:cNvPr id="5" name="Text Placeholder 7"/>
          <p:cNvSpPr>
            <a:spLocks noGrp="1"/>
          </p:cNvSpPr>
          <p:nvPr>
            <p:ph type="body" sz="quarter" idx="12"/>
          </p:nvPr>
        </p:nvSpPr>
        <p:spPr>
          <a:xfrm>
            <a:off x="7466551" y="6298955"/>
            <a:ext cx="1534586" cy="258532"/>
          </a:xfrm>
        </p:spPr>
        <p:txBody>
          <a:bodyPr wrap="none" anchor="b">
            <a:spAutoFit/>
          </a:bodyPr>
          <a:lstStyle>
            <a:lvl1pPr algn="r">
              <a:lnSpc>
                <a:spcPct val="90000"/>
              </a:lnSpc>
              <a:spcBef>
                <a:spcPts val="0"/>
              </a:spcBef>
              <a:spcAft>
                <a:spcPts val="0"/>
              </a:spcAft>
              <a:defRPr sz="1200"/>
            </a:lvl1pPr>
          </a:lstStyle>
          <a:p>
            <a:pPr lvl="0"/>
            <a:r>
              <a:rPr lang="ru-RU"/>
              <a:t>Образец текста</a:t>
            </a:r>
          </a:p>
        </p:txBody>
      </p:sp>
    </p:spTree>
    <p:extLst>
      <p:ext uri="{BB962C8B-B14F-4D97-AF65-F5344CB8AC3E}">
        <p14:creationId xmlns:p14="http://schemas.microsoft.com/office/powerpoint/2010/main" val="278707459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7341204" y="6321028"/>
            <a:ext cx="1382110"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6" name="Content Placeholder 4"/>
          <p:cNvSpPr>
            <a:spLocks noGrp="1"/>
          </p:cNvSpPr>
          <p:nvPr>
            <p:ph sz="quarter" idx="11"/>
          </p:nvPr>
        </p:nvSpPr>
        <p:spPr>
          <a:xfrm>
            <a:off x="414338" y="6321028"/>
            <a:ext cx="1382110"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7" name="Content Placeholder 4"/>
          <p:cNvSpPr>
            <a:spLocks noGrp="1"/>
          </p:cNvSpPr>
          <p:nvPr>
            <p:ph sz="quarter" idx="12"/>
          </p:nvPr>
        </p:nvSpPr>
        <p:spPr>
          <a:xfrm>
            <a:off x="438153" y="1111249"/>
            <a:ext cx="8289925"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11"/>
            <a:ext cx="7779346" cy="839208"/>
          </a:xfrm>
        </p:spPr>
        <p:txBody>
          <a:bodyPr>
            <a:normAutofit/>
          </a:bodyPr>
          <a:lstStyle>
            <a:lvl1pPr>
              <a:defRPr sz="3200"/>
            </a:lvl1pPr>
          </a:lstStyle>
          <a:p>
            <a:r>
              <a:rPr lang="en-US" dirty="0"/>
              <a:t>Click to edit Master title style</a:t>
            </a:r>
          </a:p>
        </p:txBody>
      </p:sp>
      <p:sp>
        <p:nvSpPr>
          <p:cNvPr id="5" name="Text Placeholder 5"/>
          <p:cNvSpPr>
            <a:spLocks noGrp="1"/>
          </p:cNvSpPr>
          <p:nvPr>
            <p:ph type="body" sz="quarter" idx="10"/>
          </p:nvPr>
        </p:nvSpPr>
        <p:spPr>
          <a:xfrm>
            <a:off x="457200" y="6331063"/>
            <a:ext cx="6274526" cy="498770"/>
          </a:xfrm>
        </p:spPr>
        <p:txBody>
          <a:bodyPr anchor="b">
            <a:noAutofit/>
          </a:bodyPr>
          <a:lstStyle>
            <a:lvl1pPr marL="0" indent="0">
              <a:spcBef>
                <a:spcPts val="0"/>
              </a:spcBef>
              <a:buNone/>
              <a:defRPr sz="1000" baseline="0">
                <a:solidFill>
                  <a:srgbClr val="000000"/>
                </a:solidFill>
              </a:defRPr>
            </a:lvl1pPr>
          </a:lstStyle>
          <a:p>
            <a:pPr lvl="0"/>
            <a:r>
              <a:rPr lang="en-US"/>
              <a:t>Click to edit Master text styles</a:t>
            </a:r>
          </a:p>
        </p:txBody>
      </p:sp>
      <p:sp>
        <p:nvSpPr>
          <p:cNvPr id="7" name="Text Placeholder 14"/>
          <p:cNvSpPr>
            <a:spLocks noGrp="1"/>
          </p:cNvSpPr>
          <p:nvPr>
            <p:ph type="body" sz="quarter" idx="11"/>
          </p:nvPr>
        </p:nvSpPr>
        <p:spPr>
          <a:xfrm>
            <a:off x="8236546" y="74543"/>
            <a:ext cx="833932" cy="686935"/>
          </a:xfrm>
          <a:prstGeom prst="hexagon">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lvl1pPr marL="0" indent="0" algn="ctr">
              <a:buNone/>
              <a:defRPr lang="en-GB" sz="900" dirty="0">
                <a:solidFill>
                  <a:schemeClr val="lt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17DAC2-40B3-4DE0-A6B3-8C4A3AA8B9EE}" type="slidenum">
              <a:rPr lang="en-GB">
                <a:solidFill>
                  <a:srgbClr val="1F497D"/>
                </a:solidFill>
              </a:rPr>
              <a:pPr>
                <a:defRPr/>
              </a:pPr>
              <a:t>‹#›</a:t>
            </a:fld>
            <a:endParaRPr lang="en-GB" dirty="0">
              <a:solidFill>
                <a:srgbClr val="1F497D"/>
              </a:solidFill>
            </a:endParaRPr>
          </a:p>
        </p:txBody>
      </p:sp>
    </p:spTree>
    <p:extLst>
      <p:ext uri="{BB962C8B-B14F-4D97-AF65-F5344CB8AC3E}">
        <p14:creationId xmlns:p14="http://schemas.microsoft.com/office/powerpoint/2010/main" val="35759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1E2D9-EDB2-480A-B1C2-0C4883B719FD}" type="datetime1">
              <a:rPr lang="en-US" smtClean="0"/>
              <a:t>10/17/2019</a:t>
            </a:fld>
            <a:endParaRPr lang="en-US" dirty="0"/>
          </a:p>
        </p:txBody>
      </p:sp>
      <p:sp>
        <p:nvSpPr>
          <p:cNvPr id="8" name="Footer Placeholder 7"/>
          <p:cNvSpPr>
            <a:spLocks noGrp="1"/>
          </p:cNvSpPr>
          <p:nvPr>
            <p:ph type="ftr" sz="quarter" idx="11"/>
          </p:nvPr>
        </p:nvSpPr>
        <p:spPr/>
        <p:txBody>
          <a:bodyPr/>
          <a:lstStyle/>
          <a:p>
            <a:r>
              <a:rPr lang="en-US"/>
              <a:t>Author’s Last Name, Conference Name, Year, Presentation #</a:t>
            </a:r>
            <a:endParaRPr lang="en-US" dirty="0"/>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47193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77E7416-2A0A-4A65-9FBA-A64E73A6D57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8192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4177896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DD27F4CC-519B-4E29-BEDF-CCEC914EF7DF}"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22473807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0F1A02-AC4D-469C-B7B9-2E501440D86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5228301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CBCAA929-A1A1-4771-8EEB-251EDB6FE41D}"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59079074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A411C1AE-E0DC-4C2B-8C3C-13591E02ECF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68644592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19591477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939635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546181D-25D2-4F82-9E76-344ED45EEFD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80294242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C983829-B4AE-4B64-9710-961204BFDA6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54353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4E182AD-0657-4CE3-944B-795244AF1778}"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0992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3FA9DD94-9E62-4ABF-BEAD-04A89053B186}"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11" name="Footer Placeholder 10"/>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62056539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36D4BEAA-783C-4954-A0C5-EBCCB185F983}"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12516372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42B5FE0-CA41-4AA3-8BC9-A087F97E4769}"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4376483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E159313-32C4-4803-B5D8-250962FE123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33413345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BA6F9D-EAB2-4064-A063-9CCFA176CF05}"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47744247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A515C872-DBC1-49F6-8AFA-4FB648475B77}"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0347019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7C4BB652-8268-46F6-9D27-9DC9374117B1}"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78920096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6F5B9ED-80E0-4274-AB63-9A33A363F41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04485500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B71CE1-5E32-4AA1-AA4F-C97FD7F7674D}"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08308454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57DB18-30C0-4182-A87D-759AFB172F4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46252142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CBDC0-23D5-40A7-A1F5-2F97F84C9067}"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780839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861CB044-00DD-4F32-B8D9-8A3A6C13FFFE}"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88781420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096"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8761413" y="6481763"/>
            <a:ext cx="357187" cy="365125"/>
          </a:xfrm>
          <a:prstGeom prst="rect">
            <a:avLst/>
          </a:prstGeom>
        </p:spPr>
        <p:txBody>
          <a:bodyPr/>
          <a:lstStyle>
            <a:lvl1pPr>
              <a:defRPr>
                <a:latin typeface="Arial" charset="0"/>
              </a:defRPr>
            </a:lvl1pPr>
          </a:lstStyle>
          <a:p>
            <a:pPr>
              <a:defRPr/>
            </a:pPr>
            <a:fld id="{EBCF6A2F-9BD6-4C8E-B85C-B5ECFF8A8BA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5690926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2D858888-7A01-4CF4-937A-D23F0781241B}"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01008596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Rectangle 26"/>
          <p:cNvSpPr>
            <a:spLocks noGrp="1" noChangeArrowheads="1"/>
          </p:cNvSpPr>
          <p:nvPr>
            <p:ph type="sldNum" sz="quarter" idx="12"/>
          </p:nvPr>
        </p:nvSpPr>
        <p:spPr>
          <a:xfrm>
            <a:off x="6985000" y="6492875"/>
            <a:ext cx="2133600" cy="365125"/>
          </a:xfrm>
          <a:prstGeom prst="rect">
            <a:avLst/>
          </a:prstGeom>
        </p:spPr>
        <p:txBody>
          <a:bodyPr/>
          <a:lstStyle>
            <a:lvl1pPr>
              <a:defRPr>
                <a:solidFill>
                  <a:prstClr val="black">
                    <a:tint val="75000"/>
                  </a:prstClr>
                </a:solidFill>
                <a:ea typeface="ＭＳ Ｐゴシック" pitchFamily="34" charset="-128"/>
              </a:defRPr>
            </a:lvl1pPr>
          </a:lstStyle>
          <a:p>
            <a:pPr>
              <a:defRPr/>
            </a:pPr>
            <a:fld id="{49DDEC33-0C8C-4ECA-B92B-E85A1F43DA49}" type="slidenum">
              <a:rPr lang="en-US"/>
              <a:pPr>
                <a:defRPr/>
              </a:pPr>
              <a:t>‹#›</a:t>
            </a:fld>
            <a:endParaRPr lang="en-US" dirty="0"/>
          </a:p>
        </p:txBody>
      </p:sp>
    </p:spTree>
    <p:extLst>
      <p:ext uri="{BB962C8B-B14F-4D97-AF65-F5344CB8AC3E}">
        <p14:creationId xmlns:p14="http://schemas.microsoft.com/office/powerpoint/2010/main" val="410836285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85800" y="1524000"/>
            <a:ext cx="3811588"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0600" y="1524000"/>
            <a:ext cx="3774465"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7"/>
          <p:cNvSpPr>
            <a:spLocks noGrp="1"/>
          </p:cNvSpPr>
          <p:nvPr>
            <p:ph type="ftr" sz="quarter" idx="10"/>
          </p:nvPr>
        </p:nvSpPr>
        <p:spPr>
          <a:xfrm>
            <a:off x="685800" y="6324600"/>
            <a:ext cx="5715000" cy="365125"/>
          </a:xfrm>
          <a:prstGeom prst="rect">
            <a:avLst/>
          </a:prstGeom>
        </p:spPr>
        <p:txBody>
          <a:bodyPr/>
          <a:lstStyle>
            <a:lvl1pPr>
              <a:defRPr>
                <a:solidFill>
                  <a:srgbClr val="000000"/>
                </a:solidFill>
                <a:latin typeface="Arial" charset="0"/>
              </a:defRPr>
            </a:lvl1pPr>
          </a:lstStyle>
          <a:p>
            <a:pPr>
              <a:defRPr/>
            </a:pPr>
            <a:r>
              <a:rPr lang="en-US" smtClean="0"/>
              <a:t>Author’s Last Name, Conference Name, Year, Presentation #</a:t>
            </a:r>
            <a:endParaRPr lang="en-US" dirty="0"/>
          </a:p>
        </p:txBody>
      </p:sp>
      <p:sp>
        <p:nvSpPr>
          <p:cNvPr id="7" name="Slide Number Placeholder 8"/>
          <p:cNvSpPr>
            <a:spLocks noGrp="1"/>
          </p:cNvSpPr>
          <p:nvPr>
            <p:ph type="sldNum" sz="quarter" idx="11"/>
          </p:nvPr>
        </p:nvSpPr>
        <p:spPr>
          <a:xfrm>
            <a:off x="6804025" y="6373813"/>
            <a:ext cx="2133600" cy="365125"/>
          </a:xfrm>
          <a:prstGeom prst="rect">
            <a:avLst/>
          </a:prstGeom>
        </p:spPr>
        <p:txBody>
          <a:bodyPr/>
          <a:lstStyle>
            <a:lvl1pPr>
              <a:defRPr>
                <a:latin typeface="Arial" pitchFamily="34" charset="0"/>
                <a:cs typeface="+mn-cs"/>
              </a:defRPr>
            </a:lvl1pPr>
          </a:lstStyle>
          <a:p>
            <a:pPr>
              <a:defRPr/>
            </a:pPr>
            <a:fld id="{23F40EBF-FACC-4AA4-A13D-20C6A8CF384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7261189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a:lstStyle>
            <a:lvl1pPr algn="ctr" fontAlgn="auto">
              <a:spcBef>
                <a:spcPts val="0"/>
              </a:spcBef>
              <a:spcAft>
                <a:spcPts val="0"/>
              </a:spcAft>
              <a:defRPr>
                <a:latin typeface="Arial" pitchFamily="34" charset="0"/>
                <a:ea typeface="MS PGothic" pitchFamily="34" charset="-128"/>
                <a:cs typeface="+mn-cs"/>
              </a:defRPr>
            </a:lvl1pPr>
          </a:lstStyle>
          <a:p>
            <a:pPr>
              <a:defRPr/>
            </a:pPr>
            <a:fld id="{739EACD6-AD02-4D5A-B10B-FBB5E16401D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5912483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142875" y="6426201"/>
            <a:ext cx="7670800" cy="381000"/>
          </a:xfrm>
        </p:spPr>
        <p:txBody>
          <a:bodyPr anchor="b"/>
          <a:lstStyle>
            <a:lvl1pPr marL="0" indent="0">
              <a:lnSpc>
                <a:spcPct val="100000"/>
              </a:lnSpc>
              <a:spcBef>
                <a:spcPts val="0"/>
              </a:spcBef>
              <a:spcAft>
                <a:spcPts val="0"/>
              </a:spcAft>
              <a:buNone/>
              <a:defRPr sz="1400"/>
            </a:lvl1pPr>
          </a:lstStyle>
          <a:p>
            <a:pPr lvl="0"/>
            <a:r>
              <a:rPr lang="en-US"/>
              <a:t>Click to edit Master text styles</a:t>
            </a:r>
          </a:p>
        </p:txBody>
      </p:sp>
    </p:spTree>
    <p:extLst>
      <p:ext uri="{BB962C8B-B14F-4D97-AF65-F5344CB8AC3E}">
        <p14:creationId xmlns:p14="http://schemas.microsoft.com/office/powerpoint/2010/main" val="11700888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53EF921-7D69-4118-A93A-BF1D9A978631}"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83369423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defRPr b="0" baseline="0">
                <a:latin typeface="Arial" charset="0"/>
                <a:ea typeface="MS PGothic" panose="020B0600070205080204" pitchFamily="34" charset="-128"/>
                <a:cs typeface="Arial" charset="0"/>
              </a:defRPr>
            </a:lvl1pPr>
          </a:lstStyle>
          <a:p>
            <a:pPr>
              <a:defRPr/>
            </a:pPr>
            <a:fld id="{1D54A095-E4CC-4637-838F-B8DA90670E4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05834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8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a:t>Click to edit Master text styles</a:t>
            </a:r>
          </a:p>
        </p:txBody>
      </p:sp>
      <p:sp>
        <p:nvSpPr>
          <p:cNvPr id="6" name="Date Placeholder 6"/>
          <p:cNvSpPr>
            <a:spLocks noGrp="1"/>
          </p:cNvSpPr>
          <p:nvPr>
            <p:ph type="dt" sz="half" idx="18"/>
          </p:nvPr>
        </p:nvSpPr>
        <p:spPr/>
        <p:txBody>
          <a:bodyPr/>
          <a:lstStyle>
            <a:lvl1pPr fontAlgn="base">
              <a:spcBef>
                <a:spcPct val="0"/>
              </a:spcBef>
              <a:spcAft>
                <a:spcPct val="0"/>
              </a:spcAft>
              <a:defRPr>
                <a:latin typeface="Calibri" pitchFamily="34" charset="0"/>
              </a:defRPr>
            </a:lvl1pPr>
          </a:lstStyle>
          <a:p>
            <a:pPr>
              <a:defRPr/>
            </a:pPr>
            <a:fld id="{3708341C-F771-450B-B4BB-D9B134115612}" type="datetime1">
              <a:rPr lang="en-US" smtClean="0">
                <a:solidFill>
                  <a:prstClr val="black"/>
                </a:solidFill>
              </a:rPr>
              <a:t>10/17/2019</a:t>
            </a:fld>
            <a:endParaRPr lang="en-US">
              <a:solidFill>
                <a:prstClr val="black"/>
              </a:solidFill>
            </a:endParaRPr>
          </a:p>
        </p:txBody>
      </p:sp>
      <p:sp>
        <p:nvSpPr>
          <p:cNvPr id="7" name="Footer Placeholder 7"/>
          <p:cNvSpPr>
            <a:spLocks noGrp="1"/>
          </p:cNvSpPr>
          <p:nvPr>
            <p:ph type="ftr" sz="quarter" idx="19"/>
          </p:nvPr>
        </p:nvSpPr>
        <p:spPr/>
        <p:txBody>
          <a:bodyPr/>
          <a:lstStyle>
            <a:lvl1pPr fontAlgn="base">
              <a:spcBef>
                <a:spcPct val="0"/>
              </a:spcBef>
              <a:spcAft>
                <a:spcPct val="0"/>
              </a:spcAft>
              <a:defRPr>
                <a:latin typeface="Calibri" pitchFamily="34" charset="0"/>
              </a:defRPr>
            </a:lvl1pPr>
          </a:lstStyle>
          <a:p>
            <a:pPr>
              <a:defRPr/>
            </a:pPr>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98619446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9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F68A0FD-C1FE-4BE6-83E0-46F8F7AFD90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6038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08EC76D-50C0-41F2-8BC2-37F2C939717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91766390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0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BF62409-699D-4637-9CF9-47C3A382EA7A}"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59875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4" name="Slide Number Placeholder 8"/>
          <p:cNvSpPr>
            <a:spLocks noGrp="1"/>
          </p:cNvSpPr>
          <p:nvPr>
            <p:ph type="sldNum" sz="quarter" idx="16"/>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242176"/>
      </p:ext>
    </p:extLst>
  </p:cSld>
  <p:clrMapOvr>
    <a:masterClrMapping/>
  </p:clrMapOvr>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3096"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14810154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77825" y="6605588"/>
            <a:ext cx="8588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3200" b="1">
                <a:solidFill>
                  <a:schemeClr val="tx1"/>
                </a:solidFill>
                <a:latin typeface="Arial" charset="0"/>
              </a:defRPr>
            </a:lvl1pPr>
            <a:lvl2pPr marL="742950" indent="-285750" algn="ctr" eaLnBrk="0" hangingPunct="0">
              <a:defRPr sz="3200" b="1">
                <a:solidFill>
                  <a:schemeClr val="tx1"/>
                </a:solidFill>
                <a:latin typeface="Arial" charset="0"/>
              </a:defRPr>
            </a:lvl2pPr>
            <a:lvl3pPr marL="1143000" indent="-228600" algn="ctr" eaLnBrk="0" hangingPunct="0">
              <a:defRPr sz="3200" b="1">
                <a:solidFill>
                  <a:schemeClr val="tx1"/>
                </a:solidFill>
                <a:latin typeface="Arial" charset="0"/>
              </a:defRPr>
            </a:lvl3pPr>
            <a:lvl4pPr marL="1600200" indent="-228600" algn="ctr" eaLnBrk="0" hangingPunct="0">
              <a:defRPr sz="3200" b="1">
                <a:solidFill>
                  <a:schemeClr val="tx1"/>
                </a:solidFill>
                <a:latin typeface="Arial" charset="0"/>
              </a:defRPr>
            </a:lvl4pPr>
            <a:lvl5pPr marL="2057400" indent="-228600" algn="ctr" eaLnBrk="0" hangingPunct="0">
              <a:defRPr sz="3200" b="1">
                <a:solidFill>
                  <a:schemeClr val="tx1"/>
                </a:solidFill>
                <a:latin typeface="Arial" charset="0"/>
              </a:defRPr>
            </a:lvl5pPr>
            <a:lvl6pPr marL="2514600" indent="-228600" algn="ctr" eaLnBrk="0" fontAlgn="base" hangingPunct="0">
              <a:spcBef>
                <a:spcPct val="0"/>
              </a:spcBef>
              <a:spcAft>
                <a:spcPct val="0"/>
              </a:spcAft>
              <a:defRPr sz="3200" b="1">
                <a:solidFill>
                  <a:schemeClr val="tx1"/>
                </a:solidFill>
                <a:latin typeface="Arial" charset="0"/>
              </a:defRPr>
            </a:lvl6pPr>
            <a:lvl7pPr marL="2971800" indent="-228600" algn="ctr" eaLnBrk="0" fontAlgn="base" hangingPunct="0">
              <a:spcBef>
                <a:spcPct val="0"/>
              </a:spcBef>
              <a:spcAft>
                <a:spcPct val="0"/>
              </a:spcAft>
              <a:defRPr sz="3200" b="1">
                <a:solidFill>
                  <a:schemeClr val="tx1"/>
                </a:solidFill>
                <a:latin typeface="Arial" charset="0"/>
              </a:defRPr>
            </a:lvl7pPr>
            <a:lvl8pPr marL="3429000" indent="-228600" algn="ctr" eaLnBrk="0" fontAlgn="base" hangingPunct="0">
              <a:spcBef>
                <a:spcPct val="0"/>
              </a:spcBef>
              <a:spcAft>
                <a:spcPct val="0"/>
              </a:spcAft>
              <a:defRPr sz="3200" b="1">
                <a:solidFill>
                  <a:schemeClr val="tx1"/>
                </a:solidFill>
                <a:latin typeface="Arial" charset="0"/>
              </a:defRPr>
            </a:lvl8pPr>
            <a:lvl9pPr marL="3886200" indent="-228600" algn="ctr" eaLnBrk="0" fontAlgn="base" hangingPunct="0">
              <a:spcBef>
                <a:spcPct val="0"/>
              </a:spcBef>
              <a:spcAft>
                <a:spcPct val="0"/>
              </a:spcAft>
              <a:defRPr sz="3200" b="1">
                <a:solidFill>
                  <a:schemeClr val="tx1"/>
                </a:solidFill>
                <a:latin typeface="Arial" charset="0"/>
              </a:defRPr>
            </a:lvl9pPr>
          </a:lstStyle>
          <a:p>
            <a:pPr algn="l" eaLnBrk="1" hangingPunct="1">
              <a:defRPr/>
            </a:pPr>
            <a:r>
              <a:rPr lang="en-US" sz="1000" b="0">
                <a:solidFill>
                  <a:srgbClr val="000000"/>
                </a:solidFill>
              </a:rPr>
              <a:t>Confidential</a:t>
            </a:r>
          </a:p>
        </p:txBody>
      </p:sp>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5" name="Rectangle 23"/>
          <p:cNvSpPr>
            <a:spLocks noGrp="1" noChangeArrowheads="1"/>
          </p:cNvSpPr>
          <p:nvPr>
            <p:ph type="sldNum" sz="quarter" idx="12"/>
          </p:nvPr>
        </p:nvSpPr>
        <p:spPr>
          <a:xfrm>
            <a:off x="6985000" y="6492879"/>
            <a:ext cx="2133600" cy="365125"/>
          </a:xfrm>
          <a:prstGeom prst="rect">
            <a:avLst/>
          </a:prstGeom>
        </p:spPr>
        <p:txBody>
          <a:bodyPr/>
          <a:lstStyle>
            <a:lvl1pPr>
              <a:defRPr>
                <a:cs typeface="+mn-cs"/>
              </a:defRPr>
            </a:lvl1pPr>
          </a:lstStyle>
          <a:p>
            <a:pPr>
              <a:defRPr/>
            </a:pPr>
            <a:fld id="{EDD2C56D-D0F8-482D-A13D-03205587E1A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0672010"/>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4649" y="128016"/>
            <a:ext cx="7900416" cy="908622"/>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4" name="Slide Number Placeholder 4"/>
          <p:cNvSpPr>
            <a:spLocks noGrp="1"/>
          </p:cNvSpPr>
          <p:nvPr>
            <p:ph type="sldNum" sz="quarter" idx="12"/>
          </p:nvPr>
        </p:nvSpPr>
        <p:spPr>
          <a:xfrm>
            <a:off x="6804025" y="6373813"/>
            <a:ext cx="2133600" cy="365125"/>
          </a:xfrm>
          <a:prstGeom prst="rect">
            <a:avLst/>
          </a:prstGeom>
        </p:spPr>
        <p:txBody>
          <a:bodyPr/>
          <a:lstStyle>
            <a:lvl1pPr>
              <a:defRPr>
                <a:solidFill>
                  <a:srgbClr val="000000">
                    <a:tint val="75000"/>
                  </a:srgbClr>
                </a:solidFill>
              </a:defRPr>
            </a:lvl1pPr>
          </a:lstStyle>
          <a:p>
            <a:pPr>
              <a:defRPr/>
            </a:pPr>
            <a:fld id="{2F6305A3-53A9-4064-93C1-3F7E1B9A46D8}" type="slidenum">
              <a:rPr lang="en-US"/>
              <a:pPr>
                <a:defRPr/>
              </a:pPr>
              <a:t>‹#›</a:t>
            </a:fld>
            <a:endParaRPr lang="en-US" dirty="0"/>
          </a:p>
        </p:txBody>
      </p:sp>
    </p:spTree>
    <p:extLst>
      <p:ext uri="{BB962C8B-B14F-4D97-AF65-F5344CB8AC3E}">
        <p14:creationId xmlns:p14="http://schemas.microsoft.com/office/powerpoint/2010/main" val="3056167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8D301003-C3E2-4D29-B8A6-0DFB726E57E8}" type="slidenum">
              <a:rPr lang="en-US"/>
              <a:pPr>
                <a:defRPr/>
              </a:pPr>
              <a:t>‹#›</a:t>
            </a:fld>
            <a:endParaRPr lang="en-US" dirty="0"/>
          </a:p>
        </p:txBody>
      </p:sp>
    </p:spTree>
    <p:extLst>
      <p:ext uri="{BB962C8B-B14F-4D97-AF65-F5344CB8AC3E}">
        <p14:creationId xmlns:p14="http://schemas.microsoft.com/office/powerpoint/2010/main" val="133253120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875" y="147638"/>
            <a:ext cx="8686800" cy="1143000"/>
          </a:xfrm>
        </p:spPr>
        <p:txBody>
          <a:bodyPr/>
          <a:lstStyle/>
          <a:p>
            <a:r>
              <a:rPr lang="en-US"/>
              <a:t>Click to edit Master title style</a:t>
            </a:r>
          </a:p>
        </p:txBody>
      </p:sp>
      <p:sp>
        <p:nvSpPr>
          <p:cNvPr id="3" name="Text Placeholder 5"/>
          <p:cNvSpPr>
            <a:spLocks noGrp="1"/>
          </p:cNvSpPr>
          <p:nvPr>
            <p:ph type="body" sz="quarter" idx="10"/>
          </p:nvPr>
        </p:nvSpPr>
        <p:spPr>
          <a:xfrm>
            <a:off x="142875" y="6426201"/>
            <a:ext cx="7670800" cy="381000"/>
          </a:xfrm>
        </p:spPr>
        <p:txBody>
          <a:bodyPr anchor="b"/>
          <a:lstStyle>
            <a:lvl1pPr marL="0" indent="0">
              <a:lnSpc>
                <a:spcPct val="100000"/>
              </a:lnSpc>
              <a:spcBef>
                <a:spcPts val="0"/>
              </a:spcBef>
              <a:spcAft>
                <a:spcPts val="0"/>
              </a:spcAft>
              <a:buNone/>
              <a:defRPr sz="1400"/>
            </a:lvl1pPr>
          </a:lstStyle>
          <a:p>
            <a:pPr lvl="0"/>
            <a:r>
              <a:rPr lang="en-US"/>
              <a:t>Click to edit Master text styles</a:t>
            </a:r>
          </a:p>
        </p:txBody>
      </p:sp>
    </p:spTree>
    <p:extLst>
      <p:ext uri="{BB962C8B-B14F-4D97-AF65-F5344CB8AC3E}">
        <p14:creationId xmlns:p14="http://schemas.microsoft.com/office/powerpoint/2010/main" val="86013011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13888CEF-F6EA-4626-92CE-2E96A3F2E425}"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45170039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2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D305F71-BE6E-496E-837D-FF38429BF877}" type="datetime1">
              <a:rPr lang="en-US" smtClean="0">
                <a:solidFill>
                  <a:prstClr val="black">
                    <a:lumMod val="50000"/>
                    <a:lumOff val="50000"/>
                  </a:prstClr>
                </a:solidFill>
              </a:rPr>
              <a:t>10/17/2019</a:t>
            </a:fld>
            <a:endParaRPr lang="en-US" dirty="0">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smtClean="0">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45397810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extBox 4"/>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5" name="TextBox 5"/>
          <p:cNvSpPr txBox="1"/>
          <p:nvPr userDrawn="1"/>
        </p:nvSpPr>
        <p:spPr>
          <a:xfrm>
            <a:off x="685800" y="650398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10"/>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994AF55B-10BB-4B6F-A997-7C400CA5ECA4}" type="slidenum">
              <a:rPr lang="en-US"/>
              <a:pPr>
                <a:defRPr/>
              </a:pPr>
              <a:t>‹#›</a:t>
            </a:fld>
            <a:endParaRPr lang="en-US" dirty="0"/>
          </a:p>
        </p:txBody>
      </p:sp>
    </p:spTree>
    <p:extLst>
      <p:ext uri="{BB962C8B-B14F-4D97-AF65-F5344CB8AC3E}">
        <p14:creationId xmlns:p14="http://schemas.microsoft.com/office/powerpoint/2010/main" val="2369755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951F39-50D1-4E73-A104-5D914611407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79532761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D1BEDB89-8FCE-4957-935C-B29EB4D94B1F}" type="slidenum">
              <a:rPr lang="en-US"/>
              <a:pPr>
                <a:defRPr/>
              </a:pPr>
              <a:t>‹#›</a:t>
            </a:fld>
            <a:endParaRPr lang="en-US" dirty="0"/>
          </a:p>
        </p:txBody>
      </p:sp>
    </p:spTree>
    <p:extLst>
      <p:ext uri="{BB962C8B-B14F-4D97-AF65-F5344CB8AC3E}">
        <p14:creationId xmlns:p14="http://schemas.microsoft.com/office/powerpoint/2010/main" val="360026436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7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E28E95F8-E381-4007-9100-DAECC74E3660}"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86644862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a:lstStyle>
            <a:lvl1pPr algn="ctr">
              <a:defRPr>
                <a:ea typeface="MS PGothic" pitchFamily="34" charset="-128"/>
                <a:cs typeface="+mn-cs"/>
              </a:defRPr>
            </a:lvl1pPr>
          </a:lstStyle>
          <a:p>
            <a:pPr>
              <a:defRPr/>
            </a:pPr>
            <a:fld id="{481EDA14-496C-48DF-B288-48C9BC65A0D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507220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dirty="0"/>
          </a:p>
        </p:txBody>
      </p:sp>
    </p:spTree>
    <p:extLst>
      <p:ext uri="{BB962C8B-B14F-4D97-AF65-F5344CB8AC3E}">
        <p14:creationId xmlns:p14="http://schemas.microsoft.com/office/powerpoint/2010/main" val="200725435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p>
        </p:txBody>
      </p:sp>
      <p:sp>
        <p:nvSpPr>
          <p:cNvPr id="4" name="Slide Number Placeholder 1"/>
          <p:cNvSpPr>
            <a:spLocks noGrp="1"/>
          </p:cNvSpPr>
          <p:nvPr>
            <p:ph type="sldNum" sz="quarter" idx="10"/>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4F1D4BA5-5302-4CB5-AC6D-38B3FFDBB930}" type="slidenum">
              <a:rPr lang="en-US"/>
              <a:pPr>
                <a:defRPr/>
              </a:pPr>
              <a:t>‹#›</a:t>
            </a:fld>
            <a:endParaRPr lang="en-US" dirty="0"/>
          </a:p>
        </p:txBody>
      </p:sp>
      <p:sp>
        <p:nvSpPr>
          <p:cNvPr id="5"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41069831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68760"/>
            <a:ext cx="8229600" cy="48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457200" y="6381750"/>
            <a:ext cx="3959225" cy="360363"/>
          </a:xfrm>
        </p:spPr>
        <p:txBody>
          <a:bodyPr anchor="b" anchorCtr="0">
            <a:noAutofit/>
          </a:bodyPr>
          <a:lstStyle>
            <a:lvl1pPr marL="0" indent="0">
              <a:spcBef>
                <a:spcPts val="0"/>
              </a:spcBef>
              <a:buNone/>
              <a:defRPr sz="1000"/>
            </a:lvl1pPr>
          </a:lstStyle>
          <a:p>
            <a:pPr lvl="0"/>
            <a:r>
              <a:rPr lang="en-GB" dirty="0"/>
              <a:t>References to go here</a:t>
            </a:r>
          </a:p>
        </p:txBody>
      </p:sp>
      <p:sp>
        <p:nvSpPr>
          <p:cNvPr id="9" name="Text Placeholder 7"/>
          <p:cNvSpPr>
            <a:spLocks noGrp="1"/>
          </p:cNvSpPr>
          <p:nvPr>
            <p:ph type="body" sz="quarter" idx="11" hasCustomPrompt="1"/>
          </p:nvPr>
        </p:nvSpPr>
        <p:spPr>
          <a:xfrm>
            <a:off x="4716016" y="6381750"/>
            <a:ext cx="3959225" cy="360363"/>
          </a:xfrm>
        </p:spPr>
        <p:txBody>
          <a:bodyPr anchor="b" anchorCtr="0">
            <a:noAutofit/>
          </a:bodyPr>
          <a:lstStyle>
            <a:lvl1pPr marL="0" indent="0" algn="r">
              <a:spcBef>
                <a:spcPts val="0"/>
              </a:spcBef>
              <a:buNone/>
              <a:defRPr sz="1000"/>
            </a:lvl1pPr>
          </a:lstStyle>
          <a:p>
            <a:pPr lvl="0"/>
            <a:r>
              <a:rPr lang="en-GB" dirty="0"/>
              <a:t>Footnotes to go here</a:t>
            </a:r>
          </a:p>
        </p:txBody>
      </p:sp>
    </p:spTree>
    <p:extLst>
      <p:ext uri="{BB962C8B-B14F-4D97-AF65-F5344CB8AC3E}">
        <p14:creationId xmlns:p14="http://schemas.microsoft.com/office/powerpoint/2010/main" val="64049438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2933610349"/>
      </p:ext>
    </p:extLst>
  </p:cSld>
  <p:clrMapOvr>
    <a:masterClrMapping/>
  </p:clrMapOvr>
  <p:transition spd="med">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sz="1200" b="1" dirty="0">
              <a:solidFill>
                <a:srgbClr val="000000"/>
              </a:solidFill>
            </a:endParaRPr>
          </a:p>
        </p:txBody>
      </p:sp>
      <p:sp>
        <p:nvSpPr>
          <p:cNvPr id="2" name="Title 1"/>
          <p:cNvSpPr>
            <a:spLocks noGrp="1"/>
          </p:cNvSpPr>
          <p:nvPr>
            <p:ph type="title"/>
          </p:nvPr>
        </p:nvSpPr>
        <p:spPr>
          <a:xfrm>
            <a:off x="457200" y="30480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63797266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44500" y="3677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154378942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4" name="TextBox 4"/>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5" name="TextBox 5"/>
          <p:cNvSpPr txBox="1"/>
          <p:nvPr userDrawn="1"/>
        </p:nvSpPr>
        <p:spPr>
          <a:xfrm>
            <a:off x="685800" y="650398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57200" y="339725"/>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238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738FF2EA-4FA5-4165-B50F-76382B506D3D}"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423154013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78412739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
            <a:ext cx="7924800" cy="787400"/>
          </a:xfrm>
        </p:spPr>
        <p:txBody>
          <a:bodyPr/>
          <a:lstStyle/>
          <a:p>
            <a:r>
              <a:rPr lang="en-US"/>
              <a:t>Click to edit Master title style</a:t>
            </a:r>
          </a:p>
        </p:txBody>
      </p:sp>
      <p:sp>
        <p:nvSpPr>
          <p:cNvPr id="7" name="Text Placeholder 5"/>
          <p:cNvSpPr>
            <a:spLocks noGrp="1"/>
          </p:cNvSpPr>
          <p:nvPr>
            <p:ph type="body" sz="quarter" idx="11"/>
          </p:nvPr>
        </p:nvSpPr>
        <p:spPr>
          <a:xfrm>
            <a:off x="6096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7087067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685800" y="1524000"/>
            <a:ext cx="3811588"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800600" y="1524000"/>
            <a:ext cx="3774465" cy="43434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7"/>
          <p:cNvSpPr>
            <a:spLocks noGrp="1"/>
          </p:cNvSpPr>
          <p:nvPr>
            <p:ph type="ftr" sz="quarter" idx="10"/>
          </p:nvPr>
        </p:nvSpPr>
        <p:spPr>
          <a:xfrm>
            <a:off x="685800" y="6324600"/>
            <a:ext cx="5715000" cy="365125"/>
          </a:xfrm>
          <a:prstGeom prst="rect">
            <a:avLst/>
          </a:prstGeom>
        </p:spPr>
        <p:txBody>
          <a:bodyPr/>
          <a:lstStyle>
            <a:lvl1pPr>
              <a:defRPr>
                <a:solidFill>
                  <a:srgbClr val="000000"/>
                </a:solidFill>
                <a:latin typeface="Arial" charset="0"/>
              </a:defRPr>
            </a:lvl1pPr>
          </a:lstStyle>
          <a:p>
            <a:pPr>
              <a:defRPr/>
            </a:pPr>
            <a:r>
              <a:rPr lang="en-US" smtClean="0"/>
              <a:t>Author’s Last Name, Conference Name, Year, Presentation #</a:t>
            </a:r>
            <a:endParaRPr lang="en-US" dirty="0"/>
          </a:p>
        </p:txBody>
      </p:sp>
    </p:spTree>
    <p:extLst>
      <p:ext uri="{BB962C8B-B14F-4D97-AF65-F5344CB8AC3E}">
        <p14:creationId xmlns:p14="http://schemas.microsoft.com/office/powerpoint/2010/main" val="256704655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57200" y="3677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50405954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a:defRPr/>
            </a:pPr>
            <a:endParaRPr lang="en-US" sz="1200" b="1" dirty="0">
              <a:solidFill>
                <a:srgbClr val="000000"/>
              </a:solidFill>
            </a:endParaRPr>
          </a:p>
        </p:txBody>
      </p:sp>
      <p:sp>
        <p:nvSpPr>
          <p:cNvPr id="2" name="Title 1"/>
          <p:cNvSpPr>
            <a:spLocks noGrp="1"/>
          </p:cNvSpPr>
          <p:nvPr>
            <p:ph type="title"/>
          </p:nvPr>
        </p:nvSpPr>
        <p:spPr>
          <a:xfrm>
            <a:off x="469900" y="355092"/>
            <a:ext cx="7924800" cy="787400"/>
          </a:xfrm>
        </p:spPr>
        <p:txBody>
          <a:bodyPr/>
          <a:lstStyle/>
          <a:p>
            <a:r>
              <a:rPr lang="en-US"/>
              <a:t>Click to edit Master title style</a:t>
            </a:r>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31662064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HCV_Speaker_Slide_Title.png"/>
          <p:cNvPicPr>
            <a:picLocks noChangeAspect="1"/>
          </p:cNvPicPr>
          <p:nvPr userDrawn="1"/>
        </p:nvPicPr>
        <p:blipFill>
          <a:blip r:embed="rId2">
            <a:extLst>
              <a:ext uri="{28A0092B-C50C-407E-A947-70E740481C1C}">
                <a14:useLocalDpi xmlns:a14="http://schemas.microsoft.com/office/drawing/2010/main" val="0"/>
              </a:ext>
            </a:extLst>
          </a:blip>
          <a:srcRect l="16631" r="16631"/>
          <a:stretch>
            <a:fillRect/>
          </a:stretch>
        </p:blipFill>
        <p:spPr bwMode="auto">
          <a:xfrm>
            <a:off x="0" y="1677988"/>
            <a:ext cx="91440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6057900"/>
            <a:ext cx="147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484188" y="6565900"/>
            <a:ext cx="1854200" cy="214313"/>
          </a:xfrm>
          <a:prstGeom prst="rect">
            <a:avLst/>
          </a:prstGeom>
          <a:noFill/>
        </p:spPr>
        <p:txBody>
          <a:bodyPr>
            <a:spAutoFit/>
          </a:bodyPr>
          <a:lstStyle/>
          <a:p>
            <a:pPr eaLnBrk="0" fontAlgn="base" hangingPunct="0">
              <a:spcBef>
                <a:spcPct val="0"/>
              </a:spcBef>
              <a:spcAft>
                <a:spcPct val="0"/>
              </a:spcAft>
              <a:defRPr/>
            </a:pPr>
            <a:r>
              <a:rPr lang="en-US" sz="800" i="1" cap="all" spc="200">
                <a:solidFill>
                  <a:srgbClr val="5A5B5D"/>
                </a:solidFill>
                <a:ea typeface="MS PGothic" pitchFamily="34" charset="-128"/>
                <a:cs typeface="Arial" pitchFamily="34" charset="0"/>
              </a:rPr>
              <a:t>Gilead Confidential </a:t>
            </a:r>
          </a:p>
        </p:txBody>
      </p:sp>
      <p:sp>
        <p:nvSpPr>
          <p:cNvPr id="3" name="Subtitle 2"/>
          <p:cNvSpPr>
            <a:spLocks noGrp="1"/>
          </p:cNvSpPr>
          <p:nvPr>
            <p:ph type="subTitle" idx="1"/>
          </p:nvPr>
        </p:nvSpPr>
        <p:spPr>
          <a:xfrm>
            <a:off x="484188" y="3597422"/>
            <a:ext cx="6006553" cy="461665"/>
          </a:xfrm>
        </p:spPr>
        <p:txBody>
          <a:bodyPr anchor="b">
            <a:spAutoFit/>
          </a:bodyPr>
          <a:lstStyle>
            <a:lvl1pPr marL="0" indent="0" algn="l">
              <a:spcBef>
                <a:spcPts val="0"/>
              </a:spcBef>
              <a:buNone/>
              <a:defRPr sz="2400">
                <a:solidFill>
                  <a:schemeClr val="tx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Content Placeholder 11"/>
          <p:cNvSpPr>
            <a:spLocks noGrp="1"/>
          </p:cNvSpPr>
          <p:nvPr>
            <p:ph sz="quarter" idx="10"/>
          </p:nvPr>
        </p:nvSpPr>
        <p:spPr>
          <a:xfrm>
            <a:off x="484188" y="4235450"/>
            <a:ext cx="5983287" cy="546100"/>
          </a:xfrm>
        </p:spPr>
        <p:txBody>
          <a:bodyPr>
            <a:noAutofit/>
          </a:bodyPr>
          <a:lstStyle>
            <a:lvl1pPr>
              <a:spcBef>
                <a:spcPts val="0"/>
              </a:spcBef>
              <a:buNone/>
              <a:defRPr i="1">
                <a:solidFill>
                  <a:schemeClr val="accent1"/>
                </a:solidFill>
              </a:defRPr>
            </a:lvl1pPr>
            <a:lvl2pPr>
              <a:buNone/>
              <a:defRPr>
                <a:solidFill>
                  <a:schemeClr val="accent1"/>
                </a:solidFill>
              </a:defRPr>
            </a:lvl2pPr>
            <a:lvl3pPr>
              <a:buNone/>
              <a:defRPr>
                <a:solidFill>
                  <a:schemeClr val="accent1"/>
                </a:solidFill>
              </a:defRPr>
            </a:lvl3pPr>
            <a:lvl4pPr>
              <a:buNone/>
              <a:defRPr>
                <a:solidFill>
                  <a:schemeClr val="accent1"/>
                </a:solidFill>
              </a:defRPr>
            </a:lvl4pPr>
            <a:lvl5pPr>
              <a:buNone/>
              <a:defRPr>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07640280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cs typeface="Arial" pitchFamily="34" charset="0"/>
            </a:endParaRPr>
          </a:p>
        </p:txBody>
      </p:sp>
      <p:sp>
        <p:nvSpPr>
          <p:cNvPr id="6" name="TextBox 5"/>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cs typeface="Arial" pitchFamily="34" charset="0"/>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286016376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3" name="TextBox 3"/>
          <p:cNvSpPr txBox="1"/>
          <p:nvPr userDrawn="1"/>
        </p:nvSpPr>
        <p:spPr>
          <a:xfrm>
            <a:off x="685800" y="6497638"/>
            <a:ext cx="6858000" cy="277812"/>
          </a:xfrm>
          <a:prstGeom prst="rect">
            <a:avLst/>
          </a:prstGeom>
          <a:noFill/>
        </p:spPr>
        <p:txBody>
          <a:bodyPr>
            <a:spAutoFit/>
          </a:bodyPr>
          <a:lstStyle/>
          <a:p>
            <a:pPr fontAlgn="base">
              <a:spcBef>
                <a:spcPct val="0"/>
              </a:spcBef>
              <a:spcAft>
                <a:spcPct val="0"/>
              </a:spcAft>
              <a:defRPr/>
            </a:pPr>
            <a:endParaRPr lang="en-US" sz="1200" b="1" dirty="0">
              <a:solidFill>
                <a:srgbClr val="000000"/>
              </a:solidFill>
              <a:cs typeface="Arial" pitchFamily="34" charset="0"/>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p>
        </p:txBody>
      </p:sp>
      <p:sp>
        <p:nvSpPr>
          <p:cNvPr id="4" name="Slide Number Placeholder 1"/>
          <p:cNvSpPr>
            <a:spLocks noGrp="1"/>
          </p:cNvSpPr>
          <p:nvPr>
            <p:ph type="sldNum" sz="quarter" idx="10"/>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4F1D4BA5-5302-4CB5-AC6D-38B3FFDBB930}" type="slidenum">
              <a:rPr lang="en-US">
                <a:cs typeface="Arial" pitchFamily="34" charset="0"/>
              </a:rPr>
              <a:pPr>
                <a:defRPr/>
              </a:pPr>
              <a:t>‹#›</a:t>
            </a:fld>
            <a:endParaRPr lang="en-US" dirty="0">
              <a:cs typeface="Arial" pitchFamily="34" charset="0"/>
            </a:endParaRPr>
          </a:p>
        </p:txBody>
      </p:sp>
      <p:sp>
        <p:nvSpPr>
          <p:cNvPr id="5"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59980287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78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442B0093-32E0-4D70-B52C-ACAAE760CDF5}"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19536240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06547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910874F-6F81-4892-86D2-49BB0B0B37D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83027533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013AFA4F-CAE1-4DBA-BC9B-E3CA27267C73}" type="datetime1">
              <a:rPr lang="en-US" smtClean="0">
                <a:solidFill>
                  <a:prstClr val="black"/>
                </a:solidFill>
              </a:rPr>
              <a:t>10/17/2019</a:t>
            </a:fld>
            <a:endParaRPr lang="en-US">
              <a:solidFill>
                <a:prstClr val="black"/>
              </a:solidFill>
            </a:endParaRPr>
          </a:p>
        </p:txBody>
      </p:sp>
      <p:sp>
        <p:nvSpPr>
          <p:cNvPr id="9" name="Slide Number Placeholder 8"/>
          <p:cNvSpPr>
            <a:spLocks noGrp="1"/>
          </p:cNvSpPr>
          <p:nvPr>
            <p:ph type="sldNum" sz="quarter" idx="12"/>
          </p:nvPr>
        </p:nvSpPr>
        <p:spPr>
          <a:xfrm>
            <a:off x="8439150" y="6537325"/>
            <a:ext cx="247650" cy="168275"/>
          </a:xfr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Footer Placeholder 4"/>
          <p:cNvSpPr>
            <a:spLocks noGrp="1"/>
          </p:cNvSpPr>
          <p:nvPr>
            <p:ph type="ftr" sz="quarter" idx="3"/>
          </p:nvPr>
        </p:nvSpPr>
        <p:spPr>
          <a:xfrm>
            <a:off x="457200" y="6537325"/>
            <a:ext cx="3048000" cy="164592"/>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0153182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6B675F-AA2B-404A-99F3-F888EE5D7F7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1847881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110180C0-8E22-4C74-8EF2-5FC532699D57}"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960112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9CDEBAA-77C1-4065-84DC-8B86EE324EE6}"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804149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1409609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361502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90B7A0B-A272-4FCF-89C7-2C71ABA5EE92}"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054157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F6D1DAD-B71E-48A4-A327-3A12C536912E}"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06536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C7C2BA-7DDB-4DDB-8A20-96B996B3013C}"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900147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79904B5F-5A85-4103-BA34-BEC35E3B02EF}"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2" name="Slide Number Placeholder 11"/>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530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FC920B6-D3CF-4F91-B8C0-81B9BBC4F13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08937286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54247769-D687-46D5-90C1-802ABD0D59D2}"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176420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B32824C0-AD45-4343-9D56-DE615452298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6"/>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675519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2BE851-057A-4067-B442-370CD1AF6AC4}"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857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37E930B4-5BD9-4ED1-9684-FB6E300ABE91}"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979141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8E016AE-6838-4393-B651-2C370803BC36}"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986994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458F85D-4BBF-4B6F-88C5-F7499CC76A33}"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047954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B22CA65-73CD-41AE-8CB4-2F22399F76A1}"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Slide Number Placeholder 9"/>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446516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83DC8-6D6A-4030-933F-5ED1299B93A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74937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0FE909-2C40-4EFD-8B27-5103F151477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p:txBody>
          <a:bodyPr/>
          <a:lstStyle/>
          <a:p>
            <a:fld id="{94BD5F9E-BC76-487B-A2BC-019AD28A14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979310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6" name="TextBox 5"/>
          <p:cNvSpPr txBox="1">
            <a:spLocks noChangeArrowheads="1"/>
          </p:cNvSpPr>
          <p:nvPr userDrawn="1"/>
        </p:nvSpPr>
        <p:spPr bwMode="auto">
          <a:xfrm>
            <a:off x="685800" y="6503988"/>
            <a:ext cx="685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z="1200" b="1" dirty="0">
              <a:solidFill>
                <a:srgbClr val="000000"/>
              </a:solidFill>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599" y="6248400"/>
            <a:ext cx="7870371"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a:xfrm>
            <a:off x="6985000" y="6492879"/>
            <a:ext cx="2133600" cy="365125"/>
          </a:xfrm>
          <a:prstGeom prst="rect">
            <a:avLst/>
          </a:prstGeom>
        </p:spPr>
        <p:txBody>
          <a:bodyPr/>
          <a:lstStyle>
            <a:lvl1pPr algn="r" fontAlgn="auto">
              <a:spcBef>
                <a:spcPts val="0"/>
              </a:spcBef>
              <a:spcAft>
                <a:spcPts val="0"/>
              </a:spcAft>
              <a:defRPr sz="1200" b="0" baseline="0">
                <a:solidFill>
                  <a:srgbClr val="000000">
                    <a:tint val="75000"/>
                  </a:srgbClr>
                </a:solidFill>
              </a:defRPr>
            </a:lvl1pPr>
          </a:lstStyle>
          <a:p>
            <a:pPr>
              <a:defRPr/>
            </a:pPr>
            <a:fld id="{2BE16F37-D63B-443C-96C0-C234F1098F79}" type="slidenum">
              <a:rPr lang="en-US"/>
              <a:pPr>
                <a:defRPr/>
              </a:pPr>
              <a:t>‹#›</a:t>
            </a:fld>
            <a:endParaRPr lang="en-US" dirty="0"/>
          </a:p>
        </p:txBody>
      </p:sp>
    </p:spTree>
    <p:extLst>
      <p:ext uri="{BB962C8B-B14F-4D97-AF65-F5344CB8AC3E}">
        <p14:creationId xmlns:p14="http://schemas.microsoft.com/office/powerpoint/2010/main" val="1984531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B8D7B7A-BECC-4692-849F-7C67743906CA}"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71973119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5114403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BB5D890B-5899-4C5C-8764-A47F4F055124}"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48475778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DEE28A-E3C4-42F3-A6AF-DCE3756CF586}"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Author’s Last Name, Conference Name, Year, Presentation #</a:t>
            </a: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9361675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1F36B31-4E60-4E56-B35A-46C7F189FBB3}"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298840062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76BD4271-F60D-4B3E-B89F-603FDA1A8DA6}"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48012104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06742458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4587009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5819FE6-47AB-4C48-847F-30557B2D5276}"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40500275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537D0B-A453-4264-B639-EB00B4BDE8D4}"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78150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F163836-6A07-49DC-9C41-C3E8163FAD35}"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620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AE9F2-021B-4738-9172-F37EA1E0D35A}"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76955991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8E563BAD-676B-4B33-9302-024F0A952D00}" type="datetime1">
              <a:rPr lang="en-US" smtClean="0">
                <a:solidFill>
                  <a:prstClr val="black"/>
                </a:solidFill>
              </a:rPr>
              <a:t>10/17/2019</a:t>
            </a:fld>
            <a:endParaRPr lang="en-US" dirty="0">
              <a:solidFill>
                <a:prstClr val="black"/>
              </a:solidFill>
            </a:endParaRPr>
          </a:p>
        </p:txBody>
      </p:sp>
      <p:sp>
        <p:nvSpPr>
          <p:cNvPr id="11" name="Footer Placeholder 10"/>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238231446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7DD46CED-62F4-4ECF-8BD8-157AA2C19413}" type="datetime1">
              <a:rPr lang="en-US" smtClean="0">
                <a:solidFill>
                  <a:prstClr val="black"/>
                </a:solidFill>
              </a:rPr>
              <a:t>10/17/2019</a:t>
            </a:fld>
            <a:endParaRPr lang="en-US" dirty="0">
              <a:solidFill>
                <a:prstClr val="black"/>
              </a:solidFill>
            </a:endParaRPr>
          </a:p>
        </p:txBody>
      </p:sp>
      <p:sp>
        <p:nvSpPr>
          <p:cNvPr id="7" name="Footer Placeholder 6"/>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218972248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4CA9215D-F294-47DD-83CD-2FFCBDCC4A60}"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5"/>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64586864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9442AF-8DCE-4427-B298-15FAB10B23CE}" type="datetime1">
              <a:rPr lang="en-US" smtClean="0">
                <a:solidFill>
                  <a:prstClr val="black"/>
                </a:solidFill>
              </a:rPr>
              <a:t>10/17/2019</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82372200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991109AB-5349-49E1-85F9-83ECBE8825A0}"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321772298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F3C128C3-4BAE-430C-8989-34C7B824A47B}"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94768869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FCCECF-E22F-4156-A602-37F5E343F23F}"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86518433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C0E2AAC-4972-47E4-9993-A7B167B94EF6}" type="datetime1">
              <a:rPr lang="en-US" smtClean="0">
                <a:solidFill>
                  <a:prstClr val="black"/>
                </a:solidFill>
              </a:rPr>
              <a:t>10/17/2019</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a:solidFill>
                  <a:prstClr val="black"/>
                </a:solidFill>
              </a:rPr>
              <a:t>Author’s Last Name, Conference Name, Year, Presentation #</a:t>
            </a: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2266469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CAAB05-D20A-4D82-8028-FFB3C407AD2A}"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63225902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828CE-B9FE-4D3B-BF11-97B893286D79}" type="datetime1">
              <a:rPr lang="en-US" smtClean="0">
                <a:solidFill>
                  <a:prstClr val="black"/>
                </a:solidFill>
              </a:rPr>
              <a:t>10/17/2019</a:t>
            </a:fld>
            <a:endParaRPr lang="en-US" dirty="0">
              <a:solidFill>
                <a:prstClr val="black"/>
              </a:solidFill>
            </a:endParaRPr>
          </a:p>
        </p:txBody>
      </p:sp>
      <p:sp>
        <p:nvSpPr>
          <p:cNvPr id="8" name="Footer Placeholder 7"/>
          <p:cNvSpPr>
            <a:spLocks noGrp="1"/>
          </p:cNvSpPr>
          <p:nvPr>
            <p:ph type="ftr" sz="quarter" idx="11"/>
          </p:nvPr>
        </p:nvSpPr>
        <p:spPr/>
        <p:txBody>
          <a:bodyPr/>
          <a:lstStyle/>
          <a:p>
            <a:r>
              <a:rPr lang="en-US" dirty="0">
                <a:solidFill>
                  <a:prstClr val="black"/>
                </a:solidFill>
              </a:rPr>
              <a:t>Author’s Last Name, Conference Name, Year, Presentation #</a:t>
            </a:r>
          </a:p>
        </p:txBody>
      </p:sp>
    </p:spTree>
    <p:extLst>
      <p:ext uri="{BB962C8B-B14F-4D97-AF65-F5344CB8AC3E}">
        <p14:creationId xmlns:p14="http://schemas.microsoft.com/office/powerpoint/2010/main" val="113586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130E606-3079-4CAB-A823-54BCCFBBA171}" type="datetime1">
              <a:rPr lang="en-US" smtClean="0"/>
              <a:t>10/17/2019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3615041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7FBE3-E0F4-45E4-B500-109A3B2663E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9891581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254000" y="6408837"/>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7"/>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Tree>
    <p:extLst>
      <p:ext uri="{BB962C8B-B14F-4D97-AF65-F5344CB8AC3E}">
        <p14:creationId xmlns:p14="http://schemas.microsoft.com/office/powerpoint/2010/main" val="40040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Alt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5" name="Straight Connector 4"/>
          <p:cNvCxnSpPr/>
          <p:nvPr userDrawn="1"/>
        </p:nvCxnSpPr>
        <p:spPr>
          <a:xfrm>
            <a:off x="454820" y="1014053"/>
            <a:ext cx="684371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a:xfrm>
            <a:off x="363542" y="6000392"/>
            <a:ext cx="831189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8648075" y="6071954"/>
            <a:ext cx="533400" cy="484919"/>
          </a:xfrm>
          <a:prstGeom prst="rect">
            <a:avLst/>
          </a:prstGeom>
        </p:spPr>
        <p:txBody>
          <a:bodyPr vert="horz" lIns="91440" tIns="45720" rIns="182880" bIns="137160" rtlCol="0" anchor="ct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5EF41A-1DD8-4E4B-97C3-0394809AB438}" type="slidenum">
              <a:rPr lang="en-US" sz="800" smtClean="0"/>
              <a:pPr/>
              <a:t>‹#›</a:t>
            </a:fld>
            <a:endParaRPr lang="en-US" sz="800" dirty="0"/>
          </a:p>
        </p:txBody>
      </p:sp>
    </p:spTree>
    <p:extLst>
      <p:ext uri="{BB962C8B-B14F-4D97-AF65-F5344CB8AC3E}">
        <p14:creationId xmlns:p14="http://schemas.microsoft.com/office/powerpoint/2010/main" val="402054390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403232" y="6434822"/>
            <a:ext cx="1317668" cy="85729"/>
          </a:xfrm>
        </p:spPr>
        <p:txBody>
          <a:bodyPr wrap="none" lIns="0" tIns="0" rIns="0" bIns="0" anchor="b">
            <a:spAutoFit/>
          </a:bodyPr>
          <a:lstStyle>
            <a:lvl1pPr>
              <a:lnSpc>
                <a:spcPct val="90000"/>
              </a:lnSpc>
              <a:spcBef>
                <a:spcPts val="0"/>
              </a:spcBef>
              <a:spcAft>
                <a:spcPts val="0"/>
              </a:spcAft>
              <a:defRPr sz="619"/>
            </a:lvl1pPr>
          </a:lstStyle>
          <a:p>
            <a:pPr lvl="0"/>
            <a:r>
              <a:rPr lang="en-US" dirty="0"/>
              <a:t>Click to edit Master text styles</a:t>
            </a:r>
          </a:p>
        </p:txBody>
      </p:sp>
      <p:sp>
        <p:nvSpPr>
          <p:cNvPr id="7" name="Text Placeholder 7"/>
          <p:cNvSpPr>
            <a:spLocks noGrp="1"/>
          </p:cNvSpPr>
          <p:nvPr>
            <p:ph type="body" sz="quarter" idx="12"/>
          </p:nvPr>
        </p:nvSpPr>
        <p:spPr>
          <a:xfrm>
            <a:off x="7418354" y="6434822"/>
            <a:ext cx="1317668" cy="85729"/>
          </a:xfrm>
        </p:spPr>
        <p:txBody>
          <a:bodyPr wrap="none" lIns="0" tIns="0" rIns="0" bIns="0" anchor="b">
            <a:spAutoFit/>
          </a:bodyPr>
          <a:lstStyle>
            <a:lvl1pPr algn="r">
              <a:lnSpc>
                <a:spcPct val="90000"/>
              </a:lnSpc>
              <a:spcBef>
                <a:spcPts val="0"/>
              </a:spcBef>
              <a:spcAft>
                <a:spcPts val="0"/>
              </a:spcAft>
              <a:defRPr sz="619"/>
            </a:lvl1pPr>
          </a:lstStyle>
          <a:p>
            <a:pPr lvl="0"/>
            <a:r>
              <a:rPr lang="en-US" dirty="0"/>
              <a:t>Click to edit Master text styles</a:t>
            </a:r>
          </a:p>
        </p:txBody>
      </p:sp>
    </p:spTree>
    <p:extLst>
      <p:ext uri="{BB962C8B-B14F-4D97-AF65-F5344CB8AC3E}">
        <p14:creationId xmlns:p14="http://schemas.microsoft.com/office/powerpoint/2010/main" val="216682206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endParaRPr lang="en-GB" dirty="0"/>
          </a:p>
        </p:txBody>
      </p:sp>
      <p:sp>
        <p:nvSpPr>
          <p:cNvPr id="5" name="Text Placeholder 7"/>
          <p:cNvSpPr>
            <a:spLocks noGrp="1"/>
          </p:cNvSpPr>
          <p:nvPr>
            <p:ph type="body" sz="quarter" idx="11"/>
          </p:nvPr>
        </p:nvSpPr>
        <p:spPr>
          <a:xfrm>
            <a:off x="403229" y="6368205"/>
            <a:ext cx="1721625" cy="152349"/>
          </a:xfrm>
        </p:spPr>
        <p:txBody>
          <a:bodyPr wrap="none" lIns="0" tIns="0" rIns="0" bIns="0" anchor="b">
            <a:spAutoFit/>
          </a:bodyPr>
          <a:lstStyle>
            <a:lvl1pPr>
              <a:lnSpc>
                <a:spcPct val="90000"/>
              </a:lnSpc>
              <a:spcBef>
                <a:spcPts val="0"/>
              </a:spcBef>
              <a:spcAft>
                <a:spcPts val="0"/>
              </a:spcAft>
              <a:defRPr sz="1100"/>
            </a:lvl1pPr>
          </a:lstStyle>
          <a:p>
            <a:pPr lvl="0"/>
            <a:r>
              <a:rPr lang="en-US"/>
              <a:t>Click to edit Master text styles</a:t>
            </a:r>
          </a:p>
        </p:txBody>
      </p:sp>
      <p:sp>
        <p:nvSpPr>
          <p:cNvPr id="8" name="Text Placeholder 7"/>
          <p:cNvSpPr>
            <a:spLocks noGrp="1"/>
          </p:cNvSpPr>
          <p:nvPr>
            <p:ph type="body" sz="quarter" idx="12"/>
          </p:nvPr>
        </p:nvSpPr>
        <p:spPr>
          <a:xfrm>
            <a:off x="7014398" y="6368205"/>
            <a:ext cx="1721625" cy="152349"/>
          </a:xfrm>
        </p:spPr>
        <p:txBody>
          <a:bodyPr wrap="none" lIns="0" tIns="0" rIns="0" bIns="0" anchor="b">
            <a:spAutoFit/>
          </a:bodyPr>
          <a:lstStyle>
            <a:lvl1pPr algn="r">
              <a:lnSpc>
                <a:spcPct val="90000"/>
              </a:lnSpc>
              <a:spcBef>
                <a:spcPts val="0"/>
              </a:spcBef>
              <a:spcAft>
                <a:spcPts val="0"/>
              </a:spcAft>
              <a:defRPr sz="1100"/>
            </a:lvl1pPr>
          </a:lstStyle>
          <a:p>
            <a:pPr lvl="0"/>
            <a:r>
              <a:rPr lang="en-US" dirty="0"/>
              <a:t>Click to edit Master text styles</a:t>
            </a:r>
          </a:p>
        </p:txBody>
      </p:sp>
      <p:sp>
        <p:nvSpPr>
          <p:cNvPr id="6" name="Rectangle 5">
            <a:extLst>
              <a:ext uri="{FF2B5EF4-FFF2-40B4-BE49-F238E27FC236}">
                <a16:creationId xmlns="" xmlns:a16="http://schemas.microsoft.com/office/drawing/2014/main" id="{97B34043-2B27-4987-A9C6-C2A41A2D4D14}"/>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38879355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Title Only (no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945756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8273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328741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9366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408934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38431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Line 4"/>
          <p:cNvSpPr>
            <a:spLocks noChangeShapeType="1"/>
          </p:cNvSpPr>
          <p:nvPr userDrawn="1"/>
        </p:nvSpPr>
        <p:spPr bwMode="auto">
          <a:xfrm>
            <a:off x="685800" y="1066800"/>
            <a:ext cx="7924800" cy="0"/>
          </a:xfrm>
          <a:prstGeom prst="line">
            <a:avLst/>
          </a:prstGeom>
          <a:noFill/>
          <a:ln w="5397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panose="020B0604020202020204" pitchFamily="34" charset="0"/>
            </a:endParaRPr>
          </a:p>
        </p:txBody>
      </p:sp>
      <p:sp>
        <p:nvSpPr>
          <p:cNvPr id="10"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panose="020B0604020202020204" pitchFamily="34" charset="0"/>
            </a:endParaRPr>
          </a:p>
        </p:txBody>
      </p:sp>
      <p:sp>
        <p:nvSpPr>
          <p:cNvPr id="11" name="Rectangle 3"/>
          <p:cNvSpPr>
            <a:spLocks noChangeArrowheads="1"/>
          </p:cNvSpPr>
          <p:nvPr userDrawn="1"/>
        </p:nvSpPr>
        <p:spPr bwMode="auto">
          <a:xfrm>
            <a:off x="8763000" y="603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400" b="1">
                <a:solidFill>
                  <a:srgbClr val="FF0000"/>
                </a:solidFill>
              </a:rPr>
              <a:t>‡</a:t>
            </a:r>
            <a:endParaRPr lang="en-US" sz="2400" b="1">
              <a:solidFill>
                <a:srgbClr val="000000"/>
              </a:solidFill>
            </a:endParaRPr>
          </a:p>
        </p:txBody>
      </p:sp>
      <p:sp>
        <p:nvSpPr>
          <p:cNvPr id="12" name="TextBox 6"/>
          <p:cNvSpPr txBox="1">
            <a:spLocks noChangeArrowheads="1"/>
          </p:cNvSpPr>
          <p:nvPr userDrawn="1"/>
        </p:nvSpPr>
        <p:spPr bwMode="auto">
          <a:xfrm>
            <a:off x="8534400" y="6477000"/>
            <a:ext cx="488950" cy="2762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EACDC450-9D8B-4B2F-B981-E754B08649FE}" type="slidenum">
              <a:rPr lang="en-US" sz="1200" b="1">
                <a:solidFill>
                  <a:srgbClr val="000000"/>
                </a:solidFill>
              </a:rPr>
              <a:pPr algn="r" eaLnBrk="1" fontAlgn="base" hangingPunct="1">
                <a:spcBef>
                  <a:spcPct val="0"/>
                </a:spcBef>
                <a:spcAft>
                  <a:spcPct val="0"/>
                </a:spcAft>
              </a:pPr>
              <a:t>‹#›</a:t>
            </a:fld>
            <a:endParaRPr lang="en-US" sz="1200" b="1">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371601"/>
            <a:ext cx="38100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8" name="Content Placeholder 3"/>
          <p:cNvSpPr>
            <a:spLocks noGrp="1"/>
          </p:cNvSpPr>
          <p:nvPr>
            <p:ph sz="half" idx="13"/>
          </p:nvPr>
        </p:nvSpPr>
        <p:spPr>
          <a:xfrm>
            <a:off x="4724400" y="3763963"/>
            <a:ext cx="38100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4690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9"/>
          <p:cNvSpPr>
            <a:spLocks noGrp="1"/>
          </p:cNvSpPr>
          <p:nvPr>
            <p:ph type="body" sz="quarter" idx="13" hasCustomPrompt="1"/>
          </p:nvPr>
        </p:nvSpPr>
        <p:spPr>
          <a:xfrm>
            <a:off x="191691" y="6368861"/>
            <a:ext cx="1312860" cy="138499"/>
          </a:xfrm>
        </p:spPr>
        <p:txBody>
          <a:bodyPr wrap="none" lIns="0" tIns="0" rIns="0" bIns="0" anchor="b">
            <a:spAutoFit/>
          </a:bodyPr>
          <a:lstStyle>
            <a:lvl1pPr marL="0" indent="0">
              <a:lnSpc>
                <a:spcPct val="90000"/>
              </a:lnSpc>
              <a:spcBef>
                <a:spcPts val="0"/>
              </a:spcBef>
              <a:buFontTx/>
              <a:buNone/>
              <a:defRPr sz="1000"/>
            </a:lvl1pPr>
            <a:lvl2pPr marL="0" indent="0">
              <a:buNone/>
              <a:defRPr/>
            </a:lvl2pPr>
          </a:lstStyle>
          <a:p>
            <a:pPr lvl="0"/>
            <a:r>
              <a:rPr lang="en-US" dirty="0"/>
              <a:t>Edit Master Note styles</a:t>
            </a:r>
          </a:p>
        </p:txBody>
      </p:sp>
      <p:sp>
        <p:nvSpPr>
          <p:cNvPr id="7" name="Text Placeholder 9"/>
          <p:cNvSpPr>
            <a:spLocks noGrp="1"/>
          </p:cNvSpPr>
          <p:nvPr>
            <p:ph type="body" sz="quarter" idx="14" hasCustomPrompt="1"/>
          </p:nvPr>
        </p:nvSpPr>
        <p:spPr>
          <a:xfrm>
            <a:off x="7497654" y="6368861"/>
            <a:ext cx="1447512" cy="138499"/>
          </a:xfrm>
        </p:spPr>
        <p:txBody>
          <a:bodyPr wrap="none" lIns="0" tIns="0" rIns="0" bIns="0" anchor="b">
            <a:spAutoFit/>
          </a:bodyPr>
          <a:lstStyle>
            <a:lvl1pPr marL="0" indent="0" algn="r">
              <a:lnSpc>
                <a:spcPct val="90000"/>
              </a:lnSpc>
              <a:spcBef>
                <a:spcPts val="0"/>
              </a:spcBef>
              <a:buFontTx/>
              <a:buNone/>
              <a:defRPr sz="1000"/>
            </a:lvl1pPr>
            <a:lvl2pPr marL="0" indent="0">
              <a:buNone/>
              <a:defRPr/>
            </a:lvl2pPr>
          </a:lstStyle>
          <a:p>
            <a:pPr lvl="0"/>
            <a:r>
              <a:rPr lang="en-US" dirty="0"/>
              <a:t>Edit Master Source styles</a:t>
            </a:r>
          </a:p>
        </p:txBody>
      </p:sp>
    </p:spTree>
    <p:extLst>
      <p:ext uri="{BB962C8B-B14F-4D97-AF65-F5344CB8AC3E}">
        <p14:creationId xmlns:p14="http://schemas.microsoft.com/office/powerpoint/2010/main" val="394603733"/>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cSld name="2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07BC34-F498-436A-AA4F-A2ED9CA21525}"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23781999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3" y="6408839"/>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9"/>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9"/>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6553200" y="6356354"/>
            <a:ext cx="2133600" cy="36512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84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0E4446AA-CD2B-41D1-A387-71B445733BBB}" type="datetime1">
              <a:rPr lang="en-US" smtClean="0"/>
              <a:t>10/17/2019</a:t>
            </a:fld>
            <a:endParaRPr lang="ru-RU"/>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ru-RU"/>
          </a:p>
        </p:txBody>
      </p:sp>
    </p:spTree>
    <p:extLst>
      <p:ext uri="{BB962C8B-B14F-4D97-AF65-F5344CB8AC3E}">
        <p14:creationId xmlns:p14="http://schemas.microsoft.com/office/powerpoint/2010/main" val="2220063779"/>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cSld name="3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FC55BE-FEB0-490D-8C97-D7F6222057D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2469670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cSld name="1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7C2739-C17E-4522-8DB0-18D68CF46A1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1436691341"/>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3" y="6408839"/>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9"/>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9"/>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6553200" y="6356354"/>
            <a:ext cx="2133600" cy="36512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569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38563"/>
            <a:ext cx="9144000" cy="613644"/>
          </a:xfrm>
          <a:prstGeom prst="rect">
            <a:avLst/>
          </a:prstGeom>
          <a:noFill/>
          <a:ln w="0" cmpd="sng">
            <a:noFill/>
            <a:prstDash val="solid"/>
          </a:ln>
        </p:spPr>
        <p:txBody>
          <a:bodyPr vert="horz" lIns="0" tIns="37465" rIns="0" bIns="0" anchor="t"/>
          <a:lstStyle>
            <a:lvl1pPr marL="502920" marR="0" indent="0" algn="l">
              <a:lnSpc>
                <a:spcPts val="2800"/>
              </a:lnSpc>
              <a:spcAft>
                <a:spcPts val="480"/>
              </a:spcAft>
              <a:defRPr/>
            </a:lvl1pPr>
          </a:lstStyle>
          <a:p>
            <a:pPr marL="502920" marR="0" indent="0" algn="l">
              <a:lnSpc>
                <a:spcPts val="2800"/>
              </a:lnSpc>
              <a:spcAft>
                <a:spcPts val="480"/>
              </a:spcAft>
            </a:pPr>
            <a:r>
              <a:rPr lang="en-US" sz="2750" b="1" spc="10">
                <a:solidFill>
                  <a:srgbClr val="071D48"/>
                </a:solidFill>
                <a:latin typeface="Calibri" panose="02020603050405020304" pitchFamily="2"/>
              </a:rPr>
              <a:t>Summary </a:t>
            </a:r>
          </a:p>
        </p:txBody>
      </p:sp>
      <p:sp>
        <p:nvSpPr>
          <p:cNvPr id="3" name="Text Placeholder 2"/>
          <p:cNvSpPr>
            <a:spLocks noGrp="1"/>
          </p:cNvSpPr>
          <p:nvPr>
            <p:ph type="body" idx="10"/>
          </p:nvPr>
        </p:nvSpPr>
        <p:spPr>
          <a:xfrm>
            <a:off x="0" y="952206"/>
            <a:ext cx="9144000" cy="5584582"/>
          </a:xfrm>
          <a:prstGeom prst="rect">
            <a:avLst/>
          </a:prstGeom>
          <a:noFill/>
          <a:ln w="0" cmpd="sng">
            <a:noFill/>
            <a:prstDash val="solid"/>
          </a:ln>
        </p:spPr>
        <p:txBody>
          <a:bodyPr vert="horz" lIns="0" tIns="212090" rIns="0" bIns="0" anchor="t"/>
          <a:lstStyle>
            <a:lvl1pPr marL="502920" marR="0" indent="0" algn="just">
              <a:lnSpc>
                <a:spcPts val="1900"/>
              </a:lnSpc>
              <a:spcBef>
                <a:spcPts val="1510"/>
              </a:spcBef>
              <a:spcAft>
                <a:spcPts val="12885"/>
              </a:spcAft>
              <a:defRPr/>
            </a:lvl1pPr>
          </a:lstStyle>
          <a:p>
            <a:pPr marL="502920" marR="0" indent="0" algn="just">
              <a:lnSpc>
                <a:spcPts val="1900"/>
              </a:lnSpc>
              <a:spcAft>
                <a:spcPts val="0"/>
              </a:spcAft>
            </a:pPr>
            <a:r>
              <a:rPr lang="en-US" sz="1800" spc="-25">
                <a:solidFill>
                  <a:srgbClr val="070504"/>
                </a:solidFill>
                <a:latin typeface="Calibri" panose="02020603050405020304" pitchFamily="2"/>
              </a:rPr>
              <a:t>Real-world evidence indicates that G/P is a safe and effective pangenotypic treatment </a:t>
            </a:r>
          </a:p>
          <a:p>
            <a:pPr marL="502920" marR="0" indent="0" algn="just">
              <a:lnSpc>
                <a:spcPts val="1900"/>
              </a:lnSpc>
              <a:spcBef>
                <a:spcPts val="310"/>
              </a:spcBef>
              <a:spcAft>
                <a:spcPts val="0"/>
              </a:spcAft>
            </a:pPr>
            <a:r>
              <a:rPr lang="en-US" sz="1800" spc="-25">
                <a:solidFill>
                  <a:srgbClr val="070504"/>
                </a:solidFill>
                <a:latin typeface="Calibri" panose="02020603050405020304" pitchFamily="2"/>
              </a:rPr>
              <a:t>option that yielded consistently high SVR12 rates across cohorts, regardless of patient </a:t>
            </a:r>
          </a:p>
          <a:p>
            <a:pPr marL="502920" marR="0" indent="0" algn="just">
              <a:lnSpc>
                <a:spcPts val="1800"/>
              </a:lnSpc>
              <a:spcBef>
                <a:spcPts val="310"/>
              </a:spcBef>
              <a:spcAft>
                <a:spcPts val="0"/>
              </a:spcAft>
            </a:pPr>
            <a:r>
              <a:rPr lang="en-US" sz="1800" spc="-30">
                <a:solidFill>
                  <a:srgbClr val="070504"/>
                </a:solidFill>
                <a:latin typeface="Calibri" panose="02020603050405020304" pitchFamily="2"/>
              </a:rPr>
              <a:t>characteristics </a:t>
            </a:r>
          </a:p>
          <a:p>
            <a:pPr marL="502920" marR="0" indent="0" algn="just">
              <a:lnSpc>
                <a:spcPts val="1900"/>
              </a:lnSpc>
              <a:spcBef>
                <a:spcPts val="1530"/>
              </a:spcBef>
              <a:spcAft>
                <a:spcPts val="0"/>
              </a:spcAft>
            </a:pPr>
            <a:r>
              <a:rPr lang="en-US" sz="1800" spc="-25">
                <a:solidFill>
                  <a:srgbClr val="070504"/>
                </a:solidFill>
                <a:latin typeface="Calibri" panose="02020603050405020304" pitchFamily="2"/>
              </a:rPr>
              <a:t>High SVR12 rates were observed for both 8 and 12 weeks of G/P treatment </a:t>
            </a:r>
          </a:p>
          <a:p>
            <a:pPr marL="502920" marR="0" indent="0" algn="just">
              <a:lnSpc>
                <a:spcPts val="1800"/>
              </a:lnSpc>
              <a:spcBef>
                <a:spcPts val="1510"/>
              </a:spcBef>
              <a:spcAft>
                <a:spcPts val="0"/>
              </a:spcAft>
            </a:pPr>
            <a:r>
              <a:rPr lang="en-US" sz="1800" spc="-25">
                <a:solidFill>
                  <a:srgbClr val="070504"/>
                </a:solidFill>
                <a:latin typeface="Calibri" panose="02020603050405020304" pitchFamily="2"/>
              </a:rPr>
              <a:t>G/P was well tolerated and discontinuation rates due to an AE were &lt;1% for all cohorts </a:t>
            </a:r>
          </a:p>
          <a:p>
            <a:pPr marL="502920" marR="0" indent="0" algn="just">
              <a:lnSpc>
                <a:spcPts val="1900"/>
              </a:lnSpc>
              <a:spcBef>
                <a:spcPts val="330"/>
              </a:spcBef>
              <a:spcAft>
                <a:spcPts val="0"/>
              </a:spcAft>
            </a:pPr>
            <a:r>
              <a:rPr lang="en-US" sz="1800" spc="-30">
                <a:solidFill>
                  <a:srgbClr val="070504"/>
                </a:solidFill>
                <a:latin typeface="Calibri" panose="02020603050405020304" pitchFamily="2"/>
              </a:rPr>
              <a:t>reporting this variable </a:t>
            </a:r>
          </a:p>
          <a:p>
            <a:pPr marL="502920" marR="0" indent="0" algn="just">
              <a:lnSpc>
                <a:spcPts val="1900"/>
              </a:lnSpc>
              <a:spcBef>
                <a:spcPts val="1510"/>
              </a:spcBef>
              <a:spcAft>
                <a:spcPts val="12885"/>
              </a:spcAft>
            </a:pPr>
            <a:r>
              <a:rPr lang="en-US" sz="1800" spc="-25">
                <a:solidFill>
                  <a:srgbClr val="070504"/>
                </a:solidFill>
                <a:latin typeface="Calibri" panose="02020603050405020304" pitchFamily="2"/>
              </a:rPr>
              <a:t>Data will continue to be collected for additional patient populations of interest </a:t>
            </a:r>
          </a:p>
        </p:txBody>
      </p:sp>
      <p:sp>
        <p:nvSpPr>
          <p:cNvPr id="4" name="Text Placeholder 3"/>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14 </a:t>
            </a:r>
          </a:p>
        </p:txBody>
      </p:sp>
    </p:spTree>
    <p:extLst>
      <p:ext uri="{BB962C8B-B14F-4D97-AF65-F5344CB8AC3E}">
        <p14:creationId xmlns:p14="http://schemas.microsoft.com/office/powerpoint/2010/main" val="200311206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B32AF95D-835B-4FC5-9AAB-EB02AA5B1E21}" type="datetime1">
              <a:rPr lang="en-US" smtClean="0">
                <a:solidFill>
                  <a:prstClr val="black">
                    <a:tint val="75000"/>
                  </a:prstClr>
                </a:solidFill>
              </a:rPr>
              <a:t>10/17/2019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341623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FC28BC66-1A23-4B5B-91FD-4792F2384AE1}" type="datetime1">
              <a:rPr lang="en-US" smtClean="0">
                <a:solidFill>
                  <a:prstClr val="black">
                    <a:tint val="75000"/>
                  </a:prstClr>
                </a:solidFill>
              </a:rPr>
              <a:t>10/17/2019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5766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9919029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AAA3D9-B61D-4067-BADF-FDA600A163D9}" type="datetime1">
              <a:rPr lang="en-US" smtClean="0">
                <a:solidFill>
                  <a:prstClr val="black">
                    <a:tint val="75000"/>
                  </a:prstClr>
                </a:solidFill>
              </a:rPr>
              <a:t>10/17/2019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793019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77DA7B2-38CD-4E46-B9D6-31D0EE02AB9D}" type="datetime1">
              <a:rPr lang="en-US" smtClean="0">
                <a:solidFill>
                  <a:prstClr val="black">
                    <a:tint val="75000"/>
                  </a:prstClr>
                </a:solidFill>
              </a:rPr>
              <a:t>10/17/2019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186723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11446E3-24BB-45C0-8DB3-9F5085234289}" type="datetime1">
              <a:rPr lang="en-US" smtClean="0">
                <a:solidFill>
                  <a:prstClr val="black">
                    <a:tint val="75000"/>
                  </a:prstClr>
                </a:solidFill>
              </a:rPr>
              <a:t>10/17/2019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9802019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F1E5B6AB-A79C-4F94-90F5-6D0279C83806}" type="datetime1">
              <a:rPr lang="en-US" smtClean="0">
                <a:solidFill>
                  <a:prstClr val="black">
                    <a:tint val="75000"/>
                  </a:prstClr>
                </a:solidFill>
              </a:rPr>
              <a:t>10/17/2019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222109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C9AB5-B171-46C6-9A86-7CA879C84ED7}" type="datetime1">
              <a:rPr lang="en-US" smtClean="0">
                <a:solidFill>
                  <a:prstClr val="black">
                    <a:tint val="75000"/>
                  </a:prstClr>
                </a:solidFill>
              </a:rPr>
              <a:t>10/17/2019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911677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595FF-813C-490A-8683-68DF528F56A9}" type="datetime1">
              <a:rPr lang="en-US" smtClean="0">
                <a:solidFill>
                  <a:prstClr val="black">
                    <a:tint val="75000"/>
                  </a:prstClr>
                </a:solidFill>
              </a:rPr>
              <a:t>10/17/2019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419416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F6EE5-C2E7-4CB5-AAC3-ADD7DA849826}" type="datetime1">
              <a:rPr lang="en-US" smtClean="0">
                <a:solidFill>
                  <a:prstClr val="black">
                    <a:tint val="75000"/>
                  </a:prstClr>
                </a:solidFill>
              </a:rPr>
              <a:t>10/17/2019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723452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A121DAC1-F065-477D-A445-295C8CCC7BE4}" type="datetime1">
              <a:rPr lang="en-US" smtClean="0">
                <a:solidFill>
                  <a:prstClr val="black">
                    <a:tint val="75000"/>
                  </a:prstClr>
                </a:solidFill>
              </a:rPr>
              <a:t>10/17/2019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656751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868ACD7-FF6E-4B2C-869B-1DDBFF319CB6}" type="datetime1">
              <a:rPr lang="en-US" smtClean="0">
                <a:solidFill>
                  <a:prstClr val="black">
                    <a:tint val="75000"/>
                  </a:prstClr>
                </a:solidFill>
              </a:rPr>
              <a:t>10/17/2019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760B909-7CE7-4730-BC00-C53932BBAD0C}"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170719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996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85FA7476-CFC2-4616-924F-8D83B4A4329C}"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87681705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F116BC29-CFB8-43A6-9C88-C7BF7B908A0B}"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91599880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31AB7A-08D0-4F52-8507-2F5F7DE9F4FC}"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58938997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FFCF3461-2590-4E70-A16F-A52A6042FFF6}"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99414190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31B254B5-F4B3-4892-88D9-F80339969A93}"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4481452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22133337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0890754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412306A-DBC3-4BC4-B6C2-DE64784C8A4B}"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82188146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8443DE6-0964-4665-AB14-26A14B1724B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672356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201A484-521A-40DD-97C1-EE8858065E66}"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069823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4570A0E7-9194-4CE3-8C81-CA7FA4F4370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11" name="Footer Placeholder 10"/>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463534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6D39A-6BF9-4145-9C18-71BEAADD8C62}"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95807817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3CD1019-53F3-485D-BFFB-CBC626E52E9D}"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83693783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579A57EA-28B0-4F19-B29A-00230BE4DAA0}"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70810159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630E3B-1A74-48C6-8E16-97FC91A25668}"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16184350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190C6359-9BF6-4785-B594-1DD32CD98CD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72478328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82CB6FA-B948-40C8-AC64-9D2087B6306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66684294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08591AF-FB00-44BC-A329-1C8B8FB7A1B6}"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23466362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4B2BD3A-154C-4158-8EF6-9353745FBECB}"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81268424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6C835F-3158-4CE8-9983-516C28BF1D03}"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53359333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9E34FB-15FC-498F-9680-DFEDD4879B81}"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9593891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254000" y="6408837"/>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7"/>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Tree>
    <p:extLst>
      <p:ext uri="{BB962C8B-B14F-4D97-AF65-F5344CB8AC3E}">
        <p14:creationId xmlns:p14="http://schemas.microsoft.com/office/powerpoint/2010/main" val="40040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5E5E6AB6-D07F-490C-98CA-D463A3C00446}"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27629300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403232" y="6434822"/>
            <a:ext cx="1317668" cy="85729"/>
          </a:xfrm>
        </p:spPr>
        <p:txBody>
          <a:bodyPr wrap="none" lIns="0" tIns="0" rIns="0" bIns="0" anchor="b">
            <a:spAutoFit/>
          </a:bodyPr>
          <a:lstStyle>
            <a:lvl1pPr>
              <a:lnSpc>
                <a:spcPct val="90000"/>
              </a:lnSpc>
              <a:spcBef>
                <a:spcPts val="0"/>
              </a:spcBef>
              <a:spcAft>
                <a:spcPts val="0"/>
              </a:spcAft>
              <a:defRPr sz="619"/>
            </a:lvl1pPr>
          </a:lstStyle>
          <a:p>
            <a:pPr lvl="0"/>
            <a:r>
              <a:rPr lang="en-US" dirty="0"/>
              <a:t>Click to edit Master text styles</a:t>
            </a:r>
          </a:p>
        </p:txBody>
      </p:sp>
      <p:sp>
        <p:nvSpPr>
          <p:cNvPr id="7" name="Text Placeholder 7"/>
          <p:cNvSpPr>
            <a:spLocks noGrp="1"/>
          </p:cNvSpPr>
          <p:nvPr>
            <p:ph type="body" sz="quarter" idx="12"/>
          </p:nvPr>
        </p:nvSpPr>
        <p:spPr>
          <a:xfrm>
            <a:off x="7418354" y="6434822"/>
            <a:ext cx="1317668" cy="85729"/>
          </a:xfrm>
        </p:spPr>
        <p:txBody>
          <a:bodyPr wrap="none" lIns="0" tIns="0" rIns="0" bIns="0" anchor="b">
            <a:spAutoFit/>
          </a:bodyPr>
          <a:lstStyle>
            <a:lvl1pPr algn="r">
              <a:lnSpc>
                <a:spcPct val="90000"/>
              </a:lnSpc>
              <a:spcBef>
                <a:spcPts val="0"/>
              </a:spcBef>
              <a:spcAft>
                <a:spcPts val="0"/>
              </a:spcAft>
              <a:defRPr sz="619"/>
            </a:lvl1pPr>
          </a:lstStyle>
          <a:p>
            <a:pPr lvl="0"/>
            <a:r>
              <a:rPr lang="en-US" dirty="0"/>
              <a:t>Click to edit Master text styles</a:t>
            </a:r>
          </a:p>
        </p:txBody>
      </p:sp>
    </p:spTree>
    <p:extLst>
      <p:ext uri="{BB962C8B-B14F-4D97-AF65-F5344CB8AC3E}">
        <p14:creationId xmlns:p14="http://schemas.microsoft.com/office/powerpoint/2010/main" val="216682206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endParaRPr lang="en-GB" dirty="0"/>
          </a:p>
        </p:txBody>
      </p:sp>
      <p:sp>
        <p:nvSpPr>
          <p:cNvPr id="5" name="Text Placeholder 7"/>
          <p:cNvSpPr>
            <a:spLocks noGrp="1"/>
          </p:cNvSpPr>
          <p:nvPr>
            <p:ph type="body" sz="quarter" idx="11"/>
          </p:nvPr>
        </p:nvSpPr>
        <p:spPr>
          <a:xfrm>
            <a:off x="403229" y="6368205"/>
            <a:ext cx="1721625" cy="152349"/>
          </a:xfrm>
        </p:spPr>
        <p:txBody>
          <a:bodyPr wrap="none" lIns="0" tIns="0" rIns="0" bIns="0" anchor="b">
            <a:spAutoFit/>
          </a:bodyPr>
          <a:lstStyle>
            <a:lvl1pPr>
              <a:lnSpc>
                <a:spcPct val="90000"/>
              </a:lnSpc>
              <a:spcBef>
                <a:spcPts val="0"/>
              </a:spcBef>
              <a:spcAft>
                <a:spcPts val="0"/>
              </a:spcAft>
              <a:defRPr sz="1100"/>
            </a:lvl1pPr>
          </a:lstStyle>
          <a:p>
            <a:pPr lvl="0"/>
            <a:r>
              <a:rPr lang="en-US"/>
              <a:t>Click to edit Master text styles</a:t>
            </a:r>
          </a:p>
        </p:txBody>
      </p:sp>
      <p:sp>
        <p:nvSpPr>
          <p:cNvPr id="8" name="Text Placeholder 7"/>
          <p:cNvSpPr>
            <a:spLocks noGrp="1"/>
          </p:cNvSpPr>
          <p:nvPr>
            <p:ph type="body" sz="quarter" idx="12"/>
          </p:nvPr>
        </p:nvSpPr>
        <p:spPr>
          <a:xfrm>
            <a:off x="7014398" y="6368205"/>
            <a:ext cx="1721625" cy="152349"/>
          </a:xfrm>
        </p:spPr>
        <p:txBody>
          <a:bodyPr wrap="none" lIns="0" tIns="0" rIns="0" bIns="0" anchor="b">
            <a:spAutoFit/>
          </a:bodyPr>
          <a:lstStyle>
            <a:lvl1pPr algn="r">
              <a:lnSpc>
                <a:spcPct val="90000"/>
              </a:lnSpc>
              <a:spcBef>
                <a:spcPts val="0"/>
              </a:spcBef>
              <a:spcAft>
                <a:spcPts val="0"/>
              </a:spcAft>
              <a:defRPr sz="1100"/>
            </a:lvl1pPr>
          </a:lstStyle>
          <a:p>
            <a:pPr lvl="0"/>
            <a:r>
              <a:rPr lang="en-US" dirty="0"/>
              <a:t>Click to edit Master text styles</a:t>
            </a:r>
          </a:p>
        </p:txBody>
      </p:sp>
      <p:sp>
        <p:nvSpPr>
          <p:cNvPr id="6" name="Rectangle 5">
            <a:extLst>
              <a:ext uri="{FF2B5EF4-FFF2-40B4-BE49-F238E27FC236}">
                <a16:creationId xmlns="" xmlns:a16="http://schemas.microsoft.com/office/drawing/2014/main" id="{97B34043-2B27-4987-A9C6-C2A41A2D4D14}"/>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38879355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Title Only (no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945756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8273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9366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408934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38431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cSld name="2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7C8DC0-DDAA-4ED4-9EC6-5444700D9F9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23781999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3" y="6408839"/>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9"/>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9"/>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6553200" y="6356354"/>
            <a:ext cx="2133600" cy="36512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84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cSld name="3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1DED2B-3C04-49BD-BC8E-C56878677EBB}"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246967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DF65F7F8-F986-4873-A6F6-2498ECB30BF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42521070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cSld name="1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D56F1-5034-4232-9993-679789C2E9F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1436691341"/>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3" y="6408839"/>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9"/>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9"/>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6553200" y="6356354"/>
            <a:ext cx="2133600" cy="36512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569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38563"/>
            <a:ext cx="9144000" cy="613644"/>
          </a:xfrm>
          <a:prstGeom prst="rect">
            <a:avLst/>
          </a:prstGeom>
          <a:noFill/>
          <a:ln w="0" cmpd="sng">
            <a:noFill/>
            <a:prstDash val="solid"/>
          </a:ln>
        </p:spPr>
        <p:txBody>
          <a:bodyPr vert="horz" lIns="0" tIns="37465" rIns="0" bIns="0" anchor="t"/>
          <a:lstStyle>
            <a:lvl1pPr marL="502920" marR="0" indent="0" algn="l">
              <a:lnSpc>
                <a:spcPts val="2800"/>
              </a:lnSpc>
              <a:spcAft>
                <a:spcPts val="480"/>
              </a:spcAft>
              <a:defRPr/>
            </a:lvl1pPr>
          </a:lstStyle>
          <a:p>
            <a:pPr marL="502920" marR="0" indent="0" algn="l">
              <a:lnSpc>
                <a:spcPts val="2800"/>
              </a:lnSpc>
              <a:spcAft>
                <a:spcPts val="480"/>
              </a:spcAft>
            </a:pPr>
            <a:r>
              <a:rPr lang="en-US" sz="2750" b="1" spc="10">
                <a:solidFill>
                  <a:srgbClr val="071D48"/>
                </a:solidFill>
                <a:latin typeface="Calibri" panose="02020603050405020304" pitchFamily="2"/>
              </a:rPr>
              <a:t>Summary </a:t>
            </a:r>
          </a:p>
        </p:txBody>
      </p:sp>
      <p:sp>
        <p:nvSpPr>
          <p:cNvPr id="3" name="Text Placeholder 2"/>
          <p:cNvSpPr>
            <a:spLocks noGrp="1"/>
          </p:cNvSpPr>
          <p:nvPr>
            <p:ph type="body" idx="10"/>
          </p:nvPr>
        </p:nvSpPr>
        <p:spPr>
          <a:xfrm>
            <a:off x="0" y="952206"/>
            <a:ext cx="9144000" cy="5584582"/>
          </a:xfrm>
          <a:prstGeom prst="rect">
            <a:avLst/>
          </a:prstGeom>
          <a:noFill/>
          <a:ln w="0" cmpd="sng">
            <a:noFill/>
            <a:prstDash val="solid"/>
          </a:ln>
        </p:spPr>
        <p:txBody>
          <a:bodyPr vert="horz" lIns="0" tIns="212090" rIns="0" bIns="0" anchor="t"/>
          <a:lstStyle>
            <a:lvl1pPr marL="502920" marR="0" indent="0" algn="just">
              <a:lnSpc>
                <a:spcPts val="1900"/>
              </a:lnSpc>
              <a:spcBef>
                <a:spcPts val="1510"/>
              </a:spcBef>
              <a:spcAft>
                <a:spcPts val="12885"/>
              </a:spcAft>
              <a:defRPr/>
            </a:lvl1pPr>
          </a:lstStyle>
          <a:p>
            <a:pPr marL="502920" marR="0" indent="0" algn="just">
              <a:lnSpc>
                <a:spcPts val="1900"/>
              </a:lnSpc>
              <a:spcAft>
                <a:spcPts val="0"/>
              </a:spcAft>
            </a:pPr>
            <a:r>
              <a:rPr lang="en-US" sz="1800" spc="-25">
                <a:solidFill>
                  <a:srgbClr val="070504"/>
                </a:solidFill>
                <a:latin typeface="Calibri" panose="02020603050405020304" pitchFamily="2"/>
              </a:rPr>
              <a:t>Real-world evidence indicates that G/P is a safe and effective pangenotypic treatment </a:t>
            </a:r>
          </a:p>
          <a:p>
            <a:pPr marL="502920" marR="0" indent="0" algn="just">
              <a:lnSpc>
                <a:spcPts val="1900"/>
              </a:lnSpc>
              <a:spcBef>
                <a:spcPts val="310"/>
              </a:spcBef>
              <a:spcAft>
                <a:spcPts val="0"/>
              </a:spcAft>
            </a:pPr>
            <a:r>
              <a:rPr lang="en-US" sz="1800" spc="-25">
                <a:solidFill>
                  <a:srgbClr val="070504"/>
                </a:solidFill>
                <a:latin typeface="Calibri" panose="02020603050405020304" pitchFamily="2"/>
              </a:rPr>
              <a:t>option that yielded consistently high SVR12 rates across cohorts, regardless of patient </a:t>
            </a:r>
          </a:p>
          <a:p>
            <a:pPr marL="502920" marR="0" indent="0" algn="just">
              <a:lnSpc>
                <a:spcPts val="1800"/>
              </a:lnSpc>
              <a:spcBef>
                <a:spcPts val="310"/>
              </a:spcBef>
              <a:spcAft>
                <a:spcPts val="0"/>
              </a:spcAft>
            </a:pPr>
            <a:r>
              <a:rPr lang="en-US" sz="1800" spc="-30">
                <a:solidFill>
                  <a:srgbClr val="070504"/>
                </a:solidFill>
                <a:latin typeface="Calibri" panose="02020603050405020304" pitchFamily="2"/>
              </a:rPr>
              <a:t>characteristics </a:t>
            </a:r>
          </a:p>
          <a:p>
            <a:pPr marL="502920" marR="0" indent="0" algn="just">
              <a:lnSpc>
                <a:spcPts val="1900"/>
              </a:lnSpc>
              <a:spcBef>
                <a:spcPts val="1530"/>
              </a:spcBef>
              <a:spcAft>
                <a:spcPts val="0"/>
              </a:spcAft>
            </a:pPr>
            <a:r>
              <a:rPr lang="en-US" sz="1800" spc="-25">
                <a:solidFill>
                  <a:srgbClr val="070504"/>
                </a:solidFill>
                <a:latin typeface="Calibri" panose="02020603050405020304" pitchFamily="2"/>
              </a:rPr>
              <a:t>High SVR12 rates were observed for both 8 and 12 weeks of G/P treatment </a:t>
            </a:r>
          </a:p>
          <a:p>
            <a:pPr marL="502920" marR="0" indent="0" algn="just">
              <a:lnSpc>
                <a:spcPts val="1800"/>
              </a:lnSpc>
              <a:spcBef>
                <a:spcPts val="1510"/>
              </a:spcBef>
              <a:spcAft>
                <a:spcPts val="0"/>
              </a:spcAft>
            </a:pPr>
            <a:r>
              <a:rPr lang="en-US" sz="1800" spc="-25">
                <a:solidFill>
                  <a:srgbClr val="070504"/>
                </a:solidFill>
                <a:latin typeface="Calibri" panose="02020603050405020304" pitchFamily="2"/>
              </a:rPr>
              <a:t>G/P was well tolerated and discontinuation rates due to an AE were &lt;1% for all cohorts </a:t>
            </a:r>
          </a:p>
          <a:p>
            <a:pPr marL="502920" marR="0" indent="0" algn="just">
              <a:lnSpc>
                <a:spcPts val="1900"/>
              </a:lnSpc>
              <a:spcBef>
                <a:spcPts val="330"/>
              </a:spcBef>
              <a:spcAft>
                <a:spcPts val="0"/>
              </a:spcAft>
            </a:pPr>
            <a:r>
              <a:rPr lang="en-US" sz="1800" spc="-30">
                <a:solidFill>
                  <a:srgbClr val="070504"/>
                </a:solidFill>
                <a:latin typeface="Calibri" panose="02020603050405020304" pitchFamily="2"/>
              </a:rPr>
              <a:t>reporting this variable </a:t>
            </a:r>
          </a:p>
          <a:p>
            <a:pPr marL="502920" marR="0" indent="0" algn="just">
              <a:lnSpc>
                <a:spcPts val="1900"/>
              </a:lnSpc>
              <a:spcBef>
                <a:spcPts val="1510"/>
              </a:spcBef>
              <a:spcAft>
                <a:spcPts val="12885"/>
              </a:spcAft>
            </a:pPr>
            <a:r>
              <a:rPr lang="en-US" sz="1800" spc="-25">
                <a:solidFill>
                  <a:srgbClr val="070504"/>
                </a:solidFill>
                <a:latin typeface="Calibri" panose="02020603050405020304" pitchFamily="2"/>
              </a:rPr>
              <a:t>Data will continue to be collected for additional patient populations of interest </a:t>
            </a:r>
          </a:p>
        </p:txBody>
      </p:sp>
      <p:sp>
        <p:nvSpPr>
          <p:cNvPr id="4" name="Text Placeholder 3"/>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14 </a:t>
            </a:r>
          </a:p>
        </p:txBody>
      </p:sp>
    </p:spTree>
    <p:extLst>
      <p:ext uri="{BB962C8B-B14F-4D97-AF65-F5344CB8AC3E}">
        <p14:creationId xmlns:p14="http://schemas.microsoft.com/office/powerpoint/2010/main" val="200311206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254000" y="6408838"/>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4" name="Slide Number Placeholder 3"/>
          <p:cNvSpPr>
            <a:spLocks noGrp="1"/>
          </p:cNvSpPr>
          <p:nvPr>
            <p:ph type="sldNum" sz="quarter" idx="16"/>
          </p:nvPr>
        </p:nvSpPr>
        <p:spPr>
          <a:xfrm>
            <a:off x="8439150" y="6537325"/>
            <a:ext cx="247650" cy="16827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0" y="6408838"/>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8"/>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8439150" y="6537325"/>
            <a:ext cx="247650" cy="16827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082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0" y="6408838"/>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8"/>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8439150" y="6537325"/>
            <a:ext cx="247650" cy="16827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59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0" y="6408838"/>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8"/>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8439150" y="6537325"/>
            <a:ext cx="247650" cy="16827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77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0" y="6408838"/>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8"/>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8439150" y="6537325"/>
            <a:ext cx="247650" cy="16827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490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254000" y="6408838"/>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4" name="Slide Number Placeholder 3"/>
          <p:cNvSpPr>
            <a:spLocks noGrp="1"/>
          </p:cNvSpPr>
          <p:nvPr>
            <p:ph type="sldNum" sz="quarter" idx="16"/>
          </p:nvPr>
        </p:nvSpPr>
        <p:spPr>
          <a:xfrm>
            <a:off x="8439150" y="6537325"/>
            <a:ext cx="247650" cy="16827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61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CDA 6b.png"/>
          <p:cNvPicPr>
            <a:picLocks noChangeAspect="1"/>
          </p:cNvPicPr>
          <p:nvPr userDrawn="1"/>
        </p:nvPicPr>
        <p:blipFill>
          <a:blip r:embed="rId2" cstate="print"/>
          <a:stretch>
            <a:fillRect/>
          </a:stretch>
        </p:blipFill>
        <p:spPr>
          <a:xfrm>
            <a:off x="6335887" y="397308"/>
            <a:ext cx="2400625" cy="822960"/>
          </a:xfrm>
          <a:prstGeom prst="rect">
            <a:avLst/>
          </a:prstGeom>
        </p:spPr>
      </p:pic>
    </p:spTree>
    <p:extLst>
      <p:ext uri="{BB962C8B-B14F-4D97-AF65-F5344CB8AC3E}">
        <p14:creationId xmlns:p14="http://schemas.microsoft.com/office/powerpoint/2010/main" val="3383309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49745816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3E384BA9-4EE0-4A42-96CB-4CE0271AC5CC}" type="datetime1">
              <a:rPr lang="en-US" smtClean="0"/>
              <a:t>10/17/2019</a:t>
            </a:fld>
            <a:endParaRPr lang="en-US"/>
          </a:p>
        </p:txBody>
      </p:sp>
      <p:sp>
        <p:nvSpPr>
          <p:cNvPr id="8" name="Footer Placeholder 7"/>
          <p:cNvSpPr>
            <a:spLocks noGrp="1"/>
          </p:cNvSpPr>
          <p:nvPr>
            <p:ph type="ftr" sz="quarter" idx="11"/>
          </p:nvPr>
        </p:nvSpPr>
        <p:spPr>
          <a:xfrm>
            <a:off x="5334000" y="6537325"/>
            <a:ext cx="3048000" cy="164592"/>
          </a:xfrm>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133998526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0A155-BBD9-4FD2-91D0-80FD7607CBC9}" type="datetime1">
              <a:rPr lang="en-US" smtClean="0"/>
              <a:t>10/17/2019</a:t>
            </a:fld>
            <a:endParaRPr lang="en-US" dirty="0"/>
          </a:p>
        </p:txBody>
      </p:sp>
      <p:sp>
        <p:nvSpPr>
          <p:cNvPr id="8" name="Footer Placeholder 7"/>
          <p:cNvSpPr>
            <a:spLocks noGrp="1"/>
          </p:cNvSpPr>
          <p:nvPr>
            <p:ph type="ftr" sz="quarter" idx="11"/>
          </p:nvPr>
        </p:nvSpPr>
        <p:spPr/>
        <p:txBody>
          <a:bodyPr/>
          <a:lstStyle/>
          <a:p>
            <a:r>
              <a:rPr lang="en-US"/>
              <a:t>Author’s Last Name, Conference Name, Year, Presentation #</a:t>
            </a:r>
            <a:endParaRPr lang="en-US" dirty="0"/>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47193060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8E50012C-7005-4255-A76D-00585FCFB9B9}" type="datetime1">
              <a:rPr lang="en-US" smtClean="0"/>
              <a:t>10/17/2019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361504162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A9511DCD-9286-4699-84EE-FAED57CC0601}" type="datetime1">
              <a:rPr lang="en-US" smtClean="0"/>
              <a:t>10/17/2019</a:t>
            </a:fld>
            <a:endParaRPr lang="en-US" dirty="0"/>
          </a:p>
        </p:txBody>
      </p:sp>
      <p:sp>
        <p:nvSpPr>
          <p:cNvPr id="8" name="Footer Placeholder 7"/>
          <p:cNvSpPr>
            <a:spLocks noGrp="1"/>
          </p:cNvSpPr>
          <p:nvPr>
            <p:ph type="ftr" sz="quarter" idx="15"/>
          </p:nvPr>
        </p:nvSpPr>
        <p:spPr/>
        <p:txBody>
          <a:bodyPr/>
          <a:lstStyle/>
          <a:p>
            <a:r>
              <a:rPr lang="en-US"/>
              <a:t>Author’s Last Name, Conference Name, Year, Presentation #</a:t>
            </a:r>
            <a:endParaRPr lang="en-US" dirty="0"/>
          </a:p>
        </p:txBody>
      </p:sp>
    </p:spTree>
    <p:extLst>
      <p:ext uri="{BB962C8B-B14F-4D97-AF65-F5344CB8AC3E}">
        <p14:creationId xmlns:p14="http://schemas.microsoft.com/office/powerpoint/2010/main" val="303313792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889196574"/>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44711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762590E-6E78-4C06-A4B8-01F1A4A9B04D}"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205626857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601C8C-842B-4BC6-9B8E-BC054B927BF8}"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91234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4478D95-9FE1-4D1D-A949-F195091BAA12}"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640894"/>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3616B550-B65B-4811-9601-F942F13C54A5}" type="datetime1">
              <a:rPr lang="en-US" smtClean="0"/>
              <a:t>10/17/2019</a:t>
            </a:fld>
            <a:endParaRPr lang="en-US"/>
          </a:p>
        </p:txBody>
      </p:sp>
      <p:sp>
        <p:nvSpPr>
          <p:cNvPr id="11" name="Footer Placeholder 10"/>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1034706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07418682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912AD425-1C58-4417-B3BE-70C9BBD81587}" type="datetime1">
              <a:rPr lang="en-US" smtClean="0"/>
              <a:t>10/17/2019</a:t>
            </a:fld>
            <a:endParaRPr lang="en-US"/>
          </a:p>
        </p:txBody>
      </p:sp>
      <p:sp>
        <p:nvSpPr>
          <p:cNvPr id="7" name="Footer Placeholder 6"/>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4121136241"/>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502455D9-964A-4166-A496-203A6B398A4F}" type="datetime1">
              <a:rPr lang="en-US" smtClean="0"/>
              <a:t>10/17/2019</a:t>
            </a:fld>
            <a:endParaRPr lang="en-US"/>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395620134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6CDA76-CA55-44D1-B5B9-EAE77C072468}" type="datetime1">
              <a:rPr lang="en-US" smtClean="0"/>
              <a:t>10/17/2019</a:t>
            </a:fld>
            <a:endParaRPr lang="en-US"/>
          </a:p>
        </p:txBody>
      </p:sp>
      <p:sp>
        <p:nvSpPr>
          <p:cNvPr id="6" name="Footer Placeholder 5"/>
          <p:cNvSpPr>
            <a:spLocks noGrp="1"/>
          </p:cNvSpPr>
          <p:nvPr>
            <p:ph type="ftr" sz="quarter" idx="11"/>
          </p:nvPr>
        </p:nvSpPr>
        <p:spPr/>
        <p:txBody>
          <a:bodyPr/>
          <a:lstStyle/>
          <a:p>
            <a:r>
              <a:rPr lang="en-US" smtClean="0"/>
              <a:t>Author’s Last Name, Conference Name, Year, Presentation #</a:t>
            </a:r>
            <a:endParaRPr lang="en-US"/>
          </a:p>
        </p:txBody>
      </p:sp>
      <p:pic>
        <p:nvPicPr>
          <p:cNvPr id="4" name="Picture 3" descr="CDA 6b Vertical 120222.png"/>
          <p:cNvPicPr>
            <a:picLocks noChangeAspect="1"/>
          </p:cNvPicPr>
          <p:nvPr userDrawn="1"/>
        </p:nvPicPr>
        <p:blipFill>
          <a:blip r:embed="rId2" cstate="print"/>
          <a:stretch>
            <a:fillRect/>
          </a:stretch>
        </p:blipFill>
        <p:spPr>
          <a:xfrm>
            <a:off x="8200153" y="38206"/>
            <a:ext cx="822960" cy="1083496"/>
          </a:xfrm>
          <a:prstGeom prst="rect">
            <a:avLst/>
          </a:prstGeom>
        </p:spPr>
      </p:pic>
      <p:sp>
        <p:nvSpPr>
          <p:cNvPr id="7" name="Rectangle 6"/>
          <p:cNvSpPr txBox="1">
            <a:spLocks noChangeArrowheads="1"/>
          </p:cNvSpPr>
          <p:nvPr userDrawn="1"/>
        </p:nvSpPr>
        <p:spPr bwMode="white">
          <a:xfrm>
            <a:off x="8637574" y="6618288"/>
            <a:ext cx="457200" cy="152400"/>
          </a:xfrm>
          <a:prstGeom prst="rect">
            <a:avLst/>
          </a:prstGeom>
          <a:ln/>
        </p:spPr>
        <p:txBody>
          <a:bodyPr anchor="ctr"/>
          <a:lstStyle>
            <a:lvl1pPr algn="ctr">
              <a:defRPr>
                <a:solidFill>
                  <a:schemeClr val="bg1"/>
                </a:solidFill>
              </a:defRPr>
            </a:lvl1pPr>
          </a:lstStyle>
          <a:p>
            <a:pPr algn="r" fontAlgn="auto">
              <a:spcBef>
                <a:spcPts val="0"/>
              </a:spcBef>
              <a:spcAft>
                <a:spcPts val="0"/>
              </a:spcAft>
              <a:defRPr/>
            </a:pPr>
            <a:fld id="{BA41F0CF-3F15-4BDE-A309-9CB60B6E1407}" type="slidenum">
              <a:rPr lang="en-US" sz="1000" b="0" smtClean="0">
                <a:solidFill>
                  <a:srgbClr val="000000"/>
                </a:solidFill>
                <a:latin typeface="Arial" pitchFamily="34" charset="0"/>
              </a:rPr>
              <a:pPr algn="r" fontAlgn="auto">
                <a:spcBef>
                  <a:spcPts val="0"/>
                </a:spcBef>
                <a:spcAft>
                  <a:spcPts val="0"/>
                </a:spcAft>
                <a:defRPr/>
              </a:pPr>
              <a:t>‹#›</a:t>
            </a:fld>
            <a:endParaRPr lang="en-US" sz="1000" b="0" dirty="0">
              <a:solidFill>
                <a:srgbClr val="000000"/>
              </a:solidFill>
              <a:latin typeface="Arial" pitchFamily="34" charset="0"/>
            </a:endParaRPr>
          </a:p>
        </p:txBody>
      </p:sp>
    </p:spTree>
    <p:extLst>
      <p:ext uri="{BB962C8B-B14F-4D97-AF65-F5344CB8AC3E}">
        <p14:creationId xmlns:p14="http://schemas.microsoft.com/office/powerpoint/2010/main" val="1417606719"/>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A08572B-5152-48AC-B7A1-4E1E2CBBB805}"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7" name="Rectangle 6"/>
          <p:cNvSpPr txBox="1">
            <a:spLocks noChangeArrowheads="1"/>
          </p:cNvSpPr>
          <p:nvPr userDrawn="1"/>
        </p:nvSpPr>
        <p:spPr bwMode="white">
          <a:xfrm>
            <a:off x="8637574" y="6618288"/>
            <a:ext cx="457200" cy="152400"/>
          </a:xfrm>
          <a:prstGeom prst="rect">
            <a:avLst/>
          </a:prstGeom>
          <a:ln/>
        </p:spPr>
        <p:txBody>
          <a:bodyPr anchor="ctr"/>
          <a:lstStyle>
            <a:lvl1pPr algn="ctr">
              <a:defRPr>
                <a:solidFill>
                  <a:schemeClr val="bg1"/>
                </a:solidFill>
              </a:defRPr>
            </a:lvl1pPr>
          </a:lstStyle>
          <a:p>
            <a:pPr algn="r" fontAlgn="auto">
              <a:spcBef>
                <a:spcPts val="0"/>
              </a:spcBef>
              <a:spcAft>
                <a:spcPts val="0"/>
              </a:spcAft>
              <a:defRPr/>
            </a:pPr>
            <a:fld id="{BA41F0CF-3F15-4BDE-A309-9CB60B6E1407}" type="slidenum">
              <a:rPr lang="en-US" sz="1000" b="0" smtClean="0">
                <a:solidFill>
                  <a:srgbClr val="000000"/>
                </a:solidFill>
                <a:latin typeface="Arial" pitchFamily="34" charset="0"/>
              </a:rPr>
              <a:pPr algn="r" fontAlgn="auto">
                <a:spcBef>
                  <a:spcPts val="0"/>
                </a:spcBef>
                <a:spcAft>
                  <a:spcPts val="0"/>
                </a:spcAft>
                <a:defRPr/>
              </a:pPr>
              <a:t>‹#›</a:t>
            </a:fld>
            <a:endParaRPr lang="en-US" sz="1000" b="0" dirty="0">
              <a:solidFill>
                <a:srgbClr val="000000"/>
              </a:solidFill>
              <a:latin typeface="Arial" pitchFamily="34" charset="0"/>
            </a:endParaRPr>
          </a:p>
        </p:txBody>
      </p:sp>
    </p:spTree>
    <p:extLst>
      <p:ext uri="{BB962C8B-B14F-4D97-AF65-F5344CB8AC3E}">
        <p14:creationId xmlns:p14="http://schemas.microsoft.com/office/powerpoint/2010/main" val="289854166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B32AD563-0E2C-46AE-8444-53C9B5A4E562}"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7" name="Rectangle 6"/>
          <p:cNvSpPr txBox="1">
            <a:spLocks noChangeArrowheads="1"/>
          </p:cNvSpPr>
          <p:nvPr userDrawn="1"/>
        </p:nvSpPr>
        <p:spPr bwMode="white">
          <a:xfrm>
            <a:off x="8791575" y="6618288"/>
            <a:ext cx="341313" cy="152400"/>
          </a:xfrm>
          <a:prstGeom prst="rect">
            <a:avLst/>
          </a:prstGeom>
          <a:ln/>
        </p:spPr>
        <p:txBody>
          <a:bodyPr anchor="ctr"/>
          <a:lstStyle>
            <a:lvl1pPr algn="ctr">
              <a:defRPr>
                <a:solidFill>
                  <a:schemeClr val="bg1"/>
                </a:solidFill>
              </a:defRPr>
            </a:lvl1pPr>
          </a:lstStyle>
          <a:p>
            <a:pPr fontAlgn="auto">
              <a:spcBef>
                <a:spcPts val="0"/>
              </a:spcBef>
              <a:spcAft>
                <a:spcPts val="0"/>
              </a:spcAft>
              <a:defRPr/>
            </a:pPr>
            <a:fld id="{97044CF8-7553-49EE-B8D1-A3039ABF1408}" type="slidenum">
              <a:rPr lang="en-US" sz="1000" b="0" smtClean="0">
                <a:solidFill>
                  <a:srgbClr val="000000"/>
                </a:solidFill>
                <a:latin typeface="Arial" pitchFamily="34" charset="0"/>
              </a:rPr>
              <a:pPr fontAlgn="auto">
                <a:spcBef>
                  <a:spcPts val="0"/>
                </a:spcBef>
                <a:spcAft>
                  <a:spcPts val="0"/>
                </a:spcAft>
                <a:defRPr/>
              </a:pPr>
              <a:t>‹#›</a:t>
            </a:fld>
            <a:endParaRPr lang="en-US" sz="1000" b="0" dirty="0">
              <a:solidFill>
                <a:srgbClr val="000000"/>
              </a:solidFill>
              <a:latin typeface="Arial" pitchFamily="34" charset="0"/>
            </a:endParaRPr>
          </a:p>
        </p:txBody>
      </p:sp>
      <p:pic>
        <p:nvPicPr>
          <p:cNvPr id="10" name="Picture 9" descr="CDA Single 120311.png"/>
          <p:cNvPicPr>
            <a:picLocks noChangeAspect="1"/>
          </p:cNvPicPr>
          <p:nvPr userDrawn="1"/>
        </p:nvPicPr>
        <p:blipFill>
          <a:blip r:embed="rId2" cstate="print"/>
          <a:stretch>
            <a:fillRect/>
          </a:stretch>
        </p:blipFill>
        <p:spPr>
          <a:xfrm>
            <a:off x="8216381" y="140244"/>
            <a:ext cx="822960" cy="818805"/>
          </a:xfrm>
          <a:prstGeom prst="rect">
            <a:avLst/>
          </a:prstGeom>
        </p:spPr>
      </p:pic>
    </p:spTree>
    <p:extLst>
      <p:ext uri="{BB962C8B-B14F-4D97-AF65-F5344CB8AC3E}">
        <p14:creationId xmlns:p14="http://schemas.microsoft.com/office/powerpoint/2010/main" val="315439967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7FF5C8E-554D-4F0F-AC6B-905EB516C352}"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53897298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3E88B66-0036-40FA-B9A1-DC825361D9AD}"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80481073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CEC50-EA5A-4261-83DA-14B5686286BC}" type="datetime1">
              <a:rPr lang="en-US" smtClean="0"/>
              <a:t>10/17/2019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208909238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26DA1-AD1D-4863-B149-00799AC8DC05}" type="datetime1">
              <a:rPr lang="en-US" smtClean="0"/>
              <a:t>10/17/2019</a:t>
            </a:fld>
            <a:endParaRPr lang="en-US"/>
          </a:p>
        </p:txBody>
      </p:sp>
      <p:sp>
        <p:nvSpPr>
          <p:cNvPr id="8" name="Footer Placeholder 7"/>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286310191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6" name="Content Placeholder 5"/>
          <p:cNvSpPr>
            <a:spLocks noGrp="1"/>
          </p:cNvSpPr>
          <p:nvPr>
            <p:ph sz="quarter" idx="10"/>
          </p:nvPr>
        </p:nvSpPr>
        <p:spPr>
          <a:xfrm>
            <a:off x="403226" y="1143000"/>
            <a:ext cx="8359775" cy="4789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1"/>
          </p:nvPr>
        </p:nvSpPr>
        <p:spPr>
          <a:xfrm>
            <a:off x="403224" y="6298955"/>
            <a:ext cx="1534587" cy="258532"/>
          </a:xfrm>
        </p:spPr>
        <p:txBody>
          <a:bodyPr wrap="none" anchor="b">
            <a:spAutoFit/>
          </a:bodyPr>
          <a:lstStyle>
            <a:lvl1pPr>
              <a:lnSpc>
                <a:spcPct val="90000"/>
              </a:lnSpc>
              <a:spcBef>
                <a:spcPts val="0"/>
              </a:spcBef>
              <a:spcAft>
                <a:spcPts val="0"/>
              </a:spcAft>
              <a:defRPr sz="1200"/>
            </a:lvl1pPr>
          </a:lstStyle>
          <a:p>
            <a:pPr lvl="0"/>
            <a:r>
              <a:rPr lang="ru-RU"/>
              <a:t>Образец текста</a:t>
            </a:r>
          </a:p>
        </p:txBody>
      </p:sp>
      <p:sp>
        <p:nvSpPr>
          <p:cNvPr id="5" name="Text Placeholder 7"/>
          <p:cNvSpPr>
            <a:spLocks noGrp="1"/>
          </p:cNvSpPr>
          <p:nvPr>
            <p:ph type="body" sz="quarter" idx="12"/>
          </p:nvPr>
        </p:nvSpPr>
        <p:spPr>
          <a:xfrm>
            <a:off x="7466551" y="6298955"/>
            <a:ext cx="1534586" cy="258532"/>
          </a:xfrm>
        </p:spPr>
        <p:txBody>
          <a:bodyPr wrap="none" anchor="b">
            <a:spAutoFit/>
          </a:bodyPr>
          <a:lstStyle>
            <a:lvl1pPr algn="r">
              <a:lnSpc>
                <a:spcPct val="90000"/>
              </a:lnSpc>
              <a:spcBef>
                <a:spcPts val="0"/>
              </a:spcBef>
              <a:spcAft>
                <a:spcPts val="0"/>
              </a:spcAft>
              <a:defRPr sz="1200"/>
            </a:lvl1pPr>
          </a:lstStyle>
          <a:p>
            <a:pPr lvl="0"/>
            <a:r>
              <a:rPr lang="ru-RU"/>
              <a:t>Образец текста</a:t>
            </a:r>
          </a:p>
        </p:txBody>
      </p:sp>
    </p:spTree>
    <p:extLst>
      <p:ext uri="{BB962C8B-B14F-4D97-AF65-F5344CB8AC3E}">
        <p14:creationId xmlns:p14="http://schemas.microsoft.com/office/powerpoint/2010/main" val="2787074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D55E578-D21E-4DF5-9924-37D05FE59F01}"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97310673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8011"/>
            <a:ext cx="7779346" cy="839208"/>
          </a:xfrm>
        </p:spPr>
        <p:txBody>
          <a:bodyPr>
            <a:normAutofit/>
          </a:bodyPr>
          <a:lstStyle>
            <a:lvl1pPr>
              <a:defRPr sz="3200"/>
            </a:lvl1pPr>
          </a:lstStyle>
          <a:p>
            <a:r>
              <a:rPr lang="en-US" dirty="0"/>
              <a:t>Click to edit Master title style</a:t>
            </a:r>
          </a:p>
        </p:txBody>
      </p:sp>
      <p:sp>
        <p:nvSpPr>
          <p:cNvPr id="5" name="Text Placeholder 5"/>
          <p:cNvSpPr>
            <a:spLocks noGrp="1"/>
          </p:cNvSpPr>
          <p:nvPr>
            <p:ph type="body" sz="quarter" idx="10"/>
          </p:nvPr>
        </p:nvSpPr>
        <p:spPr>
          <a:xfrm>
            <a:off x="457200" y="6331063"/>
            <a:ext cx="6274526" cy="498770"/>
          </a:xfrm>
        </p:spPr>
        <p:txBody>
          <a:bodyPr anchor="b">
            <a:noAutofit/>
          </a:bodyPr>
          <a:lstStyle>
            <a:lvl1pPr marL="0" indent="0">
              <a:spcBef>
                <a:spcPts val="0"/>
              </a:spcBef>
              <a:buNone/>
              <a:defRPr sz="1000" baseline="0">
                <a:solidFill>
                  <a:srgbClr val="000000"/>
                </a:solidFill>
              </a:defRPr>
            </a:lvl1pPr>
          </a:lstStyle>
          <a:p>
            <a:pPr lvl="0"/>
            <a:r>
              <a:rPr lang="en-US"/>
              <a:t>Click to edit Master text styles</a:t>
            </a:r>
          </a:p>
        </p:txBody>
      </p:sp>
      <p:sp>
        <p:nvSpPr>
          <p:cNvPr id="7" name="Text Placeholder 14"/>
          <p:cNvSpPr>
            <a:spLocks noGrp="1"/>
          </p:cNvSpPr>
          <p:nvPr>
            <p:ph type="body" sz="quarter" idx="11"/>
          </p:nvPr>
        </p:nvSpPr>
        <p:spPr>
          <a:xfrm>
            <a:off x="8236546" y="74543"/>
            <a:ext cx="833932" cy="686935"/>
          </a:xfrm>
          <a:prstGeom prst="hexagon">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lvl1pPr marL="0" indent="0" algn="ctr">
              <a:buNone/>
              <a:defRPr lang="en-GB" sz="900" dirty="0">
                <a:solidFill>
                  <a:schemeClr val="lt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417DAC2-40B3-4DE0-A6B3-8C4A3AA8B9EE}" type="slidenum">
              <a:rPr lang="en-GB">
                <a:solidFill>
                  <a:srgbClr val="1F497D"/>
                </a:solidFill>
              </a:rPr>
              <a:pPr>
                <a:defRPr/>
              </a:pPr>
              <a:t>‹#›</a:t>
            </a:fld>
            <a:endParaRPr lang="en-GB" dirty="0">
              <a:solidFill>
                <a:srgbClr val="1F497D"/>
              </a:solidFill>
            </a:endParaRPr>
          </a:p>
        </p:txBody>
      </p:sp>
    </p:spTree>
    <p:extLst>
      <p:ext uri="{BB962C8B-B14F-4D97-AF65-F5344CB8AC3E}">
        <p14:creationId xmlns:p14="http://schemas.microsoft.com/office/powerpoint/2010/main" val="35759308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Title and Content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7341204" y="6321028"/>
            <a:ext cx="1382110" cy="246221"/>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6" name="Content Placeholder 4"/>
          <p:cNvSpPr>
            <a:spLocks noGrp="1"/>
          </p:cNvSpPr>
          <p:nvPr>
            <p:ph sz="quarter" idx="11"/>
          </p:nvPr>
        </p:nvSpPr>
        <p:spPr>
          <a:xfrm>
            <a:off x="414338" y="6321028"/>
            <a:ext cx="1382110" cy="246221"/>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ru-RU"/>
              <a:t>Образец текста</a:t>
            </a:r>
          </a:p>
        </p:txBody>
      </p:sp>
      <p:sp>
        <p:nvSpPr>
          <p:cNvPr id="7" name="Content Placeholder 4"/>
          <p:cNvSpPr>
            <a:spLocks noGrp="1"/>
          </p:cNvSpPr>
          <p:nvPr>
            <p:ph sz="quarter" idx="12"/>
          </p:nvPr>
        </p:nvSpPr>
        <p:spPr>
          <a:xfrm>
            <a:off x="438153" y="1111249"/>
            <a:ext cx="8289925" cy="510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0" y="4369869"/>
            <a:ext cx="9144000" cy="1215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8338188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70901808-3BDC-4CBE-9CF9-499ED0B4E0F4}"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6" name="Rectangle 5">
            <a:extLst>
              <a:ext uri="{FF2B5EF4-FFF2-40B4-BE49-F238E27FC236}">
                <a16:creationId xmlns="" xmlns:a16="http://schemas.microsoft.com/office/drawing/2014/main" id="{1A6FAF14-EEF6-4F20-99B3-9119D0F0D3EE}"/>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95049495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7CFFE4-2D43-4052-A0FB-B0210628E35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20830618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9A84623E-F589-4E19-BE64-38546E71864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Rectangle 9">
            <a:extLst>
              <a:ext uri="{FF2B5EF4-FFF2-40B4-BE49-F238E27FC236}">
                <a16:creationId xmlns="" xmlns:a16="http://schemas.microsoft.com/office/drawing/2014/main" id="{C42C71CC-7D96-40B6-96C2-CA2BD057EB9B}"/>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a:extLst>
              <a:ext uri="{FF2B5EF4-FFF2-40B4-BE49-F238E27FC236}">
                <a16:creationId xmlns="" xmlns:a16="http://schemas.microsoft.com/office/drawing/2014/main" id="{39E02837-47D1-489C-8249-AD4C88EF4EB5}"/>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3352431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563D9767-5A0E-44BA-A4F4-D5251F26494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Rectangle 9">
            <a:extLst>
              <a:ext uri="{FF2B5EF4-FFF2-40B4-BE49-F238E27FC236}">
                <a16:creationId xmlns="" xmlns:a16="http://schemas.microsoft.com/office/drawing/2014/main" id="{CC8CA7AF-0954-43ED-8E61-14ED00CAB3D1}"/>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a:extLst>
              <a:ext uri="{FF2B5EF4-FFF2-40B4-BE49-F238E27FC236}">
                <a16:creationId xmlns="" xmlns:a16="http://schemas.microsoft.com/office/drawing/2014/main" id="{760C56AC-0252-49EF-95E0-495AD22B64D2}"/>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55579987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50302966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2777711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D3AF991-922F-4AB5-9C01-597F6C7B273A}"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7" name="Rectangle 6">
            <a:extLst>
              <a:ext uri="{FF2B5EF4-FFF2-40B4-BE49-F238E27FC236}">
                <a16:creationId xmlns="" xmlns:a16="http://schemas.microsoft.com/office/drawing/2014/main" id="{56BC4572-FD96-4BA7-B461-CEB1C5790D26}"/>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Rectangle 9">
            <a:extLst>
              <a:ext uri="{FF2B5EF4-FFF2-40B4-BE49-F238E27FC236}">
                <a16:creationId xmlns="" xmlns:a16="http://schemas.microsoft.com/office/drawing/2014/main" id="{02DF6747-0C87-4C93-B031-C4C3DA614B40}"/>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93477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46B0401E-3DF6-4B41-9E16-33FC78F443F3}" type="datetime1">
              <a:rPr lang="en-US" smtClean="0"/>
              <a:t>10/17/2019</a:t>
            </a:fld>
            <a:endParaRPr lang="en-US" dirty="0"/>
          </a:p>
        </p:txBody>
      </p:sp>
      <p:sp>
        <p:nvSpPr>
          <p:cNvPr id="8" name="Footer Placeholder 7"/>
          <p:cNvSpPr>
            <a:spLocks noGrp="1"/>
          </p:cNvSpPr>
          <p:nvPr>
            <p:ph type="ftr" sz="quarter" idx="15"/>
          </p:nvPr>
        </p:nvSpPr>
        <p:spPr/>
        <p:txBody>
          <a:bodyPr/>
          <a:lstStyle/>
          <a:p>
            <a:r>
              <a:rPr lang="en-US"/>
              <a:t>Author’s Last Name, Conference Name, Year, Presentation #</a:t>
            </a:r>
            <a:endParaRPr lang="en-US" dirty="0"/>
          </a:p>
        </p:txBody>
      </p:sp>
    </p:spTree>
    <p:extLst>
      <p:ext uri="{BB962C8B-B14F-4D97-AF65-F5344CB8AC3E}">
        <p14:creationId xmlns:p14="http://schemas.microsoft.com/office/powerpoint/2010/main" val="3033137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A3D694C-4072-4A8C-BE4A-BA28ED598458}"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5897052"/>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67C1A39-1F41-453B-9E90-B82DA0ED0BF7}"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 xmlns:a16="http://schemas.microsoft.com/office/drawing/2014/main" id="{08208A98-E63F-4B38-9361-6C51DCE29FDE}"/>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a:extLst>
              <a:ext uri="{FF2B5EF4-FFF2-40B4-BE49-F238E27FC236}">
                <a16:creationId xmlns="" xmlns:a16="http://schemas.microsoft.com/office/drawing/2014/main" id="{47F047B4-84C2-44DD-A004-7465FA3FF36A}"/>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33363377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E725724-8C7E-4963-84FA-7B1B0DA44CE0}"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 xmlns:a16="http://schemas.microsoft.com/office/drawing/2014/main" id="{342A6C6A-9CCB-4250-A974-B4AACD2EBBBF}"/>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3" name="Rectangle 12">
            <a:extLst>
              <a:ext uri="{FF2B5EF4-FFF2-40B4-BE49-F238E27FC236}">
                <a16:creationId xmlns="" xmlns:a16="http://schemas.microsoft.com/office/drawing/2014/main" id="{CBA272A9-B92C-45C0-8933-3BBCC5FB10A2}"/>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53272115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1CA8234C-A549-4C6E-992E-4223CA043FE7}"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11" name="Footer Placeholder 10"/>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9" name="Rectangle 8">
            <a:extLst>
              <a:ext uri="{FF2B5EF4-FFF2-40B4-BE49-F238E27FC236}">
                <a16:creationId xmlns="" xmlns:a16="http://schemas.microsoft.com/office/drawing/2014/main" id="{C8EE6646-5AEE-4BF4-9984-54876B2676AC}"/>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a:extLst>
              <a:ext uri="{FF2B5EF4-FFF2-40B4-BE49-F238E27FC236}">
                <a16:creationId xmlns="" xmlns:a16="http://schemas.microsoft.com/office/drawing/2014/main" id="{5DE9F2EB-08B8-4EED-84CA-C04DBF8151C7}"/>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7532012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07582E6A-E0DF-49FE-A156-C66F82929D67}"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5" name="Rectangle 4">
            <a:extLst>
              <a:ext uri="{FF2B5EF4-FFF2-40B4-BE49-F238E27FC236}">
                <a16:creationId xmlns="" xmlns:a16="http://schemas.microsoft.com/office/drawing/2014/main" id="{326E7357-C56E-48A7-A028-89C9B374DB0E}"/>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a:extLst>
              <a:ext uri="{FF2B5EF4-FFF2-40B4-BE49-F238E27FC236}">
                <a16:creationId xmlns="" xmlns:a16="http://schemas.microsoft.com/office/drawing/2014/main" id="{8E08DBD0-4388-4F5C-8AD5-B922C11385FD}"/>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03794080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3CE8A5D5-9669-478E-AAC2-6D4F8FDA70FE}"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9" name="Rectangle 8">
            <a:extLst>
              <a:ext uri="{FF2B5EF4-FFF2-40B4-BE49-F238E27FC236}">
                <a16:creationId xmlns="" xmlns:a16="http://schemas.microsoft.com/office/drawing/2014/main" id="{8E8C08C1-9B42-4331-AB7E-BDCFB3E10EF4}"/>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Rectangle 9">
            <a:extLst>
              <a:ext uri="{FF2B5EF4-FFF2-40B4-BE49-F238E27FC236}">
                <a16:creationId xmlns="" xmlns:a16="http://schemas.microsoft.com/office/drawing/2014/main" id="{F537B708-CAD6-47A9-974E-965792259222}"/>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66335682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AAA0DB-FDDC-4EB5-8EDD-C417F3820E8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4" name="Rectangle 3">
            <a:extLst>
              <a:ext uri="{FF2B5EF4-FFF2-40B4-BE49-F238E27FC236}">
                <a16:creationId xmlns="" xmlns:a16="http://schemas.microsoft.com/office/drawing/2014/main" id="{DB70AD72-AE0D-4E1D-9BAC-10E6609BC380}"/>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ectangle 6">
            <a:extLst>
              <a:ext uri="{FF2B5EF4-FFF2-40B4-BE49-F238E27FC236}">
                <a16:creationId xmlns="" xmlns:a16="http://schemas.microsoft.com/office/drawing/2014/main" id="{A032E11B-D179-43F4-81E0-35977FAE0873}"/>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03626748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96633DEF-8AEE-417C-9DAB-88C6EF4B21AF}"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7" name="Rectangle 6">
            <a:extLst>
              <a:ext uri="{FF2B5EF4-FFF2-40B4-BE49-F238E27FC236}">
                <a16:creationId xmlns="" xmlns:a16="http://schemas.microsoft.com/office/drawing/2014/main" id="{E7BF8CDA-96FA-439E-8FA2-FAB163A5A72E}"/>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Rectangle 9">
            <a:extLst>
              <a:ext uri="{FF2B5EF4-FFF2-40B4-BE49-F238E27FC236}">
                <a16:creationId xmlns="" xmlns:a16="http://schemas.microsoft.com/office/drawing/2014/main" id="{787F8A2D-EDAD-46A7-99F0-2E537A3F9D3D}"/>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54549117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335930D8-A604-45D2-9122-2FFD81D7128E}"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7" name="Rectangle 6">
            <a:extLst>
              <a:ext uri="{FF2B5EF4-FFF2-40B4-BE49-F238E27FC236}">
                <a16:creationId xmlns="" xmlns:a16="http://schemas.microsoft.com/office/drawing/2014/main" id="{064F2D04-D21B-4EF3-93DC-035929BE2C5E}"/>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Rectangle 9">
            <a:extLst>
              <a:ext uri="{FF2B5EF4-FFF2-40B4-BE49-F238E27FC236}">
                <a16:creationId xmlns="" xmlns:a16="http://schemas.microsoft.com/office/drawing/2014/main" id="{A2D197F6-F768-4A75-A291-53E1F0881FAC}"/>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659932140"/>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02826B0-079F-4CC0-B8F1-11202168865D}"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0" name="Rectangle 9">
            <a:extLst>
              <a:ext uri="{FF2B5EF4-FFF2-40B4-BE49-F238E27FC236}">
                <a16:creationId xmlns="" xmlns:a16="http://schemas.microsoft.com/office/drawing/2014/main" id="{C5EE0114-C145-4769-8FF0-7B481D4974E0}"/>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a:extLst>
              <a:ext uri="{FF2B5EF4-FFF2-40B4-BE49-F238E27FC236}">
                <a16:creationId xmlns="" xmlns:a16="http://schemas.microsoft.com/office/drawing/2014/main" id="{90D81018-9E6E-4B4A-B27C-E4E567C1920A}"/>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17944553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FB885A7-823E-444C-B525-0B40671E99A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1" name="Rectangle 10">
            <a:extLst>
              <a:ext uri="{FF2B5EF4-FFF2-40B4-BE49-F238E27FC236}">
                <a16:creationId xmlns="" xmlns:a16="http://schemas.microsoft.com/office/drawing/2014/main" id="{DCDD30FF-2701-40CA-9DBA-6A70C0443F78}"/>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a:extLst>
              <a:ext uri="{FF2B5EF4-FFF2-40B4-BE49-F238E27FC236}">
                <a16:creationId xmlns="" xmlns:a16="http://schemas.microsoft.com/office/drawing/2014/main" id="{F4A2625E-7424-44EE-9F94-DB2E19A293B4}"/>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838484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7E37DD3-1357-4D0D-BA9D-2D3B208210E0}"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32391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FA03BE-ABD8-412F-AAA8-E9C25110B26D}"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6" name="Rectangle 5">
            <a:extLst>
              <a:ext uri="{FF2B5EF4-FFF2-40B4-BE49-F238E27FC236}">
                <a16:creationId xmlns="" xmlns:a16="http://schemas.microsoft.com/office/drawing/2014/main" id="{62510D74-04C3-43FF-B5F2-914838B92068}"/>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a:extLst>
              <a:ext uri="{FF2B5EF4-FFF2-40B4-BE49-F238E27FC236}">
                <a16:creationId xmlns="" xmlns:a16="http://schemas.microsoft.com/office/drawing/2014/main" id="{8E32948B-D238-4822-8930-91B7AB872771}"/>
              </a:ext>
            </a:extLst>
          </p:cNvPr>
          <p:cNvSpPr/>
          <p:nvPr userDrawn="1"/>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83738408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F14F88-C453-4063-B942-D0029218E695}"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21376776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Line 4"/>
          <p:cNvSpPr>
            <a:spLocks noChangeShapeType="1"/>
          </p:cNvSpPr>
          <p:nvPr userDrawn="1"/>
        </p:nvSpPr>
        <p:spPr bwMode="auto">
          <a:xfrm>
            <a:off x="685800" y="1066800"/>
            <a:ext cx="7924800" cy="0"/>
          </a:xfrm>
          <a:prstGeom prst="line">
            <a:avLst/>
          </a:prstGeom>
          <a:noFill/>
          <a:ln w="5397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panose="020B0604020202020204" pitchFamily="34" charset="0"/>
            </a:endParaRPr>
          </a:p>
        </p:txBody>
      </p:sp>
      <p:sp>
        <p:nvSpPr>
          <p:cNvPr id="10"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panose="020B0604020202020204" pitchFamily="34" charset="0"/>
            </a:endParaRPr>
          </a:p>
        </p:txBody>
      </p:sp>
      <p:sp>
        <p:nvSpPr>
          <p:cNvPr id="12" name="TextBox 6"/>
          <p:cNvSpPr txBox="1">
            <a:spLocks noChangeArrowheads="1"/>
          </p:cNvSpPr>
          <p:nvPr userDrawn="1"/>
        </p:nvSpPr>
        <p:spPr bwMode="auto">
          <a:xfrm>
            <a:off x="8534400" y="6477000"/>
            <a:ext cx="488950" cy="2762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EACDC450-9D8B-4B2F-B981-E754B08649FE}" type="slidenum">
              <a:rPr lang="en-US" sz="1200" b="1">
                <a:solidFill>
                  <a:srgbClr val="000000"/>
                </a:solidFill>
              </a:rPr>
              <a:pPr algn="r" eaLnBrk="1" fontAlgn="base" hangingPunct="1">
                <a:spcBef>
                  <a:spcPct val="0"/>
                </a:spcBef>
                <a:spcAft>
                  <a:spcPct val="0"/>
                </a:spcAft>
              </a:pPr>
              <a:t>‹#›</a:t>
            </a:fld>
            <a:endParaRPr lang="en-US" sz="1200" b="1">
              <a:solidFill>
                <a:srgbClr val="000000"/>
              </a:solidFill>
            </a:endParaRPr>
          </a:p>
        </p:txBody>
      </p:sp>
      <p:sp>
        <p:nvSpPr>
          <p:cNvPr id="2" name="Title 1"/>
          <p:cNvSpPr>
            <a:spLocks noGrp="1"/>
          </p:cNvSpPr>
          <p:nvPr>
            <p:ph type="title"/>
          </p:nvPr>
        </p:nvSpPr>
        <p:spPr>
          <a:xfrm>
            <a:off x="728312" y="237836"/>
            <a:ext cx="8229600" cy="676564"/>
          </a:xfrm>
        </p:spPr>
        <p:txBody>
          <a:bodyPr/>
          <a:lstStyle/>
          <a:p>
            <a:r>
              <a:rPr lang="en-US"/>
              <a:t>Click to edit Master title style</a:t>
            </a:r>
          </a:p>
        </p:txBody>
      </p:sp>
      <p:sp>
        <p:nvSpPr>
          <p:cNvPr id="3" name="Content Placeholder 2"/>
          <p:cNvSpPr>
            <a:spLocks noGrp="1"/>
          </p:cNvSpPr>
          <p:nvPr>
            <p:ph sz="half" idx="1"/>
          </p:nvPr>
        </p:nvSpPr>
        <p:spPr>
          <a:xfrm>
            <a:off x="762000" y="1371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371601"/>
            <a:ext cx="38100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8" name="Content Placeholder 3"/>
          <p:cNvSpPr>
            <a:spLocks noGrp="1"/>
          </p:cNvSpPr>
          <p:nvPr>
            <p:ph sz="half" idx="13"/>
          </p:nvPr>
        </p:nvSpPr>
        <p:spPr>
          <a:xfrm>
            <a:off x="4724400" y="3763963"/>
            <a:ext cx="38100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5506785"/>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endParaRPr lang="en-GB" dirty="0"/>
          </a:p>
        </p:txBody>
      </p:sp>
      <p:sp>
        <p:nvSpPr>
          <p:cNvPr id="5" name="Text Placeholder 7"/>
          <p:cNvSpPr>
            <a:spLocks noGrp="1"/>
          </p:cNvSpPr>
          <p:nvPr>
            <p:ph type="body" sz="quarter" idx="11"/>
          </p:nvPr>
        </p:nvSpPr>
        <p:spPr>
          <a:xfrm>
            <a:off x="403229" y="6368205"/>
            <a:ext cx="1721625" cy="152349"/>
          </a:xfrm>
        </p:spPr>
        <p:txBody>
          <a:bodyPr wrap="none" lIns="0" tIns="0" rIns="0" bIns="0" anchor="b">
            <a:spAutoFit/>
          </a:bodyPr>
          <a:lstStyle>
            <a:lvl1pPr>
              <a:lnSpc>
                <a:spcPct val="90000"/>
              </a:lnSpc>
              <a:spcBef>
                <a:spcPts val="0"/>
              </a:spcBef>
              <a:spcAft>
                <a:spcPts val="0"/>
              </a:spcAft>
              <a:defRPr sz="1100"/>
            </a:lvl1pPr>
          </a:lstStyle>
          <a:p>
            <a:pPr lvl="0"/>
            <a:r>
              <a:rPr lang="en-US"/>
              <a:t>Click to edit Master text styles</a:t>
            </a:r>
          </a:p>
        </p:txBody>
      </p:sp>
      <p:sp>
        <p:nvSpPr>
          <p:cNvPr id="8" name="Text Placeholder 7"/>
          <p:cNvSpPr>
            <a:spLocks noGrp="1"/>
          </p:cNvSpPr>
          <p:nvPr>
            <p:ph type="body" sz="quarter" idx="12"/>
          </p:nvPr>
        </p:nvSpPr>
        <p:spPr>
          <a:xfrm>
            <a:off x="7014398" y="6368205"/>
            <a:ext cx="1721625" cy="152349"/>
          </a:xfrm>
        </p:spPr>
        <p:txBody>
          <a:bodyPr wrap="none" lIns="0" tIns="0" rIns="0" bIns="0" anchor="b">
            <a:spAutoFit/>
          </a:bodyPr>
          <a:lstStyle>
            <a:lvl1pPr algn="r">
              <a:lnSpc>
                <a:spcPct val="90000"/>
              </a:lnSpc>
              <a:spcBef>
                <a:spcPts val="0"/>
              </a:spcBef>
              <a:spcAft>
                <a:spcPts val="0"/>
              </a:spcAft>
              <a:defRPr sz="1100"/>
            </a:lvl1pPr>
          </a:lstStyle>
          <a:p>
            <a:pPr lvl="0"/>
            <a:r>
              <a:rPr lang="en-US" dirty="0"/>
              <a:t>Click to edit Master text styles</a:t>
            </a:r>
          </a:p>
        </p:txBody>
      </p:sp>
      <p:sp>
        <p:nvSpPr>
          <p:cNvPr id="6" name="Rectangle 5">
            <a:extLst>
              <a:ext uri="{FF2B5EF4-FFF2-40B4-BE49-F238E27FC236}">
                <a16:creationId xmlns="" xmlns:a16="http://schemas.microsoft.com/office/drawing/2014/main" id="{97B34043-2B27-4987-A9C6-C2A41A2D4D14}"/>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38879355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Title and Content (footnotes)">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191691" y="6368871"/>
            <a:ext cx="1211870" cy="138499"/>
          </a:xfrm>
        </p:spPr>
        <p:txBody>
          <a:bodyPr wrap="none" lIns="0" tIns="0" rIns="0" bIns="0" anchor="b">
            <a:spAutoFit/>
          </a:bodyPr>
          <a:lstStyle>
            <a:lvl1pPr marL="0" indent="0">
              <a:lnSpc>
                <a:spcPct val="90000"/>
              </a:lnSpc>
              <a:spcBef>
                <a:spcPts val="0"/>
              </a:spcBef>
              <a:buFontTx/>
              <a:buNone/>
              <a:defRPr sz="1000"/>
            </a:lvl1pPr>
            <a:lvl2pPr marL="0" indent="0">
              <a:buNone/>
              <a:defRPr/>
            </a:lvl2pPr>
          </a:lstStyle>
          <a:p>
            <a:pPr lvl="0"/>
            <a:r>
              <a:rPr lang="en-US" dirty="0"/>
              <a:t>Edit Master Note styles</a:t>
            </a:r>
          </a:p>
        </p:txBody>
      </p:sp>
      <p:sp>
        <p:nvSpPr>
          <p:cNvPr id="8" name="Text Placeholder 9"/>
          <p:cNvSpPr>
            <a:spLocks noGrp="1"/>
          </p:cNvSpPr>
          <p:nvPr>
            <p:ph type="body" sz="quarter" idx="14" hasCustomPrompt="1"/>
          </p:nvPr>
        </p:nvSpPr>
        <p:spPr>
          <a:xfrm>
            <a:off x="7633910" y="6368871"/>
            <a:ext cx="1311256" cy="138499"/>
          </a:xfrm>
        </p:spPr>
        <p:txBody>
          <a:bodyPr wrap="none" lIns="0" tIns="0" rIns="0" bIns="0" anchor="b">
            <a:spAutoFit/>
          </a:bodyPr>
          <a:lstStyle>
            <a:lvl1pPr marL="0" indent="0" algn="r">
              <a:lnSpc>
                <a:spcPct val="90000"/>
              </a:lnSpc>
              <a:spcBef>
                <a:spcPts val="0"/>
              </a:spcBef>
              <a:buFontTx/>
              <a:buNone/>
              <a:defRPr sz="1000"/>
            </a:lvl1pPr>
            <a:lvl2pPr marL="0" indent="0">
              <a:buNone/>
              <a:defRPr/>
            </a:lvl2pPr>
          </a:lstStyle>
          <a:p>
            <a:pPr lvl="0"/>
            <a:r>
              <a:rPr lang="en-US" dirty="0"/>
              <a:t>Edit Master Source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5"/>
          </p:nvPr>
        </p:nvSpPr>
        <p:spPr>
          <a:xfrm>
            <a:off x="457200" y="1432611"/>
            <a:ext cx="8487968" cy="46466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 xmlns:a16="http://schemas.microsoft.com/office/drawing/2014/main" id="{E5B0ED3A-5BCE-4AB3-BEAF-EA57BA56C583}"/>
              </a:ext>
            </a:extLst>
          </p:cNvPr>
          <p:cNvSpPr/>
          <p:nvPr userDrawn="1"/>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68011942"/>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38563"/>
            <a:ext cx="9144000" cy="613644"/>
          </a:xfrm>
          <a:prstGeom prst="rect">
            <a:avLst/>
          </a:prstGeom>
          <a:noFill/>
          <a:ln w="0" cmpd="sng">
            <a:noFill/>
            <a:prstDash val="solid"/>
          </a:ln>
        </p:spPr>
        <p:txBody>
          <a:bodyPr vert="horz" lIns="0" tIns="37465" rIns="0" bIns="0" anchor="t"/>
          <a:lstStyle>
            <a:lvl1pPr marL="502920" marR="0" indent="0" algn="l">
              <a:lnSpc>
                <a:spcPts val="2800"/>
              </a:lnSpc>
              <a:spcAft>
                <a:spcPts val="480"/>
              </a:spcAft>
              <a:defRPr/>
            </a:lvl1pPr>
          </a:lstStyle>
          <a:p>
            <a:pPr marL="502920" marR="0" indent="0" algn="l">
              <a:lnSpc>
                <a:spcPts val="2800"/>
              </a:lnSpc>
              <a:spcAft>
                <a:spcPts val="480"/>
              </a:spcAft>
            </a:pPr>
            <a:r>
              <a:rPr lang="en-US" sz="2750" b="1" spc="10">
                <a:solidFill>
                  <a:srgbClr val="071D48"/>
                </a:solidFill>
                <a:latin typeface="Calibri" panose="02020603050405020304" pitchFamily="2"/>
              </a:rPr>
              <a:t>Summary </a:t>
            </a:r>
          </a:p>
        </p:txBody>
      </p:sp>
      <p:sp>
        <p:nvSpPr>
          <p:cNvPr id="3" name="Text Placeholder 2"/>
          <p:cNvSpPr>
            <a:spLocks noGrp="1"/>
          </p:cNvSpPr>
          <p:nvPr>
            <p:ph type="body" idx="10"/>
          </p:nvPr>
        </p:nvSpPr>
        <p:spPr>
          <a:xfrm>
            <a:off x="0" y="952206"/>
            <a:ext cx="9144000" cy="5584582"/>
          </a:xfrm>
          <a:prstGeom prst="rect">
            <a:avLst/>
          </a:prstGeom>
          <a:noFill/>
          <a:ln w="0" cmpd="sng">
            <a:noFill/>
            <a:prstDash val="solid"/>
          </a:ln>
        </p:spPr>
        <p:txBody>
          <a:bodyPr vert="horz" lIns="0" tIns="212090" rIns="0" bIns="0" anchor="t"/>
          <a:lstStyle>
            <a:lvl1pPr marL="502920" marR="0" indent="0" algn="just">
              <a:lnSpc>
                <a:spcPts val="1900"/>
              </a:lnSpc>
              <a:spcBef>
                <a:spcPts val="1510"/>
              </a:spcBef>
              <a:spcAft>
                <a:spcPts val="12885"/>
              </a:spcAft>
              <a:defRPr/>
            </a:lvl1pPr>
          </a:lstStyle>
          <a:p>
            <a:pPr marL="502920" marR="0" indent="0" algn="just">
              <a:lnSpc>
                <a:spcPts val="1900"/>
              </a:lnSpc>
              <a:spcAft>
                <a:spcPts val="0"/>
              </a:spcAft>
            </a:pPr>
            <a:r>
              <a:rPr lang="en-US" sz="1800" spc="-25">
                <a:solidFill>
                  <a:srgbClr val="070504"/>
                </a:solidFill>
                <a:latin typeface="Calibri" panose="02020603050405020304" pitchFamily="2"/>
              </a:rPr>
              <a:t>Real-world evidence indicates that G/P is a safe and effective pangenotypic treatment </a:t>
            </a:r>
          </a:p>
          <a:p>
            <a:pPr marL="502920" marR="0" indent="0" algn="just">
              <a:lnSpc>
                <a:spcPts val="1900"/>
              </a:lnSpc>
              <a:spcBef>
                <a:spcPts val="310"/>
              </a:spcBef>
              <a:spcAft>
                <a:spcPts val="0"/>
              </a:spcAft>
            </a:pPr>
            <a:r>
              <a:rPr lang="en-US" sz="1800" spc="-25">
                <a:solidFill>
                  <a:srgbClr val="070504"/>
                </a:solidFill>
                <a:latin typeface="Calibri" panose="02020603050405020304" pitchFamily="2"/>
              </a:rPr>
              <a:t>option that yielded consistently high SVR12 rates across cohorts, regardless of patient </a:t>
            </a:r>
          </a:p>
          <a:p>
            <a:pPr marL="502920" marR="0" indent="0" algn="just">
              <a:lnSpc>
                <a:spcPts val="1800"/>
              </a:lnSpc>
              <a:spcBef>
                <a:spcPts val="310"/>
              </a:spcBef>
              <a:spcAft>
                <a:spcPts val="0"/>
              </a:spcAft>
            </a:pPr>
            <a:r>
              <a:rPr lang="en-US" sz="1800" spc="-30">
                <a:solidFill>
                  <a:srgbClr val="070504"/>
                </a:solidFill>
                <a:latin typeface="Calibri" panose="02020603050405020304" pitchFamily="2"/>
              </a:rPr>
              <a:t>characteristics </a:t>
            </a:r>
          </a:p>
          <a:p>
            <a:pPr marL="502920" marR="0" indent="0" algn="just">
              <a:lnSpc>
                <a:spcPts val="1900"/>
              </a:lnSpc>
              <a:spcBef>
                <a:spcPts val="1530"/>
              </a:spcBef>
              <a:spcAft>
                <a:spcPts val="0"/>
              </a:spcAft>
            </a:pPr>
            <a:r>
              <a:rPr lang="en-US" sz="1800" spc="-25">
                <a:solidFill>
                  <a:srgbClr val="070504"/>
                </a:solidFill>
                <a:latin typeface="Calibri" panose="02020603050405020304" pitchFamily="2"/>
              </a:rPr>
              <a:t>High SVR12 rates were observed for both 8 and 12 weeks of G/P treatment </a:t>
            </a:r>
          </a:p>
          <a:p>
            <a:pPr marL="502920" marR="0" indent="0" algn="just">
              <a:lnSpc>
                <a:spcPts val="1800"/>
              </a:lnSpc>
              <a:spcBef>
                <a:spcPts val="1510"/>
              </a:spcBef>
              <a:spcAft>
                <a:spcPts val="0"/>
              </a:spcAft>
            </a:pPr>
            <a:r>
              <a:rPr lang="en-US" sz="1800" spc="-25">
                <a:solidFill>
                  <a:srgbClr val="070504"/>
                </a:solidFill>
                <a:latin typeface="Calibri" panose="02020603050405020304" pitchFamily="2"/>
              </a:rPr>
              <a:t>G/P was well tolerated and discontinuation rates due to an AE were &lt;1% for all cohorts </a:t>
            </a:r>
          </a:p>
          <a:p>
            <a:pPr marL="502920" marR="0" indent="0" algn="just">
              <a:lnSpc>
                <a:spcPts val="1900"/>
              </a:lnSpc>
              <a:spcBef>
                <a:spcPts val="330"/>
              </a:spcBef>
              <a:spcAft>
                <a:spcPts val="0"/>
              </a:spcAft>
            </a:pPr>
            <a:r>
              <a:rPr lang="en-US" sz="1800" spc="-30">
                <a:solidFill>
                  <a:srgbClr val="070504"/>
                </a:solidFill>
                <a:latin typeface="Calibri" panose="02020603050405020304" pitchFamily="2"/>
              </a:rPr>
              <a:t>reporting this variable </a:t>
            </a:r>
          </a:p>
          <a:p>
            <a:pPr marL="502920" marR="0" indent="0" algn="just">
              <a:lnSpc>
                <a:spcPts val="1900"/>
              </a:lnSpc>
              <a:spcBef>
                <a:spcPts val="1510"/>
              </a:spcBef>
              <a:spcAft>
                <a:spcPts val="12885"/>
              </a:spcAft>
            </a:pPr>
            <a:r>
              <a:rPr lang="en-US" sz="1800" spc="-25">
                <a:solidFill>
                  <a:srgbClr val="070504"/>
                </a:solidFill>
                <a:latin typeface="Calibri" panose="02020603050405020304" pitchFamily="2"/>
              </a:rPr>
              <a:t>Data will continue to be collected for additional patient populations of interest </a:t>
            </a:r>
          </a:p>
        </p:txBody>
      </p:sp>
      <p:sp>
        <p:nvSpPr>
          <p:cNvPr id="4" name="Text Placeholder 3"/>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14 </a:t>
            </a:r>
          </a:p>
        </p:txBody>
      </p:sp>
    </p:spTree>
    <p:extLst>
      <p:ext uri="{BB962C8B-B14F-4D97-AF65-F5344CB8AC3E}">
        <p14:creationId xmlns:p14="http://schemas.microsoft.com/office/powerpoint/2010/main" val="2003112063"/>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9"/>
          <p:cNvSpPr>
            <a:spLocks noGrp="1"/>
          </p:cNvSpPr>
          <p:nvPr>
            <p:ph type="body" sz="quarter" idx="13" hasCustomPrompt="1"/>
          </p:nvPr>
        </p:nvSpPr>
        <p:spPr>
          <a:xfrm>
            <a:off x="191691" y="6368861"/>
            <a:ext cx="1312860" cy="138499"/>
          </a:xfrm>
        </p:spPr>
        <p:txBody>
          <a:bodyPr wrap="none" lIns="0" tIns="0" rIns="0" bIns="0" anchor="b">
            <a:spAutoFit/>
          </a:bodyPr>
          <a:lstStyle>
            <a:lvl1pPr marL="0" indent="0">
              <a:lnSpc>
                <a:spcPct val="90000"/>
              </a:lnSpc>
              <a:spcBef>
                <a:spcPts val="0"/>
              </a:spcBef>
              <a:buFontTx/>
              <a:buNone/>
              <a:defRPr sz="1000"/>
            </a:lvl1pPr>
            <a:lvl2pPr marL="0" indent="0">
              <a:buNone/>
              <a:defRPr/>
            </a:lvl2pPr>
          </a:lstStyle>
          <a:p>
            <a:pPr lvl="0"/>
            <a:r>
              <a:rPr lang="en-US" dirty="0"/>
              <a:t>Edit Master Note styles</a:t>
            </a:r>
          </a:p>
        </p:txBody>
      </p:sp>
      <p:sp>
        <p:nvSpPr>
          <p:cNvPr id="7" name="Text Placeholder 9"/>
          <p:cNvSpPr>
            <a:spLocks noGrp="1"/>
          </p:cNvSpPr>
          <p:nvPr>
            <p:ph type="body" sz="quarter" idx="14" hasCustomPrompt="1"/>
          </p:nvPr>
        </p:nvSpPr>
        <p:spPr>
          <a:xfrm>
            <a:off x="7497654" y="6368861"/>
            <a:ext cx="1447512" cy="138499"/>
          </a:xfrm>
        </p:spPr>
        <p:txBody>
          <a:bodyPr wrap="none" lIns="0" tIns="0" rIns="0" bIns="0" anchor="b">
            <a:spAutoFit/>
          </a:bodyPr>
          <a:lstStyle>
            <a:lvl1pPr marL="0" indent="0" algn="r">
              <a:lnSpc>
                <a:spcPct val="90000"/>
              </a:lnSpc>
              <a:spcBef>
                <a:spcPts val="0"/>
              </a:spcBef>
              <a:buFontTx/>
              <a:buNone/>
              <a:defRPr sz="1000"/>
            </a:lvl1pPr>
            <a:lvl2pPr marL="0" indent="0">
              <a:buNone/>
              <a:defRPr/>
            </a:lvl2pPr>
          </a:lstStyle>
          <a:p>
            <a:pPr lvl="0"/>
            <a:r>
              <a:rPr lang="en-US" dirty="0"/>
              <a:t>Edit Master Source styles</a:t>
            </a:r>
          </a:p>
        </p:txBody>
      </p:sp>
    </p:spTree>
    <p:extLst>
      <p:ext uri="{BB962C8B-B14F-4D97-AF65-F5344CB8AC3E}">
        <p14:creationId xmlns:p14="http://schemas.microsoft.com/office/powerpoint/2010/main" val="394603733"/>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a:t>Click to edit Master title style</a:t>
            </a:r>
            <a:endParaRPr lang="en-GB" dirty="0"/>
          </a:p>
        </p:txBody>
      </p:sp>
      <p:sp>
        <p:nvSpPr>
          <p:cNvPr id="6" name="Text Placeholder 7"/>
          <p:cNvSpPr>
            <a:spLocks noGrp="1"/>
          </p:cNvSpPr>
          <p:nvPr>
            <p:ph type="body" sz="quarter" idx="11"/>
          </p:nvPr>
        </p:nvSpPr>
        <p:spPr>
          <a:xfrm>
            <a:off x="403225" y="6416675"/>
            <a:ext cx="1502014" cy="103875"/>
          </a:xfrm>
        </p:spPr>
        <p:txBody>
          <a:bodyPr wrap="none" lIns="0" tIns="0" rIns="0" bIns="0" anchor="b">
            <a:spAutoFit/>
          </a:bodyPr>
          <a:lstStyle>
            <a:lvl1pPr>
              <a:lnSpc>
                <a:spcPct val="90000"/>
              </a:lnSpc>
              <a:spcBef>
                <a:spcPts val="0"/>
              </a:spcBef>
              <a:spcAft>
                <a:spcPts val="0"/>
              </a:spcAft>
              <a:defRPr sz="750"/>
            </a:lvl1pPr>
          </a:lstStyle>
          <a:p>
            <a:pPr lvl="0"/>
            <a:r>
              <a:rPr lang="en-US" dirty="0"/>
              <a:t>Click to edit Master text styles</a:t>
            </a:r>
          </a:p>
        </p:txBody>
      </p:sp>
      <p:sp>
        <p:nvSpPr>
          <p:cNvPr id="7" name="Text Placeholder 7"/>
          <p:cNvSpPr>
            <a:spLocks noGrp="1"/>
          </p:cNvSpPr>
          <p:nvPr>
            <p:ph type="body" sz="quarter" idx="12"/>
          </p:nvPr>
        </p:nvSpPr>
        <p:spPr>
          <a:xfrm>
            <a:off x="7234001" y="6416675"/>
            <a:ext cx="1502014" cy="103875"/>
          </a:xfrm>
        </p:spPr>
        <p:txBody>
          <a:bodyPr wrap="none" lIns="0" tIns="0" rIns="0" bIns="0" anchor="b">
            <a:spAutoFit/>
          </a:bodyPr>
          <a:lstStyle>
            <a:lvl1pPr algn="r">
              <a:lnSpc>
                <a:spcPct val="90000"/>
              </a:lnSpc>
              <a:spcBef>
                <a:spcPts val="0"/>
              </a:spcBef>
              <a:spcAft>
                <a:spcPts val="0"/>
              </a:spcAft>
              <a:defRPr sz="750"/>
            </a:lvl1pPr>
          </a:lstStyle>
          <a:p>
            <a:pPr lvl="0"/>
            <a:r>
              <a:rPr lang="en-US" dirty="0"/>
              <a:t>Click to edit Master text styles</a:t>
            </a:r>
          </a:p>
        </p:txBody>
      </p:sp>
    </p:spTree>
    <p:extLst>
      <p:ext uri="{BB962C8B-B14F-4D97-AF65-F5344CB8AC3E}">
        <p14:creationId xmlns:p14="http://schemas.microsoft.com/office/powerpoint/2010/main" val="416960458"/>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38431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82738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EF3100A4-ECF9-4EF4-871A-3CCF1DA80FCE}"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181334776"/>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328741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9366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100" b="0" kern="0" dirty="0">
                <a:solidFill>
                  <a:srgbClr val="002060"/>
                </a:solidFill>
                <a:latin typeface="+mj-lt"/>
                <a:ea typeface="+mj-ea"/>
                <a:cs typeface="Arial"/>
              </a:defRPr>
            </a:lvl1pPr>
          </a:lstStyle>
          <a:p>
            <a:r>
              <a:rPr lang="en-US" dirty="0"/>
              <a:t>Click to edit Master title style</a:t>
            </a:r>
          </a:p>
        </p:txBody>
      </p:sp>
      <p:sp>
        <p:nvSpPr>
          <p:cNvPr id="4" name="Line 8">
            <a:extLst>
              <a:ext uri="{FF2B5EF4-FFF2-40B4-BE49-F238E27FC236}">
                <a16:creationId xmlns="" xmlns:a16="http://schemas.microsoft.com/office/drawing/2014/main" id="{FA951EDA-146B-4EA3-8E9A-8E2648C0FBC1}"/>
              </a:ext>
            </a:extLst>
          </p:cNvPr>
          <p:cNvSpPr>
            <a:spLocks noChangeShapeType="1"/>
          </p:cNvSpPr>
          <p:nvPr userDrawn="1"/>
        </p:nvSpPr>
        <p:spPr bwMode="auto">
          <a:xfrm flipV="1">
            <a:off x="542925" y="958851"/>
            <a:ext cx="8188327" cy="12698"/>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Tree>
    <p:extLst>
      <p:ext uri="{BB962C8B-B14F-4D97-AF65-F5344CB8AC3E}">
        <p14:creationId xmlns:p14="http://schemas.microsoft.com/office/powerpoint/2010/main" val="408934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cSld name="1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29891-5C5E-4771-A5D0-A3BDF943A83E}"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Tree>
    <p:extLst>
      <p:ext uri="{BB962C8B-B14F-4D97-AF65-F5344CB8AC3E}">
        <p14:creationId xmlns:p14="http://schemas.microsoft.com/office/powerpoint/2010/main" val="1436691341"/>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254000" y="6408837"/>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7"/>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Tree>
    <p:extLst>
      <p:ext uri="{BB962C8B-B14F-4D97-AF65-F5344CB8AC3E}">
        <p14:creationId xmlns:p14="http://schemas.microsoft.com/office/powerpoint/2010/main" val="40040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Title Only (no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945756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403232" y="6434822"/>
            <a:ext cx="1317668" cy="85729"/>
          </a:xfrm>
        </p:spPr>
        <p:txBody>
          <a:bodyPr wrap="none" lIns="0" tIns="0" rIns="0" bIns="0" anchor="b">
            <a:spAutoFit/>
          </a:bodyPr>
          <a:lstStyle>
            <a:lvl1pPr>
              <a:lnSpc>
                <a:spcPct val="90000"/>
              </a:lnSpc>
              <a:spcBef>
                <a:spcPts val="0"/>
              </a:spcBef>
              <a:spcAft>
                <a:spcPts val="0"/>
              </a:spcAft>
              <a:defRPr sz="619"/>
            </a:lvl1pPr>
          </a:lstStyle>
          <a:p>
            <a:pPr lvl="0"/>
            <a:r>
              <a:rPr lang="en-US" dirty="0"/>
              <a:t>Click to edit Master text styles</a:t>
            </a:r>
          </a:p>
        </p:txBody>
      </p:sp>
      <p:sp>
        <p:nvSpPr>
          <p:cNvPr id="7" name="Text Placeholder 7"/>
          <p:cNvSpPr>
            <a:spLocks noGrp="1"/>
          </p:cNvSpPr>
          <p:nvPr>
            <p:ph type="body" sz="quarter" idx="12"/>
          </p:nvPr>
        </p:nvSpPr>
        <p:spPr>
          <a:xfrm>
            <a:off x="7418354" y="6434822"/>
            <a:ext cx="1317668" cy="85729"/>
          </a:xfrm>
        </p:spPr>
        <p:txBody>
          <a:bodyPr wrap="none" lIns="0" tIns="0" rIns="0" bIns="0" anchor="b">
            <a:spAutoFit/>
          </a:bodyPr>
          <a:lstStyle>
            <a:lvl1pPr algn="r">
              <a:lnSpc>
                <a:spcPct val="90000"/>
              </a:lnSpc>
              <a:spcBef>
                <a:spcPts val="0"/>
              </a:spcBef>
              <a:spcAft>
                <a:spcPts val="0"/>
              </a:spcAft>
              <a:defRPr sz="619"/>
            </a:lvl1pPr>
          </a:lstStyle>
          <a:p>
            <a:pPr lvl="0"/>
            <a:r>
              <a:rPr lang="en-US" dirty="0"/>
              <a:t>Click to edit Master text styles</a:t>
            </a:r>
          </a:p>
        </p:txBody>
      </p:sp>
    </p:spTree>
    <p:extLst>
      <p:ext uri="{BB962C8B-B14F-4D97-AF65-F5344CB8AC3E}">
        <p14:creationId xmlns:p14="http://schemas.microsoft.com/office/powerpoint/2010/main" val="216682206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Alt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5" name="Straight Connector 4"/>
          <p:cNvCxnSpPr/>
          <p:nvPr userDrawn="1"/>
        </p:nvCxnSpPr>
        <p:spPr>
          <a:xfrm>
            <a:off x="454820" y="1014053"/>
            <a:ext cx="684371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userDrawn="1"/>
        </p:nvCxnSpPr>
        <p:spPr>
          <a:xfrm>
            <a:off x="363542" y="6000392"/>
            <a:ext cx="8311895"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8648075" y="6071954"/>
            <a:ext cx="533400" cy="484919"/>
          </a:xfrm>
          <a:prstGeom prst="rect">
            <a:avLst/>
          </a:prstGeom>
        </p:spPr>
        <p:txBody>
          <a:bodyPr vert="horz" lIns="91440" tIns="45720" rIns="182880" bIns="137160" rtlCol="0" anchor="ct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5EF41A-1DD8-4E4B-97C3-0394809AB438}" type="slidenum">
              <a:rPr lang="en-US" sz="800" smtClean="0"/>
              <a:pPr/>
              <a:t>‹#›</a:t>
            </a:fld>
            <a:endParaRPr lang="en-US" sz="800" dirty="0"/>
          </a:p>
        </p:txBody>
      </p:sp>
    </p:spTree>
    <p:extLst>
      <p:ext uri="{BB962C8B-B14F-4D97-AF65-F5344CB8AC3E}">
        <p14:creationId xmlns:p14="http://schemas.microsoft.com/office/powerpoint/2010/main" val="402054390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cSld name="1_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
        <p:nvSpPr>
          <p:cNvPr id="7" name="Date Placeholder 6"/>
          <p:cNvSpPr>
            <a:spLocks noGrp="1"/>
          </p:cNvSpPr>
          <p:nvPr>
            <p:ph type="dt" sz="half" idx="14"/>
          </p:nvPr>
        </p:nvSpPr>
        <p:spPr/>
        <p:txBody>
          <a:bodyPr/>
          <a:lstStyle/>
          <a:p>
            <a:fld id="{963E0C2A-AA1B-4850-960B-926448005545}" type="datetime1">
              <a:rPr lang="en-US" smtClean="0"/>
              <a:t>10/17/2019</a:t>
            </a:fld>
            <a:endParaRPr lang="ru-RU"/>
          </a:p>
        </p:txBody>
      </p:sp>
      <p:sp>
        <p:nvSpPr>
          <p:cNvPr id="8" name="Footer Placeholder 7"/>
          <p:cNvSpPr>
            <a:spLocks noGrp="1"/>
          </p:cNvSpPr>
          <p:nvPr>
            <p:ph type="ftr" sz="quarter" idx="15"/>
          </p:nvPr>
        </p:nvSpPr>
        <p:spPr/>
        <p:txBody>
          <a:bodyPr/>
          <a:lstStyle/>
          <a:p>
            <a:r>
              <a:rPr lang="en-US" smtClean="0"/>
              <a:t>Author’s Last Name, Conference Name, Year, Presentation #</a:t>
            </a:r>
            <a:endParaRPr lang="ru-RU"/>
          </a:p>
        </p:txBody>
      </p:sp>
    </p:spTree>
    <p:extLst>
      <p:ext uri="{BB962C8B-B14F-4D97-AF65-F5344CB8AC3E}">
        <p14:creationId xmlns:p14="http://schemas.microsoft.com/office/powerpoint/2010/main" val="2220063779"/>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3" y="6408839"/>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9"/>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9"/>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6553200" y="6356354"/>
            <a:ext cx="2133600" cy="36512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569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84EDA1E0-EF0E-43F0-8EF0-6EC1A23A71DE}"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300942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254003" y="6408839"/>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9"/>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9"/>
            <a:ext cx="8229600" cy="302655"/>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
        <p:nvSpPr>
          <p:cNvPr id="3" name="Slide Number Placeholder 2"/>
          <p:cNvSpPr>
            <a:spLocks noGrp="1"/>
          </p:cNvSpPr>
          <p:nvPr>
            <p:ph type="sldNum" sz="quarter" idx="16"/>
          </p:nvPr>
        </p:nvSpPr>
        <p:spPr>
          <a:xfrm>
            <a:off x="6553200" y="6356354"/>
            <a:ext cx="2133600" cy="365125"/>
          </a:xfrm>
          <a:prstGeom prst="rect">
            <a:avLst/>
          </a:prstGeom>
        </p:spPr>
        <p:txBody>
          <a:bodyPr/>
          <a:lstStyle/>
          <a:p>
            <a:fld id="{F51D361A-FEBC-40BB-9762-A761E333628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848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_Title Only (Foot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4"/>
          <p:cNvSpPr>
            <a:spLocks noGrp="1"/>
          </p:cNvSpPr>
          <p:nvPr>
            <p:ph sz="quarter" idx="11"/>
          </p:nvPr>
        </p:nvSpPr>
        <p:spPr>
          <a:xfrm>
            <a:off x="7541899" y="6410796"/>
            <a:ext cx="1181414" cy="115416"/>
          </a:xfrm>
        </p:spPr>
        <p:txBody>
          <a:bodyPr wrap="none" anchor="b">
            <a:spAutoFit/>
          </a:bodyPr>
          <a:lstStyle>
            <a:lvl1pPr marL="0" indent="0" algn="r">
              <a:spcBef>
                <a:spcPts val="0"/>
              </a:spcBef>
              <a:spcAft>
                <a:spcPts val="0"/>
              </a:spcAft>
              <a:buFont typeface="Arial" pitchFamily="34" charset="0"/>
              <a:buNone/>
              <a:defRPr sz="750"/>
            </a:lvl1pPr>
            <a:lvl2pPr marL="173831" indent="0" algn="r">
              <a:buNone/>
              <a:defRPr sz="750"/>
            </a:lvl2pPr>
            <a:lvl3pPr marL="336947" indent="0" algn="r">
              <a:buNone/>
              <a:defRPr sz="750"/>
            </a:lvl3pPr>
            <a:lvl4pPr marL="516731" indent="0" algn="r">
              <a:buNone/>
              <a:defRPr sz="750"/>
            </a:lvl4pPr>
            <a:lvl5pPr marL="686990" indent="0" algn="r">
              <a:buNone/>
              <a:defRPr sz="750"/>
            </a:lvl5pPr>
          </a:lstStyle>
          <a:p>
            <a:pPr lvl="0"/>
            <a:r>
              <a:rPr lang="en-US"/>
              <a:t>Click to edit Master text styles</a:t>
            </a:r>
          </a:p>
        </p:txBody>
      </p:sp>
      <p:sp>
        <p:nvSpPr>
          <p:cNvPr id="4" name="Content Placeholder 4"/>
          <p:cNvSpPr>
            <a:spLocks noGrp="1"/>
          </p:cNvSpPr>
          <p:nvPr>
            <p:ph sz="quarter" idx="12"/>
          </p:nvPr>
        </p:nvSpPr>
        <p:spPr>
          <a:xfrm>
            <a:off x="414338" y="6410796"/>
            <a:ext cx="1181414" cy="115416"/>
          </a:xfrm>
        </p:spPr>
        <p:txBody>
          <a:bodyPr wrap="none" anchor="b">
            <a:spAutoFit/>
          </a:bodyPr>
          <a:lstStyle>
            <a:lvl1pPr marL="0" indent="0" algn="l">
              <a:spcBef>
                <a:spcPts val="0"/>
              </a:spcBef>
              <a:spcAft>
                <a:spcPts val="0"/>
              </a:spcAft>
              <a:buFont typeface="Arial" pitchFamily="34" charset="0"/>
              <a:buNone/>
              <a:defRPr sz="750"/>
            </a:lvl1pPr>
            <a:lvl2pPr marL="173831" indent="0" algn="r">
              <a:buNone/>
              <a:defRPr sz="750"/>
            </a:lvl2pPr>
            <a:lvl3pPr marL="336947" indent="0" algn="r">
              <a:buNone/>
              <a:defRPr sz="750"/>
            </a:lvl3pPr>
            <a:lvl4pPr marL="516731" indent="0" algn="r">
              <a:buNone/>
              <a:defRPr sz="750"/>
            </a:lvl4pPr>
            <a:lvl5pPr marL="686990" indent="0" algn="r">
              <a:buNone/>
              <a:defRPr sz="750"/>
            </a:lvl5pPr>
          </a:lstStyle>
          <a:p>
            <a:pPr lvl="0"/>
            <a:r>
              <a:rPr lang="en-US"/>
              <a:t>Click to edit Master text styles</a:t>
            </a:r>
          </a:p>
        </p:txBody>
      </p:sp>
    </p:spTree>
    <p:extLst>
      <p:ext uri="{BB962C8B-B14F-4D97-AF65-F5344CB8AC3E}">
        <p14:creationId xmlns:p14="http://schemas.microsoft.com/office/powerpoint/2010/main" val="941625926"/>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228600"/>
            <a:ext cx="8321040" cy="713232"/>
          </a:xfrm>
        </p:spPr>
        <p:txBody>
          <a:bodyPr anchor="b"/>
          <a:lstStyle>
            <a:lvl1pPr>
              <a:defRPr sz="2100">
                <a:solidFill>
                  <a:srgbClr val="071D49"/>
                </a:solidFill>
              </a:defRPr>
            </a:lvl1pPr>
          </a:lstStyle>
          <a:p>
            <a:r>
              <a:rPr lang="en-US" noProof="0" dirty="0"/>
              <a:t>Click to edit Master title style</a:t>
            </a:r>
          </a:p>
        </p:txBody>
      </p:sp>
      <p:sp>
        <p:nvSpPr>
          <p:cNvPr id="3" name="Line 8"/>
          <p:cNvSpPr>
            <a:spLocks noChangeShapeType="1"/>
          </p:cNvSpPr>
          <p:nvPr userDrawn="1"/>
        </p:nvSpPr>
        <p:spPr bwMode="auto">
          <a:xfrm>
            <a:off x="412752" y="958850"/>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pPr algn="ctr" defTabSz="685800" fontAlgn="base">
              <a:spcBef>
                <a:spcPct val="50000"/>
              </a:spcBef>
              <a:spcAft>
                <a:spcPct val="50000"/>
              </a:spcAft>
            </a:pPr>
            <a:endParaRPr lang="en-US" sz="1650" dirty="0">
              <a:solidFill>
                <a:srgbClr val="071D49"/>
              </a:solidFill>
              <a:latin typeface="Arial" charset="0"/>
            </a:endParaRPr>
          </a:p>
        </p:txBody>
      </p:sp>
    </p:spTree>
    <p:extLst>
      <p:ext uri="{BB962C8B-B14F-4D97-AF65-F5344CB8AC3E}">
        <p14:creationId xmlns:p14="http://schemas.microsoft.com/office/powerpoint/2010/main" val="108452958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1"/>
          </p:nvPr>
        </p:nvSpPr>
        <p:spPr>
          <a:xfrm>
            <a:off x="7782444" y="6382082"/>
            <a:ext cx="931344" cy="138499"/>
          </a:xfrm>
        </p:spPr>
        <p:txBody>
          <a:bodyPr anchor="b"/>
          <a:lstStyle>
            <a:lvl1pPr algn="r">
              <a:defRPr sz="750"/>
            </a:lvl1pPr>
          </a:lstStyle>
          <a:p>
            <a:endParaRPr lang="en-GB" dirty="0"/>
          </a:p>
        </p:txBody>
      </p:sp>
    </p:spTree>
    <p:extLst>
      <p:ext uri="{BB962C8B-B14F-4D97-AF65-F5344CB8AC3E}">
        <p14:creationId xmlns:p14="http://schemas.microsoft.com/office/powerpoint/2010/main" val="2727780001"/>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1"/>
          </p:nvPr>
        </p:nvSpPr>
        <p:spPr>
          <a:xfrm>
            <a:off x="7782444" y="6382082"/>
            <a:ext cx="931344" cy="138499"/>
          </a:xfrm>
        </p:spPr>
        <p:txBody>
          <a:bodyPr anchor="b"/>
          <a:lstStyle>
            <a:lvl1pPr algn="r">
              <a:defRPr sz="750"/>
            </a:lvl1pPr>
          </a:lstStyle>
          <a:p>
            <a:endParaRPr lang="en-GB" dirty="0"/>
          </a:p>
        </p:txBody>
      </p:sp>
    </p:spTree>
    <p:extLst>
      <p:ext uri="{BB962C8B-B14F-4D97-AF65-F5344CB8AC3E}">
        <p14:creationId xmlns:p14="http://schemas.microsoft.com/office/powerpoint/2010/main" val="1832016864"/>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2_Title Only (Foot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4"/>
          <p:cNvSpPr>
            <a:spLocks noGrp="1"/>
          </p:cNvSpPr>
          <p:nvPr>
            <p:ph sz="quarter" idx="11" hasCustomPrompt="1"/>
          </p:nvPr>
        </p:nvSpPr>
        <p:spPr>
          <a:xfrm>
            <a:off x="7604417" y="6372324"/>
            <a:ext cx="1118896" cy="153888"/>
          </a:xfrm>
        </p:spPr>
        <p:txBody>
          <a:bodyPr wrap="none" anchor="b">
            <a:spAutoFit/>
          </a:bodyPr>
          <a:lstStyle>
            <a:lvl1pPr marL="0" indent="0" algn="r">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en-US" dirty="0"/>
              <a:t>Click to edit Footnote</a:t>
            </a:r>
          </a:p>
        </p:txBody>
      </p:sp>
      <p:sp>
        <p:nvSpPr>
          <p:cNvPr id="4" name="Content Placeholder 4"/>
          <p:cNvSpPr>
            <a:spLocks noGrp="1"/>
          </p:cNvSpPr>
          <p:nvPr>
            <p:ph sz="quarter" idx="12" hasCustomPrompt="1"/>
          </p:nvPr>
        </p:nvSpPr>
        <p:spPr>
          <a:xfrm>
            <a:off x="414338" y="6372324"/>
            <a:ext cx="1118896" cy="153888"/>
          </a:xfrm>
        </p:spPr>
        <p:txBody>
          <a:bodyPr wrap="none" anchor="b">
            <a:spAutoFit/>
          </a:bodyPr>
          <a:lstStyle>
            <a:lvl1pPr marL="0" indent="0" algn="l">
              <a:spcBef>
                <a:spcPts val="0"/>
              </a:spcBef>
              <a:spcAft>
                <a:spcPts val="0"/>
              </a:spcAft>
              <a:buFont typeface="Arial" pitchFamily="34" charset="0"/>
              <a:buNone/>
              <a:defRPr sz="1000"/>
            </a:lvl1pPr>
            <a:lvl2pPr marL="231775" indent="0" algn="r">
              <a:buNone/>
              <a:defRPr sz="1000"/>
            </a:lvl2pPr>
            <a:lvl3pPr marL="449262" indent="0" algn="r">
              <a:buNone/>
              <a:defRPr sz="1000"/>
            </a:lvl3pPr>
            <a:lvl4pPr marL="688975" indent="0" algn="r">
              <a:buNone/>
              <a:defRPr sz="1000"/>
            </a:lvl4pPr>
            <a:lvl5pPr marL="915987" indent="0" algn="r">
              <a:buNone/>
              <a:defRPr sz="1000"/>
            </a:lvl5pPr>
          </a:lstStyle>
          <a:p>
            <a:pPr lvl="0"/>
            <a:r>
              <a:rPr lang="en-US" dirty="0"/>
              <a:t>Click to edit Footnote</a:t>
            </a:r>
          </a:p>
        </p:txBody>
      </p:sp>
    </p:spTree>
    <p:extLst>
      <p:ext uri="{BB962C8B-B14F-4D97-AF65-F5344CB8AC3E}">
        <p14:creationId xmlns:p14="http://schemas.microsoft.com/office/powerpoint/2010/main" val="2042203578"/>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p:cSld name="2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92BA9C-6997-4471-B2EB-C1574A9FA545}"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23781999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cSld name="3_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C096F1-F178-4CF1-B4AE-67BCBDFCB14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457200" y="6537325"/>
            <a:ext cx="3048000" cy="164592"/>
          </a:xfrm>
          <a:prstGeom prst="rect">
            <a:avLst/>
          </a:prstGeom>
        </p:spPr>
        <p:txBody>
          <a:bodyPr/>
          <a:lstStyle/>
          <a:p>
            <a:r>
              <a:rPr lang="en-US" smtClean="0">
                <a:solidFill>
                  <a:prstClr val="black"/>
                </a:solidFill>
              </a:rPr>
              <a:t>Author’s Last Name, Conference Name, Year, Presentation #</a:t>
            </a:r>
            <a:endParaRPr lang="en-US" dirty="0">
              <a:solidFill>
                <a:prstClr val="black"/>
              </a:solidFill>
            </a:endParaRPr>
          </a:p>
        </p:txBody>
      </p:sp>
      <p:sp>
        <p:nvSpPr>
          <p:cNvPr id="9" name="Slide Number Placeholder 8"/>
          <p:cNvSpPr>
            <a:spLocks noGrp="1"/>
          </p:cNvSpPr>
          <p:nvPr>
            <p:ph type="sldNum" sz="quarter" idx="12"/>
          </p:nvPr>
        </p:nvSpPr>
        <p:spPr>
          <a:xfrm>
            <a:off x="8439150" y="6537325"/>
            <a:ext cx="247650" cy="168275"/>
          </a:xfrm>
          <a:prstGeom prst="rect">
            <a:avLst/>
          </a:prstGeo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2469670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6" name="TextBox 5"/>
          <p:cNvSpPr txBox="1">
            <a:spLocks noChangeArrowheads="1"/>
          </p:cNvSpPr>
          <p:nvPr userDrawn="1"/>
        </p:nvSpPr>
        <p:spPr bwMode="auto">
          <a:xfrm>
            <a:off x="685800" y="650398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2" name="Title 1"/>
          <p:cNvSpPr>
            <a:spLocks noGrp="1"/>
          </p:cNvSpPr>
          <p:nvPr>
            <p:ph type="title"/>
          </p:nvPr>
        </p:nvSpPr>
        <p:spPr>
          <a:xfrm>
            <a:off x="685800" y="167640"/>
            <a:ext cx="7924800" cy="787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8" name="Slide Number Placeholder 1"/>
          <p:cNvSpPr>
            <a:spLocks noGrp="1"/>
          </p:cNvSpPr>
          <p:nvPr>
            <p:ph type="sldNum" sz="quarter" idx="12"/>
          </p:nvPr>
        </p:nvSpPr>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A9259AFF-BD1D-4129-8616-FA76C2D8339E}" type="slidenum">
              <a:rPr lang="en-US"/>
              <a:pPr>
                <a:defRPr/>
              </a:pPr>
              <a:t>‹#›</a:t>
            </a:fld>
            <a:endParaRPr lang="en-US" dirty="0"/>
          </a:p>
        </p:txBody>
      </p:sp>
    </p:spTree>
    <p:extLst>
      <p:ext uri="{BB962C8B-B14F-4D97-AF65-F5344CB8AC3E}">
        <p14:creationId xmlns:p14="http://schemas.microsoft.com/office/powerpoint/2010/main" val="45122574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2" name="Title 1"/>
          <p:cNvSpPr>
            <a:spLocks noGrp="1"/>
          </p:cNvSpPr>
          <p:nvPr>
            <p:ph type="title"/>
          </p:nvPr>
        </p:nvSpPr>
        <p:spPr>
          <a:xfrm>
            <a:off x="685800" y="164592"/>
            <a:ext cx="7924800" cy="787400"/>
          </a:xfrm>
        </p:spPr>
        <p:txBody>
          <a:bodyPr/>
          <a:lstStyle/>
          <a:p>
            <a:r>
              <a:rPr lang="en-US"/>
              <a:t>Click to edit Master title style</a:t>
            </a:r>
            <a:endParaRPr lang="en-US" dirty="0"/>
          </a:p>
        </p:txBody>
      </p:sp>
      <p:sp>
        <p:nvSpPr>
          <p:cNvPr id="5" name="Text Placeholder 5"/>
          <p:cNvSpPr>
            <a:spLocks noGrp="1"/>
          </p:cNvSpPr>
          <p:nvPr>
            <p:ph type="body" sz="quarter" idx="11"/>
          </p:nvPr>
        </p:nvSpPr>
        <p:spPr>
          <a:xfrm>
            <a:off x="609600" y="6248400"/>
            <a:ext cx="8015288" cy="457200"/>
          </a:xfrm>
        </p:spPr>
        <p:txBody>
          <a:bodyPr anchor="b"/>
          <a:lstStyle>
            <a:lvl1pPr marL="0" indent="0">
              <a:spcBef>
                <a:spcPts val="0"/>
              </a:spcBef>
              <a:buNone/>
              <a:defRPr sz="1200"/>
            </a:lvl1pPr>
          </a:lstStyle>
          <a:p>
            <a:pPr lvl="0"/>
            <a:r>
              <a:rPr lang="en-US"/>
              <a:t>Click to edit Master text styles</a:t>
            </a:r>
          </a:p>
        </p:txBody>
      </p:sp>
      <p:sp>
        <p:nvSpPr>
          <p:cNvPr id="6" name="Slide Number Placeholder 1"/>
          <p:cNvSpPr>
            <a:spLocks noGrp="1"/>
          </p:cNvSpPr>
          <p:nvPr>
            <p:ph type="sldNum" sz="quarter" idx="12"/>
          </p:nvPr>
        </p:nvSpPr>
        <p:spPr/>
        <p:txBody>
          <a:bodyPr/>
          <a:lstStyle>
            <a:lvl1pPr algn="r" fontAlgn="auto">
              <a:spcBef>
                <a:spcPts val="0"/>
              </a:spcBef>
              <a:spcAft>
                <a:spcPts val="0"/>
              </a:spcAft>
              <a:defRPr sz="1200" b="0" baseline="0">
                <a:solidFill>
                  <a:srgbClr val="000000">
                    <a:tint val="75000"/>
                  </a:srgbClr>
                </a:solidFill>
                <a:ea typeface="ＭＳ Ｐゴシック" pitchFamily="34" charset="-128"/>
              </a:defRPr>
            </a:lvl1pPr>
          </a:lstStyle>
          <a:p>
            <a:pPr>
              <a:defRPr/>
            </a:pPr>
            <a:fld id="{348A7716-7DF7-422E-963A-31380FE9F472}" type="slidenum">
              <a:rPr lang="en-US"/>
              <a:pPr>
                <a:defRPr/>
              </a:pPr>
              <a:t>‹#›</a:t>
            </a:fld>
            <a:endParaRPr lang="en-US" dirty="0"/>
          </a:p>
        </p:txBody>
      </p:sp>
    </p:spTree>
    <p:extLst>
      <p:ext uri="{BB962C8B-B14F-4D97-AF65-F5344CB8AC3E}">
        <p14:creationId xmlns:p14="http://schemas.microsoft.com/office/powerpoint/2010/main" val="216665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6F7F0F55-0CC6-4C63-83EE-351B14308E1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008946482"/>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rgbClr val="070605"/>
        </a:solidFill>
        <a:effectLst/>
      </p:bgPr>
    </p:bg>
    <p:spTree>
      <p:nvGrpSpPr>
        <p:cNvPr id="1" name=""/>
        <p:cNvGrpSpPr/>
        <p:nvPr/>
      </p:nvGrpSpPr>
      <p:grpSpPr>
        <a:xfrm>
          <a:off x="0" y="0"/>
          <a:ext cx="0" cy="0"/>
          <a:chOff x="0" y="0"/>
          <a:chExt cx="0" cy="0"/>
        </a:xfrm>
      </p:grpSpPr>
      <p:sp>
        <p:nvSpPr>
          <p:cNvPr id="4" name="Freeform 6"/>
          <p:cNvSpPr>
            <a:spLocks/>
          </p:cNvSpPr>
          <p:nvPr/>
        </p:nvSpPr>
        <p:spPr bwMode="gray">
          <a:xfrm>
            <a:off x="4570413" y="1530351"/>
            <a:ext cx="125412" cy="3797300"/>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71" tIns="34289" rIns="68571" bIns="34289" anchor="ctr"/>
          <a:lstStyle/>
          <a:p>
            <a:pPr defTabSz="342848" fontAlgn="base">
              <a:spcBef>
                <a:spcPct val="0"/>
              </a:spcBef>
              <a:spcAft>
                <a:spcPct val="0"/>
              </a:spcAft>
            </a:pPr>
            <a:endParaRPr lang="en-GB" sz="1425" dirty="0">
              <a:solidFill>
                <a:srgbClr val="070605"/>
              </a:solidFill>
            </a:endParaRPr>
          </a:p>
        </p:txBody>
      </p:sp>
      <p:sp>
        <p:nvSpPr>
          <p:cNvPr id="48130" name="Title Placeholder 1"/>
          <p:cNvSpPr>
            <a:spLocks noGrp="1"/>
          </p:cNvSpPr>
          <p:nvPr>
            <p:ph type="ctrTitle"/>
          </p:nvPr>
        </p:nvSpPr>
        <p:spPr>
          <a:xfrm>
            <a:off x="411163" y="2194559"/>
            <a:ext cx="4114800" cy="1463040"/>
          </a:xfrm>
          <a:prstGeom prst="rect">
            <a:avLst/>
          </a:prstGeom>
        </p:spPr>
        <p:txBody>
          <a:bodyPr/>
          <a:lstStyle>
            <a:lvl1pPr>
              <a:lnSpc>
                <a:spcPct val="85000"/>
              </a:lnSpc>
              <a:defRPr sz="2400">
                <a:solidFill>
                  <a:schemeClr val="bg1"/>
                </a:solidFill>
              </a:defRPr>
            </a:lvl1pPr>
          </a:lstStyle>
          <a:p>
            <a:pPr lvl="0"/>
            <a:r>
              <a:rPr lang="en-US" noProof="0"/>
              <a:t>Click to edit Master title style</a:t>
            </a:r>
            <a:endParaRPr lang="en-US" noProof="0" dirty="0"/>
          </a:p>
        </p:txBody>
      </p:sp>
      <p:sp>
        <p:nvSpPr>
          <p:cNvPr id="48131" name="Text Placeholder 2"/>
          <p:cNvSpPr>
            <a:spLocks noGrp="1"/>
          </p:cNvSpPr>
          <p:nvPr>
            <p:ph type="subTitle" idx="1"/>
          </p:nvPr>
        </p:nvSpPr>
        <p:spPr>
          <a:xfrm>
            <a:off x="411163" y="3702059"/>
            <a:ext cx="4114800" cy="696215"/>
          </a:xfrm>
          <a:prstGeom prst="rect">
            <a:avLst/>
          </a:prstGeom>
        </p:spPr>
        <p:txBody>
          <a:bodyPr/>
          <a:lstStyle>
            <a:lvl1pPr>
              <a:defRPr sz="1125">
                <a:solidFill>
                  <a:srgbClr val="84BD00"/>
                </a:solidFill>
              </a:defRPr>
            </a:lvl1pPr>
          </a:lstStyle>
          <a:p>
            <a:pPr lvl="0"/>
            <a:r>
              <a:rPr lang="en-US" noProof="0"/>
              <a:t>Click to edit Master subtitle style</a:t>
            </a:r>
            <a:endParaRPr lang="en-US" noProof="0" dirty="0"/>
          </a:p>
        </p:txBody>
      </p:sp>
      <p:grpSp>
        <p:nvGrpSpPr>
          <p:cNvPr id="5" name="Group 4">
            <a:extLst>
              <a:ext uri="{FF2B5EF4-FFF2-40B4-BE49-F238E27FC236}">
                <a16:creationId xmlns="" xmlns:a16="http://schemas.microsoft.com/office/drawing/2014/main" id="{6F22255E-A49B-40A4-B962-00FF52CF2237}"/>
              </a:ext>
            </a:extLst>
          </p:cNvPr>
          <p:cNvGrpSpPr/>
          <p:nvPr/>
        </p:nvGrpSpPr>
        <p:grpSpPr>
          <a:xfrm>
            <a:off x="5051367" y="586728"/>
            <a:ext cx="3956664" cy="5688791"/>
            <a:chOff x="6735156" y="586727"/>
            <a:chExt cx="5275552" cy="5688791"/>
          </a:xfrm>
        </p:grpSpPr>
        <p:pic>
          <p:nvPicPr>
            <p:cNvPr id="6" name="Picture 5">
              <a:extLst>
                <a:ext uri="{FF2B5EF4-FFF2-40B4-BE49-F238E27FC236}">
                  <a16:creationId xmlns="" xmlns:a16="http://schemas.microsoft.com/office/drawing/2014/main" id="{B9387988-5B86-4B16-B0C8-C65DAFE6A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864" y="586727"/>
              <a:ext cx="1444739" cy="1671770"/>
            </a:xfrm>
            <a:prstGeom prst="rect">
              <a:avLst/>
            </a:prstGeom>
          </p:spPr>
        </p:pic>
        <p:pic>
          <p:nvPicPr>
            <p:cNvPr id="7" name="Picture 6">
              <a:extLst>
                <a:ext uri="{FF2B5EF4-FFF2-40B4-BE49-F238E27FC236}">
                  <a16:creationId xmlns="" xmlns:a16="http://schemas.microsoft.com/office/drawing/2014/main" id="{76F9F1E2-EB63-452A-9DAF-63F0BC45A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992" y="1930574"/>
              <a:ext cx="1444739" cy="1671770"/>
            </a:xfrm>
            <a:prstGeom prst="rect">
              <a:avLst/>
            </a:prstGeom>
          </p:spPr>
        </p:pic>
        <p:pic>
          <p:nvPicPr>
            <p:cNvPr id="8" name="Picture 7">
              <a:extLst>
                <a:ext uri="{FF2B5EF4-FFF2-40B4-BE49-F238E27FC236}">
                  <a16:creationId xmlns="" xmlns:a16="http://schemas.microsoft.com/office/drawing/2014/main" id="{B43E2AF0-F4B2-4A2D-9DEB-21DEBDC39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969" y="3272864"/>
              <a:ext cx="1444739" cy="1671770"/>
            </a:xfrm>
            <a:prstGeom prst="rect">
              <a:avLst/>
            </a:prstGeom>
          </p:spPr>
        </p:pic>
        <p:pic>
          <p:nvPicPr>
            <p:cNvPr id="9" name="Picture 8">
              <a:extLst>
                <a:ext uri="{FF2B5EF4-FFF2-40B4-BE49-F238E27FC236}">
                  <a16:creationId xmlns="" xmlns:a16="http://schemas.microsoft.com/office/drawing/2014/main" id="{F7AA8B4C-C50F-4724-A92A-E1A9DCD23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56" y="1930574"/>
              <a:ext cx="1444739" cy="1671770"/>
            </a:xfrm>
            <a:prstGeom prst="rect">
              <a:avLst/>
            </a:prstGeom>
          </p:spPr>
        </p:pic>
        <p:pic>
          <p:nvPicPr>
            <p:cNvPr id="10" name="Picture 9">
              <a:extLst>
                <a:ext uri="{FF2B5EF4-FFF2-40B4-BE49-F238E27FC236}">
                  <a16:creationId xmlns="" xmlns:a16="http://schemas.microsoft.com/office/drawing/2014/main" id="{9649FDB5-E53B-4AA3-9CB8-B1916B6D2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1864" y="3266435"/>
              <a:ext cx="1444739" cy="1671770"/>
            </a:xfrm>
            <a:prstGeom prst="rect">
              <a:avLst/>
            </a:prstGeom>
          </p:spPr>
        </p:pic>
        <p:pic>
          <p:nvPicPr>
            <p:cNvPr id="11" name="Picture 10">
              <a:extLst>
                <a:ext uri="{FF2B5EF4-FFF2-40B4-BE49-F238E27FC236}">
                  <a16:creationId xmlns="" xmlns:a16="http://schemas.microsoft.com/office/drawing/2014/main" id="{C3579384-3372-4FB7-ABAD-063AE77E04E2}"/>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9034486" y="3266435"/>
              <a:ext cx="1443600" cy="1671770"/>
            </a:xfrm>
            <a:prstGeom prst="rect">
              <a:avLst/>
            </a:prstGeom>
          </p:spPr>
        </p:pic>
        <p:pic>
          <p:nvPicPr>
            <p:cNvPr id="12" name="Picture 11">
              <a:extLst>
                <a:ext uri="{FF2B5EF4-FFF2-40B4-BE49-F238E27FC236}">
                  <a16:creationId xmlns="" xmlns:a16="http://schemas.microsoft.com/office/drawing/2014/main" id="{2EAC4455-4597-446B-B7E2-F81E763DA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8574" y="4603748"/>
              <a:ext cx="1444739" cy="1671770"/>
            </a:xfrm>
            <a:prstGeom prst="rect">
              <a:avLst/>
            </a:prstGeom>
          </p:spPr>
        </p:pic>
        <p:pic>
          <p:nvPicPr>
            <p:cNvPr id="13" name="Picture 12">
              <a:extLst>
                <a:ext uri="{FF2B5EF4-FFF2-40B4-BE49-F238E27FC236}">
                  <a16:creationId xmlns="" xmlns:a16="http://schemas.microsoft.com/office/drawing/2014/main" id="{A15ECF41-0D70-49E8-815B-3A5A9E1DE6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1992" y="4603748"/>
              <a:ext cx="1444739" cy="1671770"/>
            </a:xfrm>
            <a:prstGeom prst="rect">
              <a:avLst/>
            </a:prstGeom>
          </p:spPr>
        </p:pic>
        <p:pic>
          <p:nvPicPr>
            <p:cNvPr id="14" name="Picture 13">
              <a:extLst>
                <a:ext uri="{FF2B5EF4-FFF2-40B4-BE49-F238E27FC236}">
                  <a16:creationId xmlns="" xmlns:a16="http://schemas.microsoft.com/office/drawing/2014/main" id="{8E0A3369-7CC9-4A00-95B7-AEE640FB70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8574" y="1930574"/>
              <a:ext cx="1444739" cy="1671770"/>
            </a:xfrm>
            <a:prstGeom prst="rect">
              <a:avLst/>
            </a:prstGeom>
          </p:spPr>
        </p:pic>
      </p:grpSp>
    </p:spTree>
    <p:extLst>
      <p:ext uri="{BB962C8B-B14F-4D97-AF65-F5344CB8AC3E}">
        <p14:creationId xmlns:p14="http://schemas.microsoft.com/office/powerpoint/2010/main" val="374482331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type="title" preserve="1">
  <p:cSld name="Divider Slide">
    <p:bg bwMode="auto">
      <p:bgPr>
        <a:solidFill>
          <a:srgbClr val="070605"/>
        </a:solidFill>
        <a:effectLst/>
      </p:bgPr>
    </p:bg>
    <p:spTree>
      <p:nvGrpSpPr>
        <p:cNvPr id="1" name=""/>
        <p:cNvGrpSpPr/>
        <p:nvPr/>
      </p:nvGrpSpPr>
      <p:grpSpPr>
        <a:xfrm>
          <a:off x="0" y="0"/>
          <a:ext cx="0" cy="0"/>
          <a:chOff x="0" y="0"/>
          <a:chExt cx="0" cy="0"/>
        </a:xfrm>
      </p:grpSpPr>
      <p:sp>
        <p:nvSpPr>
          <p:cNvPr id="4" name="Freeform 6"/>
          <p:cNvSpPr>
            <a:spLocks/>
          </p:cNvSpPr>
          <p:nvPr/>
        </p:nvSpPr>
        <p:spPr bwMode="gray">
          <a:xfrm>
            <a:off x="4570413" y="1530351"/>
            <a:ext cx="125412" cy="3797300"/>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71" tIns="34289" rIns="68571" bIns="34289" anchor="ctr"/>
          <a:lstStyle/>
          <a:p>
            <a:pPr defTabSz="342848" fontAlgn="base">
              <a:spcBef>
                <a:spcPct val="0"/>
              </a:spcBef>
              <a:spcAft>
                <a:spcPct val="0"/>
              </a:spcAft>
            </a:pPr>
            <a:endParaRPr lang="en-GB" sz="1425" dirty="0">
              <a:solidFill>
                <a:srgbClr val="070605"/>
              </a:solidFill>
            </a:endParaRPr>
          </a:p>
        </p:txBody>
      </p:sp>
      <p:sp>
        <p:nvSpPr>
          <p:cNvPr id="48130" name="Title Placeholder 1"/>
          <p:cNvSpPr>
            <a:spLocks noGrp="1"/>
          </p:cNvSpPr>
          <p:nvPr>
            <p:ph type="ctrTitle"/>
          </p:nvPr>
        </p:nvSpPr>
        <p:spPr>
          <a:xfrm>
            <a:off x="411163" y="2194559"/>
            <a:ext cx="4114800" cy="1463040"/>
          </a:xfrm>
          <a:prstGeom prst="rect">
            <a:avLst/>
          </a:prstGeom>
        </p:spPr>
        <p:txBody>
          <a:bodyPr/>
          <a:lstStyle>
            <a:lvl1pPr>
              <a:lnSpc>
                <a:spcPct val="85000"/>
              </a:lnSpc>
              <a:defRPr sz="2400">
                <a:solidFill>
                  <a:schemeClr val="bg1"/>
                </a:solidFill>
              </a:defRPr>
            </a:lvl1pPr>
          </a:lstStyle>
          <a:p>
            <a:pPr lvl="0"/>
            <a:r>
              <a:rPr lang="en-US" noProof="0"/>
              <a:t>Click to edit Master title style</a:t>
            </a:r>
            <a:endParaRPr lang="en-US" noProof="0" dirty="0"/>
          </a:p>
        </p:txBody>
      </p:sp>
      <p:sp>
        <p:nvSpPr>
          <p:cNvPr id="48131" name="Text Placeholder 2"/>
          <p:cNvSpPr>
            <a:spLocks noGrp="1"/>
          </p:cNvSpPr>
          <p:nvPr>
            <p:ph type="subTitle" idx="1"/>
          </p:nvPr>
        </p:nvSpPr>
        <p:spPr>
          <a:xfrm>
            <a:off x="411163" y="3702059"/>
            <a:ext cx="4114800" cy="696215"/>
          </a:xfrm>
          <a:prstGeom prst="rect">
            <a:avLst/>
          </a:prstGeom>
        </p:spPr>
        <p:txBody>
          <a:bodyPr/>
          <a:lstStyle>
            <a:lvl1pPr>
              <a:defRPr sz="1125">
                <a:solidFill>
                  <a:srgbClr val="84BD00"/>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229644714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spcBef>
                <a:spcPts val="0"/>
              </a:spcBef>
              <a:spcAft>
                <a:spcPts val="0"/>
              </a:spcAft>
              <a:buNone/>
              <a:defRPr sz="2100"/>
            </a:lvl1pPr>
            <a:lvl2pPr marL="342848" indent="0">
              <a:buNone/>
              <a:defRPr sz="1425"/>
            </a:lvl2pPr>
            <a:lvl3pPr marL="685698" indent="0">
              <a:buNone/>
              <a:defRPr sz="1200"/>
            </a:lvl3pPr>
            <a:lvl4pPr marL="1028547" indent="0">
              <a:buNone/>
              <a:defRPr sz="1125"/>
            </a:lvl4pPr>
            <a:lvl5pPr marL="1371396" indent="0">
              <a:buNone/>
              <a:defRPr sz="1125"/>
            </a:lvl5pPr>
            <a:lvl6pPr marL="1714247" indent="0">
              <a:buNone/>
              <a:defRPr sz="1125"/>
            </a:lvl6pPr>
            <a:lvl7pPr marL="2057093" indent="0">
              <a:buNone/>
              <a:defRPr sz="1125"/>
            </a:lvl7pPr>
            <a:lvl8pPr marL="2399940" indent="0">
              <a:buNone/>
              <a:defRPr sz="1125"/>
            </a:lvl8pPr>
            <a:lvl9pPr marL="2742788" indent="0">
              <a:buNone/>
              <a:defRPr sz="1125"/>
            </a:lvl9pPr>
          </a:lstStyle>
          <a:p>
            <a:pPr lvl="0"/>
            <a:r>
              <a:rPr lang="en-US"/>
              <a:t>Click to edit Master text styles</a:t>
            </a:r>
          </a:p>
        </p:txBody>
      </p:sp>
    </p:spTree>
    <p:extLst>
      <p:ext uri="{BB962C8B-B14F-4D97-AF65-F5344CB8AC3E}">
        <p14:creationId xmlns:p14="http://schemas.microsoft.com/office/powerpoint/2010/main" val="613664514"/>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quarter" idx="13"/>
          </p:nvPr>
        </p:nvSpPr>
        <p:spPr>
          <a:xfrm>
            <a:off x="411163" y="1152530"/>
            <a:ext cx="832485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58271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Title and Content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1"/>
          </p:nvPr>
        </p:nvSpPr>
        <p:spPr>
          <a:xfrm>
            <a:off x="403230" y="6406288"/>
            <a:ext cx="1298432"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5" name="Text Placeholder 7"/>
          <p:cNvSpPr>
            <a:spLocks noGrp="1"/>
          </p:cNvSpPr>
          <p:nvPr>
            <p:ph type="body" sz="quarter" idx="12"/>
          </p:nvPr>
        </p:nvSpPr>
        <p:spPr>
          <a:xfrm>
            <a:off x="7437589" y="6406288"/>
            <a:ext cx="1298432"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
        <p:nvSpPr>
          <p:cNvPr id="3" name="Content Placeholder 2"/>
          <p:cNvSpPr>
            <a:spLocks noGrp="1"/>
          </p:cNvSpPr>
          <p:nvPr>
            <p:ph sz="quarter" idx="13"/>
          </p:nvPr>
        </p:nvSpPr>
        <p:spPr>
          <a:xfrm>
            <a:off x="411163" y="1152530"/>
            <a:ext cx="832485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4184020"/>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3"/>
          </p:nvPr>
        </p:nvSpPr>
        <p:spPr>
          <a:xfrm>
            <a:off x="411162" y="1152530"/>
            <a:ext cx="406800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4"/>
          </p:nvPr>
        </p:nvSpPr>
        <p:spPr>
          <a:xfrm>
            <a:off x="4668013" y="1152530"/>
            <a:ext cx="406800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1"/>
          </p:nvPr>
        </p:nvSpPr>
        <p:spPr>
          <a:xfrm>
            <a:off x="403230" y="6406288"/>
            <a:ext cx="1298432"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11" name="Text Placeholder 7"/>
          <p:cNvSpPr>
            <a:spLocks noGrp="1"/>
          </p:cNvSpPr>
          <p:nvPr>
            <p:ph type="body" sz="quarter" idx="12"/>
          </p:nvPr>
        </p:nvSpPr>
        <p:spPr>
          <a:xfrm>
            <a:off x="7437589" y="6406288"/>
            <a:ext cx="1298432"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Tree>
    <p:extLst>
      <p:ext uri="{BB962C8B-B14F-4D97-AF65-F5344CB8AC3E}">
        <p14:creationId xmlns:p14="http://schemas.microsoft.com/office/powerpoint/2010/main" val="12192563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Title Only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403230" y="6406288"/>
            <a:ext cx="1298432"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7" name="Text Placeholder 7"/>
          <p:cNvSpPr>
            <a:spLocks noGrp="1"/>
          </p:cNvSpPr>
          <p:nvPr>
            <p:ph type="body" sz="quarter" idx="12"/>
          </p:nvPr>
        </p:nvSpPr>
        <p:spPr>
          <a:xfrm>
            <a:off x="7437589" y="6406288"/>
            <a:ext cx="1298432"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Tree>
    <p:extLst>
      <p:ext uri="{BB962C8B-B14F-4D97-AF65-F5344CB8AC3E}">
        <p14:creationId xmlns:p14="http://schemas.microsoft.com/office/powerpoint/2010/main" val="91734000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65000386"/>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defTabSz="342900" fontAlgn="auto">
              <a:spcBef>
                <a:spcPts val="0"/>
              </a:spcBef>
              <a:spcAft>
                <a:spcPts val="0"/>
              </a:spcAft>
              <a:defRPr/>
            </a:pPr>
            <a:fld id="{B19F325E-F5EC-4AE2-A514-EDFA5D3B0527}" type="datetime1">
              <a:rPr lang="en-US" sz="1350" smtClean="0">
                <a:solidFill>
                  <a:srgbClr val="070605"/>
                </a:solidFill>
                <a:latin typeface="Calibri"/>
              </a:rPr>
              <a:t>10/17/2019</a:t>
            </a:fld>
            <a:endParaRPr lang="ru-RU" sz="1350">
              <a:solidFill>
                <a:srgbClr val="070605"/>
              </a:solidFill>
              <a:latin typeface="Calibri"/>
            </a:endParaRPr>
          </a:p>
        </p:txBody>
      </p:sp>
      <p:sp>
        <p:nvSpPr>
          <p:cNvPr id="4" name="Нижний колонтитул 3"/>
          <p:cNvSpPr>
            <a:spLocks noGrp="1"/>
          </p:cNvSpPr>
          <p:nvPr>
            <p:ph type="ftr" sz="quarter" idx="11"/>
          </p:nvPr>
        </p:nvSpPr>
        <p:spPr/>
        <p:txBody>
          <a:bodyPr/>
          <a:lstStyle/>
          <a:p>
            <a:pPr defTabSz="342900" fontAlgn="auto">
              <a:spcBef>
                <a:spcPts val="0"/>
              </a:spcBef>
              <a:spcAft>
                <a:spcPts val="0"/>
              </a:spcAft>
              <a:defRPr/>
            </a:pPr>
            <a:r>
              <a:rPr lang="en-US" sz="1350" smtClean="0">
                <a:solidFill>
                  <a:srgbClr val="070605"/>
                </a:solidFill>
                <a:latin typeface="Calibri"/>
              </a:rPr>
              <a:t>Author’s Last Name, Conference Name, Year, Presentation #</a:t>
            </a:r>
            <a:endParaRPr lang="ru-RU" sz="1350">
              <a:solidFill>
                <a:srgbClr val="070605"/>
              </a:solidFill>
              <a:latin typeface="Calibri"/>
            </a:endParaRPr>
          </a:p>
        </p:txBody>
      </p:sp>
      <p:sp>
        <p:nvSpPr>
          <p:cNvPr id="5" name="Номер слайда 4"/>
          <p:cNvSpPr>
            <a:spLocks noGrp="1"/>
          </p:cNvSpPr>
          <p:nvPr>
            <p:ph type="sldNum" sz="quarter" idx="12"/>
          </p:nvPr>
        </p:nvSpPr>
        <p:spPr/>
        <p:txBody>
          <a:bodyPr/>
          <a:lstStyle/>
          <a:p>
            <a:pPr defTabSz="342900" fontAlgn="auto">
              <a:spcBef>
                <a:spcPts val="0"/>
              </a:spcBef>
              <a:spcAft>
                <a:spcPts val="0"/>
              </a:spcAft>
              <a:defRPr/>
            </a:pPr>
            <a:fld id="{B19B0651-EE4F-4900-A07F-96A6BFA9D0F0}" type="slidenum">
              <a:rPr lang="ru-RU" sz="1350" smtClean="0">
                <a:solidFill>
                  <a:srgbClr val="070605"/>
                </a:solidFill>
                <a:latin typeface="Calibri"/>
              </a:rPr>
              <a:pPr defTabSz="342900" fontAlgn="auto">
                <a:spcBef>
                  <a:spcPts val="0"/>
                </a:spcBef>
                <a:spcAft>
                  <a:spcPts val="0"/>
                </a:spcAft>
                <a:defRPr/>
              </a:pPr>
              <a:t>‹#›</a:t>
            </a:fld>
            <a:endParaRPr lang="ru-RU" sz="1350">
              <a:solidFill>
                <a:srgbClr val="070605"/>
              </a:solidFill>
              <a:latin typeface="Calibri"/>
            </a:endParaRPr>
          </a:p>
        </p:txBody>
      </p:sp>
    </p:spTree>
    <p:extLst>
      <p:ext uri="{BB962C8B-B14F-4D97-AF65-F5344CB8AC3E}">
        <p14:creationId xmlns:p14="http://schemas.microsoft.com/office/powerpoint/2010/main" val="374257280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15" name="Rectangle 19"/>
          <p:cNvSpPr>
            <a:spLocks noGrp="1" noChangeArrowheads="1"/>
          </p:cNvSpPr>
          <p:nvPr>
            <p:ph type="ctrTitle"/>
          </p:nvPr>
        </p:nvSpPr>
        <p:spPr>
          <a:xfrm>
            <a:off x="395288" y="2195214"/>
            <a:ext cx="4441031" cy="2220218"/>
          </a:xfrm>
        </p:spPr>
        <p:txBody>
          <a:bodyPr/>
          <a:lstStyle>
            <a:lvl1pPr>
              <a:lnSpc>
                <a:spcPct val="95000"/>
              </a:lnSpc>
              <a:spcBef>
                <a:spcPts val="0"/>
              </a:spcBef>
              <a:defRPr sz="3000" cap="all" baseline="0">
                <a:solidFill>
                  <a:schemeClr val="accent6"/>
                </a:solidFill>
              </a:defRPr>
            </a:lvl1pPr>
          </a:lstStyle>
          <a:p>
            <a:r>
              <a:rPr lang="en-US"/>
              <a:t>Click to edit Master title style</a:t>
            </a:r>
            <a:endParaRPr lang="en-US" dirty="0"/>
          </a:p>
        </p:txBody>
      </p:sp>
      <p:sp>
        <p:nvSpPr>
          <p:cNvPr id="4116" name="Rectangle 20"/>
          <p:cNvSpPr>
            <a:spLocks noGrp="1" noChangeArrowheads="1"/>
          </p:cNvSpPr>
          <p:nvPr>
            <p:ph type="subTitle" idx="1"/>
          </p:nvPr>
        </p:nvSpPr>
        <p:spPr>
          <a:xfrm>
            <a:off x="395288" y="4480694"/>
            <a:ext cx="4441031" cy="432000"/>
          </a:xfrm>
        </p:spPr>
        <p:txBody>
          <a:bodyPr/>
          <a:lstStyle>
            <a:lvl1pPr marL="0" indent="0">
              <a:lnSpc>
                <a:spcPct val="100000"/>
              </a:lnSpc>
              <a:spcBef>
                <a:spcPts val="0"/>
              </a:spcBef>
              <a:spcAft>
                <a:spcPct val="0"/>
              </a:spcAft>
              <a:buFontTx/>
              <a:buNone/>
              <a:defRPr sz="1800">
                <a:solidFill>
                  <a:schemeClr val="tx1"/>
                </a:solidFill>
              </a:defRPr>
            </a:lvl1pPr>
          </a:lstStyle>
          <a:p>
            <a:r>
              <a:rPr lang="en-US"/>
              <a:t>Click to edit Master subtitle style</a:t>
            </a:r>
            <a:endParaRPr lang="en-US" dirty="0"/>
          </a:p>
        </p:txBody>
      </p:sp>
      <p:pic>
        <p:nvPicPr>
          <p:cNvPr id="8"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5599254" y="-1"/>
            <a:ext cx="3544747" cy="685800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auto">
          <a:xfrm>
            <a:off x="5151120" y="0"/>
            <a:ext cx="1615440" cy="6858000"/>
          </a:xfrm>
          <a:prstGeom prst="rect">
            <a:avLst/>
          </a:prstGeom>
          <a:gradFill flip="none" rotWithShape="1">
            <a:gsLst>
              <a:gs pos="1205">
                <a:schemeClr val="bg1">
                  <a:alpha val="28000"/>
                </a:schemeClr>
              </a:gs>
              <a:gs pos="29000">
                <a:schemeClr val="bg1">
                  <a:alpha val="37000"/>
                </a:schemeClr>
              </a:gs>
              <a:gs pos="91000">
                <a:schemeClr val="bg1"/>
              </a:gs>
              <a:gs pos="60000">
                <a:schemeClr val="bg1">
                  <a:alpha val="64000"/>
                </a:schemeClr>
              </a:gs>
            </a:gsLst>
            <a:lin ang="10800000" scaled="1"/>
            <a:tileRect/>
          </a:gradFill>
          <a:ln w="28575" cap="sq" cmpd="sng" algn="ctr">
            <a:noFill/>
            <a:prstDash val="solid"/>
            <a:miter lim="800000"/>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defTabSz="685800" fontAlgn="base">
              <a:spcBef>
                <a:spcPct val="50000"/>
              </a:spcBef>
              <a:spcAft>
                <a:spcPct val="50000"/>
              </a:spcAft>
            </a:pPr>
            <a:endParaRPr lang="en-GB" sz="1650" dirty="0">
              <a:solidFill>
                <a:srgbClr val="2D2926"/>
              </a:solidFill>
              <a:latin typeface="Arial" charset="0"/>
            </a:endParaRPr>
          </a:p>
        </p:txBody>
      </p:sp>
      <p:sp>
        <p:nvSpPr>
          <p:cNvPr id="10" name="Freeform 5"/>
          <p:cNvSpPr>
            <a:spLocks/>
          </p:cNvSpPr>
          <p:nvPr userDrawn="1"/>
        </p:nvSpPr>
        <p:spPr bwMode="gray">
          <a:xfrm>
            <a:off x="4770075"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342900">
              <a:defRPr/>
            </a:pPr>
            <a:endParaRPr lang="en-US" sz="1350" dirty="0">
              <a:solidFill>
                <a:srgbClr val="2D2926"/>
              </a:solidFill>
            </a:endParaRPr>
          </a:p>
        </p:txBody>
      </p:sp>
      <p:sp>
        <p:nvSpPr>
          <p:cNvPr id="11" name="Freeform 5"/>
          <p:cNvSpPr>
            <a:spLocks noEditPoints="1"/>
          </p:cNvSpPr>
          <p:nvPr userDrawn="1"/>
        </p:nvSpPr>
        <p:spPr bwMode="auto">
          <a:xfrm>
            <a:off x="474609" y="405115"/>
            <a:ext cx="1385986" cy="320374"/>
          </a:xfrm>
          <a:custGeom>
            <a:avLst/>
            <a:gdLst>
              <a:gd name="T0" fmla="*/ 2147483647 w 5472"/>
              <a:gd name="T1" fmla="*/ 2147483647 h 952"/>
              <a:gd name="T2" fmla="*/ 2147483647 w 5472"/>
              <a:gd name="T3" fmla="*/ 2147483647 h 952"/>
              <a:gd name="T4" fmla="*/ 2147483647 w 5472"/>
              <a:gd name="T5" fmla="*/ 2147483647 h 952"/>
              <a:gd name="T6" fmla="*/ 2147483647 w 5472"/>
              <a:gd name="T7" fmla="*/ 2147483647 h 952"/>
              <a:gd name="T8" fmla="*/ 2147483647 w 5472"/>
              <a:gd name="T9" fmla="*/ 2147483647 h 952"/>
              <a:gd name="T10" fmla="*/ 2147483647 w 5472"/>
              <a:gd name="T11" fmla="*/ 2147483647 h 952"/>
              <a:gd name="T12" fmla="*/ 2147483647 w 5472"/>
              <a:gd name="T13" fmla="*/ 2147483647 h 952"/>
              <a:gd name="T14" fmla="*/ 2147483647 w 5472"/>
              <a:gd name="T15" fmla="*/ 2147483647 h 952"/>
              <a:gd name="T16" fmla="*/ 2147483647 w 5472"/>
              <a:gd name="T17" fmla="*/ 2147483647 h 952"/>
              <a:gd name="T18" fmla="*/ 2147483647 w 5472"/>
              <a:gd name="T19" fmla="*/ 2147483647 h 952"/>
              <a:gd name="T20" fmla="*/ 2147483647 w 5472"/>
              <a:gd name="T21" fmla="*/ 2147483647 h 952"/>
              <a:gd name="T22" fmla="*/ 2147483647 w 5472"/>
              <a:gd name="T23" fmla="*/ 2147483647 h 952"/>
              <a:gd name="T24" fmla="*/ 2147483647 w 5472"/>
              <a:gd name="T25" fmla="*/ 2147483647 h 952"/>
              <a:gd name="T26" fmla="*/ 2147483647 w 5472"/>
              <a:gd name="T27" fmla="*/ 2147483647 h 952"/>
              <a:gd name="T28" fmla="*/ 2147483647 w 5472"/>
              <a:gd name="T29" fmla="*/ 2147483647 h 952"/>
              <a:gd name="T30" fmla="*/ 2147483647 w 5472"/>
              <a:gd name="T31" fmla="*/ 2147483647 h 952"/>
              <a:gd name="T32" fmla="*/ 2147483647 w 5472"/>
              <a:gd name="T33" fmla="*/ 2147483647 h 952"/>
              <a:gd name="T34" fmla="*/ 2147483647 w 5472"/>
              <a:gd name="T35" fmla="*/ 2147483647 h 952"/>
              <a:gd name="T36" fmla="*/ 2147483647 w 5472"/>
              <a:gd name="T37" fmla="*/ 2147483647 h 952"/>
              <a:gd name="T38" fmla="*/ 2147483647 w 5472"/>
              <a:gd name="T39" fmla="*/ 2147483647 h 952"/>
              <a:gd name="T40" fmla="*/ 2147483647 w 5472"/>
              <a:gd name="T41" fmla="*/ 2147483647 h 952"/>
              <a:gd name="T42" fmla="*/ 2147483647 w 5472"/>
              <a:gd name="T43" fmla="*/ 2147483647 h 952"/>
              <a:gd name="T44" fmla="*/ 2147483647 w 5472"/>
              <a:gd name="T45" fmla="*/ 2147483647 h 952"/>
              <a:gd name="T46" fmla="*/ 2147483647 w 5472"/>
              <a:gd name="T47" fmla="*/ 2147483647 h 952"/>
              <a:gd name="T48" fmla="*/ 2147483647 w 5472"/>
              <a:gd name="T49" fmla="*/ 2147483647 h 952"/>
              <a:gd name="T50" fmla="*/ 2147483647 w 5472"/>
              <a:gd name="T51" fmla="*/ 2147483647 h 952"/>
              <a:gd name="T52" fmla="*/ 2147483647 w 5472"/>
              <a:gd name="T53" fmla="*/ 2147483647 h 952"/>
              <a:gd name="T54" fmla="*/ 2147483647 w 5472"/>
              <a:gd name="T55" fmla="*/ 2147483647 h 952"/>
              <a:gd name="T56" fmla="*/ 2147483647 w 5472"/>
              <a:gd name="T57" fmla="*/ 2147483647 h 952"/>
              <a:gd name="T58" fmla="*/ 2147483647 w 5472"/>
              <a:gd name="T59" fmla="*/ 2147483647 h 952"/>
              <a:gd name="T60" fmla="*/ 2147483647 w 5472"/>
              <a:gd name="T61" fmla="*/ 2147483647 h 952"/>
              <a:gd name="T62" fmla="*/ 2147483647 w 5472"/>
              <a:gd name="T63" fmla="*/ 2147483647 h 952"/>
              <a:gd name="T64" fmla="*/ 2147483647 w 5472"/>
              <a:gd name="T65" fmla="*/ 2147483647 h 952"/>
              <a:gd name="T66" fmla="*/ 2147483647 w 5472"/>
              <a:gd name="T67" fmla="*/ 2147483647 h 952"/>
              <a:gd name="T68" fmla="*/ 2147483647 w 5472"/>
              <a:gd name="T69" fmla="*/ 2147483647 h 952"/>
              <a:gd name="T70" fmla="*/ 2147483647 w 5472"/>
              <a:gd name="T71" fmla="*/ 2147483647 h 952"/>
              <a:gd name="T72" fmla="*/ 2147483647 w 5472"/>
              <a:gd name="T73" fmla="*/ 2147483647 h 952"/>
              <a:gd name="T74" fmla="*/ 2147483647 w 5472"/>
              <a:gd name="T75" fmla="*/ 2147483647 h 952"/>
              <a:gd name="T76" fmla="*/ 2147483647 w 5472"/>
              <a:gd name="T77" fmla="*/ 2147483647 h 952"/>
              <a:gd name="T78" fmla="*/ 2147483647 w 5472"/>
              <a:gd name="T79" fmla="*/ 2147483647 h 952"/>
              <a:gd name="T80" fmla="*/ 2147483647 w 5472"/>
              <a:gd name="T81" fmla="*/ 2147483647 h 952"/>
              <a:gd name="T82" fmla="*/ 2147483647 w 5472"/>
              <a:gd name="T83" fmla="*/ 0 h 952"/>
              <a:gd name="T84" fmla="*/ 2147483647 w 5472"/>
              <a:gd name="T85" fmla="*/ 2147483647 h 952"/>
              <a:gd name="T86" fmla="*/ 2147483647 w 5472"/>
              <a:gd name="T87" fmla="*/ 2147483647 h 952"/>
              <a:gd name="T88" fmla="*/ 2147483647 w 5472"/>
              <a:gd name="T89" fmla="*/ 2147483647 h 952"/>
              <a:gd name="T90" fmla="*/ 2147483647 w 5472"/>
              <a:gd name="T91" fmla="*/ 2147483647 h 952"/>
              <a:gd name="T92" fmla="*/ 2147483647 w 5472"/>
              <a:gd name="T93" fmla="*/ 2147483647 h 952"/>
              <a:gd name="T94" fmla="*/ 2147483647 w 5472"/>
              <a:gd name="T95" fmla="*/ 2147483647 h 952"/>
              <a:gd name="T96" fmla="*/ 2147483647 w 5472"/>
              <a:gd name="T97" fmla="*/ 2147483647 h 952"/>
              <a:gd name="T98" fmla="*/ 2147483647 w 5472"/>
              <a:gd name="T99" fmla="*/ 2147483647 h 952"/>
              <a:gd name="T100" fmla="*/ 2147483647 w 5472"/>
              <a:gd name="T101" fmla="*/ 2147483647 h 952"/>
              <a:gd name="T102" fmla="*/ 2147483647 w 5472"/>
              <a:gd name="T103" fmla="*/ 2147483647 h 952"/>
              <a:gd name="T104" fmla="*/ 2147483647 w 5472"/>
              <a:gd name="T105" fmla="*/ 2147483647 h 952"/>
              <a:gd name="T106" fmla="*/ 2147483647 w 5472"/>
              <a:gd name="T107" fmla="*/ 2147483647 h 952"/>
              <a:gd name="T108" fmla="*/ 2147483647 w 5472"/>
              <a:gd name="T109" fmla="*/ 0 h 952"/>
              <a:gd name="T110" fmla="*/ 2147483647 w 5472"/>
              <a:gd name="T111" fmla="*/ 2147483647 h 952"/>
              <a:gd name="T112" fmla="*/ 2147483647 w 5472"/>
              <a:gd name="T113" fmla="*/ 2147483647 h 952"/>
              <a:gd name="T114" fmla="*/ 2147483647 w 5472"/>
              <a:gd name="T115" fmla="*/ 2147483647 h 952"/>
              <a:gd name="T116" fmla="*/ 2147483647 w 5472"/>
              <a:gd name="T117" fmla="*/ 2147483647 h 952"/>
              <a:gd name="T118" fmla="*/ 2147483647 w 5472"/>
              <a:gd name="T119" fmla="*/ 2147483647 h 952"/>
              <a:gd name="T120" fmla="*/ 2147483647 w 5472"/>
              <a:gd name="T121" fmla="*/ 2147483647 h 952"/>
              <a:gd name="T122" fmla="*/ 2147483647 w 5472"/>
              <a:gd name="T123" fmla="*/ 2147483647 h 9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22"/>
                </a:lnTo>
                <a:close/>
                <a:moveTo>
                  <a:pt x="4946" y="334"/>
                </a:moveTo>
                <a:lnTo>
                  <a:pt x="4946"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70" y="952"/>
                </a:lnTo>
                <a:lnTo>
                  <a:pt x="3660" y="948"/>
                </a:lnTo>
                <a:lnTo>
                  <a:pt x="3650" y="944"/>
                </a:lnTo>
                <a:lnTo>
                  <a:pt x="3642" y="938"/>
                </a:lnTo>
                <a:lnTo>
                  <a:pt x="3634" y="930"/>
                </a:lnTo>
                <a:lnTo>
                  <a:pt x="3624" y="920"/>
                </a:lnTo>
                <a:lnTo>
                  <a:pt x="3606" y="898"/>
                </a:lnTo>
                <a:lnTo>
                  <a:pt x="3124" y="236"/>
                </a:lnTo>
                <a:lnTo>
                  <a:pt x="3188" y="236"/>
                </a:lnTo>
                <a:lnTo>
                  <a:pt x="3212" y="238"/>
                </a:lnTo>
                <a:lnTo>
                  <a:pt x="3232" y="240"/>
                </a:lnTo>
                <a:lnTo>
                  <a:pt x="3250" y="246"/>
                </a:lnTo>
                <a:lnTo>
                  <a:pt x="3264" y="254"/>
                </a:lnTo>
                <a:lnTo>
                  <a:pt x="3276" y="264"/>
                </a:lnTo>
                <a:lnTo>
                  <a:pt x="3286" y="274"/>
                </a:lnTo>
                <a:lnTo>
                  <a:pt x="3308" y="302"/>
                </a:lnTo>
                <a:lnTo>
                  <a:pt x="3686" y="836"/>
                </a:lnTo>
                <a:lnTo>
                  <a:pt x="4066" y="300"/>
                </a:lnTo>
                <a:lnTo>
                  <a:pt x="4086" y="274"/>
                </a:lnTo>
                <a:lnTo>
                  <a:pt x="4098" y="262"/>
                </a:lnTo>
                <a:lnTo>
                  <a:pt x="4110" y="254"/>
                </a:lnTo>
                <a:lnTo>
                  <a:pt x="4124" y="246"/>
                </a:lnTo>
                <a:lnTo>
                  <a:pt x="4140" y="240"/>
                </a:lnTo>
                <a:lnTo>
                  <a:pt x="4160" y="238"/>
                </a:lnTo>
                <a:lnTo>
                  <a:pt x="4184" y="236"/>
                </a:lnTo>
                <a:lnTo>
                  <a:pt x="4242" y="236"/>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1046" y="942"/>
                </a:lnTo>
                <a:lnTo>
                  <a:pt x="1002" y="942"/>
                </a:lnTo>
                <a:close/>
                <a:moveTo>
                  <a:pt x="580" y="334"/>
                </a:moveTo>
                <a:lnTo>
                  <a:pt x="580"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76"/>
                </a:lnTo>
                <a:lnTo>
                  <a:pt x="4438" y="64"/>
                </a:lnTo>
                <a:lnTo>
                  <a:pt x="4434" y="52"/>
                </a:lnTo>
                <a:lnTo>
                  <a:pt x="4430" y="42"/>
                </a:lnTo>
                <a:lnTo>
                  <a:pt x="4422" y="34"/>
                </a:lnTo>
                <a:lnTo>
                  <a:pt x="4414" y="28"/>
                </a:lnTo>
                <a:lnTo>
                  <a:pt x="4404" y="24"/>
                </a:lnTo>
                <a:lnTo>
                  <a:pt x="4394" y="22"/>
                </a:lnTo>
                <a:lnTo>
                  <a:pt x="4384" y="20"/>
                </a:lnTo>
                <a:lnTo>
                  <a:pt x="4372" y="22"/>
                </a:lnTo>
                <a:lnTo>
                  <a:pt x="4362" y="24"/>
                </a:lnTo>
                <a:lnTo>
                  <a:pt x="4352" y="28"/>
                </a:lnTo>
                <a:lnTo>
                  <a:pt x="4344" y="34"/>
                </a:lnTo>
                <a:lnTo>
                  <a:pt x="4338" y="42"/>
                </a:lnTo>
                <a:lnTo>
                  <a:pt x="4332" y="52"/>
                </a:lnTo>
                <a:lnTo>
                  <a:pt x="4328" y="64"/>
                </a:lnTo>
                <a:lnTo>
                  <a:pt x="4328" y="76"/>
                </a:lnTo>
                <a:lnTo>
                  <a:pt x="4328" y="100"/>
                </a:lnTo>
                <a:lnTo>
                  <a:pt x="4328" y="112"/>
                </a:lnTo>
                <a:lnTo>
                  <a:pt x="4332" y="124"/>
                </a:lnTo>
                <a:lnTo>
                  <a:pt x="4336" y="134"/>
                </a:lnTo>
                <a:lnTo>
                  <a:pt x="4344" y="142"/>
                </a:lnTo>
                <a:lnTo>
                  <a:pt x="4352" y="148"/>
                </a:lnTo>
                <a:lnTo>
                  <a:pt x="4362" y="152"/>
                </a:lnTo>
                <a:lnTo>
                  <a:pt x="4372" y="154"/>
                </a:lnTo>
                <a:lnTo>
                  <a:pt x="4384" y="156"/>
                </a:lnTo>
                <a:close/>
                <a:moveTo>
                  <a:pt x="4328" y="236"/>
                </a:moveTo>
                <a:lnTo>
                  <a:pt x="4328" y="236"/>
                </a:lnTo>
                <a:lnTo>
                  <a:pt x="4354" y="236"/>
                </a:lnTo>
                <a:lnTo>
                  <a:pt x="4372" y="238"/>
                </a:lnTo>
                <a:lnTo>
                  <a:pt x="4388" y="242"/>
                </a:lnTo>
                <a:lnTo>
                  <a:pt x="4402" y="248"/>
                </a:lnTo>
                <a:lnTo>
                  <a:pt x="4414" y="256"/>
                </a:lnTo>
                <a:lnTo>
                  <a:pt x="4424" y="268"/>
                </a:lnTo>
                <a:lnTo>
                  <a:pt x="4432" y="284"/>
                </a:lnTo>
                <a:lnTo>
                  <a:pt x="4436" y="304"/>
                </a:lnTo>
                <a:lnTo>
                  <a:pt x="4438" y="328"/>
                </a:lnTo>
                <a:lnTo>
                  <a:pt x="4438" y="942"/>
                </a:lnTo>
                <a:lnTo>
                  <a:pt x="4410" y="942"/>
                </a:lnTo>
                <a:lnTo>
                  <a:pt x="4390" y="940"/>
                </a:lnTo>
                <a:lnTo>
                  <a:pt x="4374" y="936"/>
                </a:lnTo>
                <a:lnTo>
                  <a:pt x="4360" y="930"/>
                </a:lnTo>
                <a:lnTo>
                  <a:pt x="4348" y="920"/>
                </a:lnTo>
                <a:lnTo>
                  <a:pt x="4340" y="908"/>
                </a:lnTo>
                <a:lnTo>
                  <a:pt x="4334" y="892"/>
                </a:lnTo>
                <a:lnTo>
                  <a:pt x="4330" y="874"/>
                </a:lnTo>
                <a:lnTo>
                  <a:pt x="4328" y="852"/>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0"/>
                </a:lnTo>
                <a:lnTo>
                  <a:pt x="1136" y="0"/>
                </a:lnTo>
                <a:lnTo>
                  <a:pt x="1154" y="0"/>
                </a:lnTo>
                <a:lnTo>
                  <a:pt x="1168" y="4"/>
                </a:lnTo>
                <a:lnTo>
                  <a:pt x="1180" y="10"/>
                </a:lnTo>
                <a:lnTo>
                  <a:pt x="1192" y="18"/>
                </a:lnTo>
                <a:lnTo>
                  <a:pt x="1200" y="28"/>
                </a:lnTo>
                <a:lnTo>
                  <a:pt x="1206" y="40"/>
                </a:lnTo>
                <a:lnTo>
                  <a:pt x="1210" y="54"/>
                </a:lnTo>
                <a:lnTo>
                  <a:pt x="1210" y="70"/>
                </a:lnTo>
                <a:lnTo>
                  <a:pt x="1210" y="328"/>
                </a:lnTo>
                <a:close/>
                <a:moveTo>
                  <a:pt x="1496" y="844"/>
                </a:moveTo>
                <a:lnTo>
                  <a:pt x="1496"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0"/>
                </a:lnTo>
                <a:lnTo>
                  <a:pt x="2218" y="0"/>
                </a:lnTo>
                <a:lnTo>
                  <a:pt x="2236" y="0"/>
                </a:lnTo>
                <a:lnTo>
                  <a:pt x="2250" y="4"/>
                </a:lnTo>
                <a:lnTo>
                  <a:pt x="2264" y="10"/>
                </a:lnTo>
                <a:lnTo>
                  <a:pt x="2274" y="18"/>
                </a:lnTo>
                <a:lnTo>
                  <a:pt x="2282" y="28"/>
                </a:lnTo>
                <a:lnTo>
                  <a:pt x="2288" y="40"/>
                </a:lnTo>
                <a:lnTo>
                  <a:pt x="2292" y="54"/>
                </a:lnTo>
                <a:lnTo>
                  <a:pt x="2294" y="70"/>
                </a:lnTo>
                <a:lnTo>
                  <a:pt x="2294" y="328"/>
                </a:lnTo>
                <a:close/>
                <a:moveTo>
                  <a:pt x="2578" y="844"/>
                </a:moveTo>
                <a:lnTo>
                  <a:pt x="2578"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342900"/>
            <a:endParaRPr lang="en-US" sz="1350" dirty="0">
              <a:solidFill>
                <a:srgbClr val="2D2926"/>
              </a:solidFill>
            </a:endParaRPr>
          </a:p>
        </p:txBody>
      </p:sp>
    </p:spTree>
    <p:extLst>
      <p:ext uri="{BB962C8B-B14F-4D97-AF65-F5344CB8AC3E}">
        <p14:creationId xmlns:p14="http://schemas.microsoft.com/office/powerpoint/2010/main" val="3380749451"/>
      </p:ext>
    </p:extLst>
  </p:cSld>
  <p:clrMapOvr>
    <a:overrideClrMapping bg1="lt1" tx1="dk1" bg2="lt2" tx2="dk2" accent1="accent1" accent2="accent2" accent3="accent3" accent4="accent4" accent5="accent5" accent6="accent6" hlink="hlink" folHlink="folHlink"/>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A1A3C4-44A1-4237-8D2A-D32E8541E1F9}"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65828330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331A4CA-3641-4A29-A424-DE483AE6070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96467" cy="6908800"/>
          </a:xfrm>
          <a:prstGeom prst="rect">
            <a:avLst/>
          </a:prstGeom>
        </p:spPr>
      </p:pic>
      <p:sp>
        <p:nvSpPr>
          <p:cNvPr id="4115" name="Rectangle 19"/>
          <p:cNvSpPr>
            <a:spLocks noGrp="1" noChangeArrowheads="1"/>
          </p:cNvSpPr>
          <p:nvPr>
            <p:ph type="ctrTitle"/>
          </p:nvPr>
        </p:nvSpPr>
        <p:spPr>
          <a:xfrm>
            <a:off x="395288" y="2194553"/>
            <a:ext cx="4441031" cy="2220218"/>
          </a:xfrm>
        </p:spPr>
        <p:txBody>
          <a:bodyPr/>
          <a:lstStyle>
            <a:lvl1pPr>
              <a:lnSpc>
                <a:spcPct val="95000"/>
              </a:lnSpc>
              <a:spcBef>
                <a:spcPts val="0"/>
              </a:spcBef>
              <a:defRPr sz="3000" cap="all" baseline="0">
                <a:solidFill>
                  <a:schemeClr val="tx1"/>
                </a:solidFill>
              </a:defRPr>
            </a:lvl1pPr>
          </a:lstStyle>
          <a:p>
            <a:r>
              <a:rPr lang="en-US"/>
              <a:t>Click to edit Master title style</a:t>
            </a:r>
            <a:endParaRPr lang="en-US" dirty="0"/>
          </a:p>
        </p:txBody>
      </p:sp>
      <p:sp>
        <p:nvSpPr>
          <p:cNvPr id="4116" name="Rectangle 20"/>
          <p:cNvSpPr>
            <a:spLocks noGrp="1" noChangeArrowheads="1"/>
          </p:cNvSpPr>
          <p:nvPr>
            <p:ph type="subTitle" idx="1"/>
          </p:nvPr>
        </p:nvSpPr>
        <p:spPr>
          <a:xfrm>
            <a:off x="395288" y="4480696"/>
            <a:ext cx="4441031" cy="432000"/>
          </a:xfrm>
        </p:spPr>
        <p:txBody>
          <a:bodyPr/>
          <a:lstStyle>
            <a:lvl1pPr marL="0" indent="0">
              <a:lnSpc>
                <a:spcPct val="100000"/>
              </a:lnSpc>
              <a:spcBef>
                <a:spcPts val="0"/>
              </a:spcBef>
              <a:spcAft>
                <a:spcPct val="0"/>
              </a:spcAft>
              <a:buFontTx/>
              <a:buNone/>
              <a:defRPr sz="1800">
                <a:solidFill>
                  <a:schemeClr val="accent6"/>
                </a:solidFill>
              </a:defRPr>
            </a:lvl1pPr>
          </a:lstStyle>
          <a:p>
            <a:r>
              <a:rPr lang="en-US"/>
              <a:t>Click to edit Master subtitle style</a:t>
            </a:r>
            <a:endParaRPr lang="en-US" dirty="0"/>
          </a:p>
        </p:txBody>
      </p:sp>
      <p:sp>
        <p:nvSpPr>
          <p:cNvPr id="6" name="Freeform 5"/>
          <p:cNvSpPr>
            <a:spLocks/>
          </p:cNvSpPr>
          <p:nvPr userDrawn="1"/>
        </p:nvSpPr>
        <p:spPr bwMode="gray">
          <a:xfrm>
            <a:off x="4770075" y="1530350"/>
            <a:ext cx="125412"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342900">
              <a:defRPr/>
            </a:pPr>
            <a:endParaRPr lang="en-US" sz="1350" dirty="0">
              <a:solidFill>
                <a:srgbClr val="FFFFFF"/>
              </a:solidFill>
            </a:endParaRPr>
          </a:p>
        </p:txBody>
      </p:sp>
    </p:spTree>
    <p:extLst>
      <p:ext uri="{BB962C8B-B14F-4D97-AF65-F5344CB8AC3E}">
        <p14:creationId xmlns:p14="http://schemas.microsoft.com/office/powerpoint/2010/main" val="3166944205"/>
      </p:ext>
    </p:extLst>
  </p:cSld>
  <p:clrMapOvr>
    <a:overrideClrMapping bg1="dk1" tx1="lt1" bg2="dk2" tx2="lt2" accent1="accent1" accent2="accent2" accent3="accent3" accent4="accent4" accent5="accent5" accent6="accent6" hlink="hlink" folHlink="folHlink"/>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FB05237-1BE8-4A86-8909-02B68F86FA6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96467" cy="6908800"/>
          </a:xfrm>
          <a:prstGeom prst="rect">
            <a:avLst/>
          </a:prstGeom>
        </p:spPr>
      </p:pic>
      <p:sp>
        <p:nvSpPr>
          <p:cNvPr id="3" name="Title 2"/>
          <p:cNvSpPr>
            <a:spLocks noGrp="1"/>
          </p:cNvSpPr>
          <p:nvPr>
            <p:ph type="title"/>
          </p:nvPr>
        </p:nvSpPr>
        <p:spPr>
          <a:xfrm>
            <a:off x="332532" y="91781"/>
            <a:ext cx="8627110" cy="822325"/>
          </a:xfrm>
        </p:spPr>
        <p:txBody>
          <a:bodyPr/>
          <a:lstStyle>
            <a:lvl1pPr>
              <a:defRPr>
                <a:solidFill>
                  <a:schemeClr val="bg1"/>
                </a:solidFill>
              </a:defRPr>
            </a:lvl1pPr>
          </a:lstStyle>
          <a:p>
            <a:r>
              <a:rPr lang="en-US" dirty="0"/>
              <a:t>Click to edit Master title style</a:t>
            </a:r>
            <a:endParaRPr lang="en-GB" dirty="0"/>
          </a:p>
        </p:txBody>
      </p:sp>
      <p:sp>
        <p:nvSpPr>
          <p:cNvPr id="5" name="Content Placeholder 4"/>
          <p:cNvSpPr>
            <a:spLocks noGrp="1"/>
          </p:cNvSpPr>
          <p:nvPr>
            <p:ph sz="quarter" idx="10"/>
          </p:nvPr>
        </p:nvSpPr>
        <p:spPr>
          <a:xfrm>
            <a:off x="340866" y="1052515"/>
            <a:ext cx="8613379" cy="5114925"/>
          </a:xfrm>
        </p:spPr>
        <p:txBody>
          <a:bodyPr/>
          <a:lstStyle>
            <a:lvl1pPr>
              <a:buClr>
                <a:schemeClr val="bg1"/>
              </a:buClr>
              <a:buSzPct val="10000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Line 8">
            <a:extLst>
              <a:ext uri="{FF2B5EF4-FFF2-40B4-BE49-F238E27FC236}">
                <a16:creationId xmlns="" xmlns:a16="http://schemas.microsoft.com/office/drawing/2014/main" id="{064B0A5E-708A-4A6D-BB8E-89BADE2BC3E2}"/>
              </a:ext>
            </a:extLst>
          </p:cNvPr>
          <p:cNvSpPr>
            <a:spLocks noChangeShapeType="1"/>
          </p:cNvSpPr>
          <p:nvPr userDrawn="1"/>
        </p:nvSpPr>
        <p:spPr bwMode="auto">
          <a:xfrm>
            <a:off x="412750" y="958850"/>
            <a:ext cx="873125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en-US" sz="1350" dirty="0">
              <a:solidFill>
                <a:srgbClr val="2D2926"/>
              </a:solidFill>
              <a:ea typeface="ＭＳ Ｐゴシック" charset="0"/>
            </a:endParaRPr>
          </a:p>
        </p:txBody>
      </p:sp>
    </p:spTree>
    <p:extLst>
      <p:ext uri="{BB962C8B-B14F-4D97-AF65-F5344CB8AC3E}">
        <p14:creationId xmlns:p14="http://schemas.microsoft.com/office/powerpoint/2010/main" val="3947601063"/>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FB05237-1BE8-4A86-8909-02B68F86FA6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96467" cy="6908800"/>
          </a:xfrm>
          <a:prstGeom prst="rect">
            <a:avLst/>
          </a:prstGeom>
        </p:spPr>
      </p:pic>
      <p:sp>
        <p:nvSpPr>
          <p:cNvPr id="3" name="Title 2"/>
          <p:cNvSpPr>
            <a:spLocks noGrp="1"/>
          </p:cNvSpPr>
          <p:nvPr>
            <p:ph type="title"/>
          </p:nvPr>
        </p:nvSpPr>
        <p:spPr>
          <a:xfrm>
            <a:off x="332532" y="91781"/>
            <a:ext cx="8627110" cy="822325"/>
          </a:xfrm>
        </p:spPr>
        <p:txBody>
          <a:bodyPr/>
          <a:lstStyle>
            <a:lvl1pPr>
              <a:defRPr>
                <a:solidFill>
                  <a:schemeClr val="bg1"/>
                </a:solidFill>
              </a:defRPr>
            </a:lvl1pPr>
          </a:lstStyle>
          <a:p>
            <a:r>
              <a:rPr lang="en-US" dirty="0"/>
              <a:t>Click to edit Master title style</a:t>
            </a:r>
            <a:endParaRPr lang="en-GB" dirty="0"/>
          </a:p>
        </p:txBody>
      </p:sp>
      <p:sp>
        <p:nvSpPr>
          <p:cNvPr id="4" name="Line 8">
            <a:extLst>
              <a:ext uri="{FF2B5EF4-FFF2-40B4-BE49-F238E27FC236}">
                <a16:creationId xmlns="" xmlns:a16="http://schemas.microsoft.com/office/drawing/2014/main" id="{064B0A5E-708A-4A6D-BB8E-89BADE2BC3E2}"/>
              </a:ext>
            </a:extLst>
          </p:cNvPr>
          <p:cNvSpPr>
            <a:spLocks noChangeShapeType="1"/>
          </p:cNvSpPr>
          <p:nvPr userDrawn="1"/>
        </p:nvSpPr>
        <p:spPr bwMode="auto">
          <a:xfrm>
            <a:off x="412750" y="958850"/>
            <a:ext cx="873125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en-US" sz="1350" dirty="0">
              <a:solidFill>
                <a:srgbClr val="2D2926"/>
              </a:solidFill>
              <a:ea typeface="ＭＳ Ｐゴシック" charset="0"/>
            </a:endParaRPr>
          </a:p>
        </p:txBody>
      </p:sp>
    </p:spTree>
    <p:extLst>
      <p:ext uri="{BB962C8B-B14F-4D97-AF65-F5344CB8AC3E}">
        <p14:creationId xmlns:p14="http://schemas.microsoft.com/office/powerpoint/2010/main" val="4095164197"/>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Blue shapes">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5C3D71B-EF36-452A-AE37-F15835D83C4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96467" cy="6908800"/>
          </a:xfrm>
          <a:prstGeom prst="rect">
            <a:avLst/>
          </a:prstGeom>
        </p:spPr>
      </p:pic>
    </p:spTree>
    <p:extLst>
      <p:ext uri="{BB962C8B-B14F-4D97-AF65-F5344CB8AC3E}">
        <p14:creationId xmlns:p14="http://schemas.microsoft.com/office/powerpoint/2010/main" val="792230008"/>
      </p:ext>
    </p:extLst>
  </p:cSld>
  <p:clrMapOvr>
    <a:overrideClrMapping bg1="dk1" tx1="lt1" bg2="dk2" tx2="lt2" accent1="accent1" accent2="accent2" accent3="accent3" accent4="accent4" accent5="accent5" accent6="accent6" hlink="hlink" folHlink="folHlink"/>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C5693E0-C2E0-400C-9419-92C9782A12F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96467" cy="6908800"/>
          </a:xfrm>
          <a:prstGeom prst="rect">
            <a:avLst/>
          </a:prstGeom>
        </p:spPr>
      </p:pic>
      <p:sp>
        <p:nvSpPr>
          <p:cNvPr id="3" name="Freeform 5"/>
          <p:cNvSpPr>
            <a:spLocks noEditPoints="1"/>
          </p:cNvSpPr>
          <p:nvPr userDrawn="1"/>
        </p:nvSpPr>
        <p:spPr bwMode="auto">
          <a:xfrm>
            <a:off x="2301682" y="2708476"/>
            <a:ext cx="4540638" cy="1053698"/>
          </a:xfrm>
          <a:custGeom>
            <a:avLst/>
            <a:gdLst>
              <a:gd name="T0" fmla="*/ 2147483647 w 5472"/>
              <a:gd name="T1" fmla="*/ 2147483647 h 952"/>
              <a:gd name="T2" fmla="*/ 2147483647 w 5472"/>
              <a:gd name="T3" fmla="*/ 2147483647 h 952"/>
              <a:gd name="T4" fmla="*/ 2147483647 w 5472"/>
              <a:gd name="T5" fmla="*/ 2147483647 h 952"/>
              <a:gd name="T6" fmla="*/ 2147483647 w 5472"/>
              <a:gd name="T7" fmla="*/ 2147483647 h 952"/>
              <a:gd name="T8" fmla="*/ 2147483647 w 5472"/>
              <a:gd name="T9" fmla="*/ 2147483647 h 952"/>
              <a:gd name="T10" fmla="*/ 2147483647 w 5472"/>
              <a:gd name="T11" fmla="*/ 2147483647 h 952"/>
              <a:gd name="T12" fmla="*/ 2147483647 w 5472"/>
              <a:gd name="T13" fmla="*/ 2147483647 h 952"/>
              <a:gd name="T14" fmla="*/ 2147483647 w 5472"/>
              <a:gd name="T15" fmla="*/ 2147483647 h 952"/>
              <a:gd name="T16" fmla="*/ 2147483647 w 5472"/>
              <a:gd name="T17" fmla="*/ 2147483647 h 952"/>
              <a:gd name="T18" fmla="*/ 2147483647 w 5472"/>
              <a:gd name="T19" fmla="*/ 2147483647 h 952"/>
              <a:gd name="T20" fmla="*/ 2147483647 w 5472"/>
              <a:gd name="T21" fmla="*/ 2147483647 h 952"/>
              <a:gd name="T22" fmla="*/ 2147483647 w 5472"/>
              <a:gd name="T23" fmla="*/ 2147483647 h 952"/>
              <a:gd name="T24" fmla="*/ 2147483647 w 5472"/>
              <a:gd name="T25" fmla="*/ 2147483647 h 952"/>
              <a:gd name="T26" fmla="*/ 2147483647 w 5472"/>
              <a:gd name="T27" fmla="*/ 2147483647 h 952"/>
              <a:gd name="T28" fmla="*/ 2147483647 w 5472"/>
              <a:gd name="T29" fmla="*/ 2147483647 h 952"/>
              <a:gd name="T30" fmla="*/ 2147483647 w 5472"/>
              <a:gd name="T31" fmla="*/ 2147483647 h 952"/>
              <a:gd name="T32" fmla="*/ 2147483647 w 5472"/>
              <a:gd name="T33" fmla="*/ 2147483647 h 952"/>
              <a:gd name="T34" fmla="*/ 2147483647 w 5472"/>
              <a:gd name="T35" fmla="*/ 2147483647 h 952"/>
              <a:gd name="T36" fmla="*/ 2147483647 w 5472"/>
              <a:gd name="T37" fmla="*/ 2147483647 h 952"/>
              <a:gd name="T38" fmla="*/ 2147483647 w 5472"/>
              <a:gd name="T39" fmla="*/ 2147483647 h 952"/>
              <a:gd name="T40" fmla="*/ 2147483647 w 5472"/>
              <a:gd name="T41" fmla="*/ 2147483647 h 952"/>
              <a:gd name="T42" fmla="*/ 2147483647 w 5472"/>
              <a:gd name="T43" fmla="*/ 2147483647 h 952"/>
              <a:gd name="T44" fmla="*/ 2147483647 w 5472"/>
              <a:gd name="T45" fmla="*/ 2147483647 h 952"/>
              <a:gd name="T46" fmla="*/ 2147483647 w 5472"/>
              <a:gd name="T47" fmla="*/ 2147483647 h 952"/>
              <a:gd name="T48" fmla="*/ 2147483647 w 5472"/>
              <a:gd name="T49" fmla="*/ 2147483647 h 952"/>
              <a:gd name="T50" fmla="*/ 2147483647 w 5472"/>
              <a:gd name="T51" fmla="*/ 2147483647 h 952"/>
              <a:gd name="T52" fmla="*/ 2147483647 w 5472"/>
              <a:gd name="T53" fmla="*/ 2147483647 h 952"/>
              <a:gd name="T54" fmla="*/ 2147483647 w 5472"/>
              <a:gd name="T55" fmla="*/ 2147483647 h 952"/>
              <a:gd name="T56" fmla="*/ 2147483647 w 5472"/>
              <a:gd name="T57" fmla="*/ 2147483647 h 952"/>
              <a:gd name="T58" fmla="*/ 2147483647 w 5472"/>
              <a:gd name="T59" fmla="*/ 2147483647 h 952"/>
              <a:gd name="T60" fmla="*/ 2147483647 w 5472"/>
              <a:gd name="T61" fmla="*/ 2147483647 h 952"/>
              <a:gd name="T62" fmla="*/ 2147483647 w 5472"/>
              <a:gd name="T63" fmla="*/ 2147483647 h 952"/>
              <a:gd name="T64" fmla="*/ 2147483647 w 5472"/>
              <a:gd name="T65" fmla="*/ 2147483647 h 952"/>
              <a:gd name="T66" fmla="*/ 2147483647 w 5472"/>
              <a:gd name="T67" fmla="*/ 2147483647 h 952"/>
              <a:gd name="T68" fmla="*/ 2147483647 w 5472"/>
              <a:gd name="T69" fmla="*/ 2147483647 h 952"/>
              <a:gd name="T70" fmla="*/ 2147483647 w 5472"/>
              <a:gd name="T71" fmla="*/ 2147483647 h 952"/>
              <a:gd name="T72" fmla="*/ 2147483647 w 5472"/>
              <a:gd name="T73" fmla="*/ 2147483647 h 952"/>
              <a:gd name="T74" fmla="*/ 2147483647 w 5472"/>
              <a:gd name="T75" fmla="*/ 2147483647 h 952"/>
              <a:gd name="T76" fmla="*/ 2147483647 w 5472"/>
              <a:gd name="T77" fmla="*/ 2147483647 h 952"/>
              <a:gd name="T78" fmla="*/ 2147483647 w 5472"/>
              <a:gd name="T79" fmla="*/ 2147483647 h 952"/>
              <a:gd name="T80" fmla="*/ 2147483647 w 5472"/>
              <a:gd name="T81" fmla="*/ 2147483647 h 952"/>
              <a:gd name="T82" fmla="*/ 2147483647 w 5472"/>
              <a:gd name="T83" fmla="*/ 0 h 952"/>
              <a:gd name="T84" fmla="*/ 2147483647 w 5472"/>
              <a:gd name="T85" fmla="*/ 2147483647 h 952"/>
              <a:gd name="T86" fmla="*/ 2147483647 w 5472"/>
              <a:gd name="T87" fmla="*/ 2147483647 h 952"/>
              <a:gd name="T88" fmla="*/ 2147483647 w 5472"/>
              <a:gd name="T89" fmla="*/ 2147483647 h 952"/>
              <a:gd name="T90" fmla="*/ 2147483647 w 5472"/>
              <a:gd name="T91" fmla="*/ 2147483647 h 952"/>
              <a:gd name="T92" fmla="*/ 2147483647 w 5472"/>
              <a:gd name="T93" fmla="*/ 2147483647 h 952"/>
              <a:gd name="T94" fmla="*/ 2147483647 w 5472"/>
              <a:gd name="T95" fmla="*/ 2147483647 h 952"/>
              <a:gd name="T96" fmla="*/ 2147483647 w 5472"/>
              <a:gd name="T97" fmla="*/ 2147483647 h 952"/>
              <a:gd name="T98" fmla="*/ 2147483647 w 5472"/>
              <a:gd name="T99" fmla="*/ 2147483647 h 952"/>
              <a:gd name="T100" fmla="*/ 2147483647 w 5472"/>
              <a:gd name="T101" fmla="*/ 2147483647 h 952"/>
              <a:gd name="T102" fmla="*/ 2147483647 w 5472"/>
              <a:gd name="T103" fmla="*/ 2147483647 h 952"/>
              <a:gd name="T104" fmla="*/ 2147483647 w 5472"/>
              <a:gd name="T105" fmla="*/ 2147483647 h 952"/>
              <a:gd name="T106" fmla="*/ 2147483647 w 5472"/>
              <a:gd name="T107" fmla="*/ 2147483647 h 952"/>
              <a:gd name="T108" fmla="*/ 2147483647 w 5472"/>
              <a:gd name="T109" fmla="*/ 0 h 952"/>
              <a:gd name="T110" fmla="*/ 2147483647 w 5472"/>
              <a:gd name="T111" fmla="*/ 2147483647 h 952"/>
              <a:gd name="T112" fmla="*/ 2147483647 w 5472"/>
              <a:gd name="T113" fmla="*/ 2147483647 h 952"/>
              <a:gd name="T114" fmla="*/ 2147483647 w 5472"/>
              <a:gd name="T115" fmla="*/ 2147483647 h 952"/>
              <a:gd name="T116" fmla="*/ 2147483647 w 5472"/>
              <a:gd name="T117" fmla="*/ 2147483647 h 952"/>
              <a:gd name="T118" fmla="*/ 2147483647 w 5472"/>
              <a:gd name="T119" fmla="*/ 2147483647 h 952"/>
              <a:gd name="T120" fmla="*/ 2147483647 w 5472"/>
              <a:gd name="T121" fmla="*/ 2147483647 h 952"/>
              <a:gd name="T122" fmla="*/ 2147483647 w 5472"/>
              <a:gd name="T123" fmla="*/ 2147483647 h 9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22"/>
                </a:lnTo>
                <a:close/>
                <a:moveTo>
                  <a:pt x="4946" y="334"/>
                </a:moveTo>
                <a:lnTo>
                  <a:pt x="4946"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70" y="952"/>
                </a:lnTo>
                <a:lnTo>
                  <a:pt x="3660" y="948"/>
                </a:lnTo>
                <a:lnTo>
                  <a:pt x="3650" y="944"/>
                </a:lnTo>
                <a:lnTo>
                  <a:pt x="3642" y="938"/>
                </a:lnTo>
                <a:lnTo>
                  <a:pt x="3634" y="930"/>
                </a:lnTo>
                <a:lnTo>
                  <a:pt x="3624" y="920"/>
                </a:lnTo>
                <a:lnTo>
                  <a:pt x="3606" y="898"/>
                </a:lnTo>
                <a:lnTo>
                  <a:pt x="3124" y="236"/>
                </a:lnTo>
                <a:lnTo>
                  <a:pt x="3188" y="236"/>
                </a:lnTo>
                <a:lnTo>
                  <a:pt x="3212" y="238"/>
                </a:lnTo>
                <a:lnTo>
                  <a:pt x="3232" y="240"/>
                </a:lnTo>
                <a:lnTo>
                  <a:pt x="3250" y="246"/>
                </a:lnTo>
                <a:lnTo>
                  <a:pt x="3264" y="254"/>
                </a:lnTo>
                <a:lnTo>
                  <a:pt x="3276" y="264"/>
                </a:lnTo>
                <a:lnTo>
                  <a:pt x="3286" y="274"/>
                </a:lnTo>
                <a:lnTo>
                  <a:pt x="3308" y="302"/>
                </a:lnTo>
                <a:lnTo>
                  <a:pt x="3686" y="836"/>
                </a:lnTo>
                <a:lnTo>
                  <a:pt x="4066" y="300"/>
                </a:lnTo>
                <a:lnTo>
                  <a:pt x="4086" y="274"/>
                </a:lnTo>
                <a:lnTo>
                  <a:pt x="4098" y="262"/>
                </a:lnTo>
                <a:lnTo>
                  <a:pt x="4110" y="254"/>
                </a:lnTo>
                <a:lnTo>
                  <a:pt x="4124" y="246"/>
                </a:lnTo>
                <a:lnTo>
                  <a:pt x="4140" y="240"/>
                </a:lnTo>
                <a:lnTo>
                  <a:pt x="4160" y="238"/>
                </a:lnTo>
                <a:lnTo>
                  <a:pt x="4184" y="236"/>
                </a:lnTo>
                <a:lnTo>
                  <a:pt x="4242" y="236"/>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1046" y="942"/>
                </a:lnTo>
                <a:lnTo>
                  <a:pt x="1002" y="942"/>
                </a:lnTo>
                <a:close/>
                <a:moveTo>
                  <a:pt x="580" y="334"/>
                </a:moveTo>
                <a:lnTo>
                  <a:pt x="580"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76"/>
                </a:lnTo>
                <a:lnTo>
                  <a:pt x="4438" y="64"/>
                </a:lnTo>
                <a:lnTo>
                  <a:pt x="4434" y="52"/>
                </a:lnTo>
                <a:lnTo>
                  <a:pt x="4430" y="42"/>
                </a:lnTo>
                <a:lnTo>
                  <a:pt x="4422" y="34"/>
                </a:lnTo>
                <a:lnTo>
                  <a:pt x="4414" y="28"/>
                </a:lnTo>
                <a:lnTo>
                  <a:pt x="4404" y="24"/>
                </a:lnTo>
                <a:lnTo>
                  <a:pt x="4394" y="22"/>
                </a:lnTo>
                <a:lnTo>
                  <a:pt x="4384" y="20"/>
                </a:lnTo>
                <a:lnTo>
                  <a:pt x="4372" y="22"/>
                </a:lnTo>
                <a:lnTo>
                  <a:pt x="4362" y="24"/>
                </a:lnTo>
                <a:lnTo>
                  <a:pt x="4352" y="28"/>
                </a:lnTo>
                <a:lnTo>
                  <a:pt x="4344" y="34"/>
                </a:lnTo>
                <a:lnTo>
                  <a:pt x="4338" y="42"/>
                </a:lnTo>
                <a:lnTo>
                  <a:pt x="4332" y="52"/>
                </a:lnTo>
                <a:lnTo>
                  <a:pt x="4328" y="64"/>
                </a:lnTo>
                <a:lnTo>
                  <a:pt x="4328" y="76"/>
                </a:lnTo>
                <a:lnTo>
                  <a:pt x="4328" y="100"/>
                </a:lnTo>
                <a:lnTo>
                  <a:pt x="4328" y="112"/>
                </a:lnTo>
                <a:lnTo>
                  <a:pt x="4332" y="124"/>
                </a:lnTo>
                <a:lnTo>
                  <a:pt x="4336" y="134"/>
                </a:lnTo>
                <a:lnTo>
                  <a:pt x="4344" y="142"/>
                </a:lnTo>
                <a:lnTo>
                  <a:pt x="4352" y="148"/>
                </a:lnTo>
                <a:lnTo>
                  <a:pt x="4362" y="152"/>
                </a:lnTo>
                <a:lnTo>
                  <a:pt x="4372" y="154"/>
                </a:lnTo>
                <a:lnTo>
                  <a:pt x="4384" y="156"/>
                </a:lnTo>
                <a:close/>
                <a:moveTo>
                  <a:pt x="4328" y="236"/>
                </a:moveTo>
                <a:lnTo>
                  <a:pt x="4328" y="236"/>
                </a:lnTo>
                <a:lnTo>
                  <a:pt x="4354" y="236"/>
                </a:lnTo>
                <a:lnTo>
                  <a:pt x="4372" y="238"/>
                </a:lnTo>
                <a:lnTo>
                  <a:pt x="4388" y="242"/>
                </a:lnTo>
                <a:lnTo>
                  <a:pt x="4402" y="248"/>
                </a:lnTo>
                <a:lnTo>
                  <a:pt x="4414" y="256"/>
                </a:lnTo>
                <a:lnTo>
                  <a:pt x="4424" y="268"/>
                </a:lnTo>
                <a:lnTo>
                  <a:pt x="4432" y="284"/>
                </a:lnTo>
                <a:lnTo>
                  <a:pt x="4436" y="304"/>
                </a:lnTo>
                <a:lnTo>
                  <a:pt x="4438" y="328"/>
                </a:lnTo>
                <a:lnTo>
                  <a:pt x="4438" y="942"/>
                </a:lnTo>
                <a:lnTo>
                  <a:pt x="4410" y="942"/>
                </a:lnTo>
                <a:lnTo>
                  <a:pt x="4390" y="940"/>
                </a:lnTo>
                <a:lnTo>
                  <a:pt x="4374" y="936"/>
                </a:lnTo>
                <a:lnTo>
                  <a:pt x="4360" y="930"/>
                </a:lnTo>
                <a:lnTo>
                  <a:pt x="4348" y="920"/>
                </a:lnTo>
                <a:lnTo>
                  <a:pt x="4340" y="908"/>
                </a:lnTo>
                <a:lnTo>
                  <a:pt x="4334" y="892"/>
                </a:lnTo>
                <a:lnTo>
                  <a:pt x="4330" y="874"/>
                </a:lnTo>
                <a:lnTo>
                  <a:pt x="4328" y="852"/>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0"/>
                </a:lnTo>
                <a:lnTo>
                  <a:pt x="1136" y="0"/>
                </a:lnTo>
                <a:lnTo>
                  <a:pt x="1154" y="0"/>
                </a:lnTo>
                <a:lnTo>
                  <a:pt x="1168" y="4"/>
                </a:lnTo>
                <a:lnTo>
                  <a:pt x="1180" y="10"/>
                </a:lnTo>
                <a:lnTo>
                  <a:pt x="1192" y="18"/>
                </a:lnTo>
                <a:lnTo>
                  <a:pt x="1200" y="28"/>
                </a:lnTo>
                <a:lnTo>
                  <a:pt x="1206" y="40"/>
                </a:lnTo>
                <a:lnTo>
                  <a:pt x="1210" y="54"/>
                </a:lnTo>
                <a:lnTo>
                  <a:pt x="1210" y="70"/>
                </a:lnTo>
                <a:lnTo>
                  <a:pt x="1210" y="328"/>
                </a:lnTo>
                <a:close/>
                <a:moveTo>
                  <a:pt x="1496" y="844"/>
                </a:moveTo>
                <a:lnTo>
                  <a:pt x="1496"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0"/>
                </a:lnTo>
                <a:lnTo>
                  <a:pt x="2218" y="0"/>
                </a:lnTo>
                <a:lnTo>
                  <a:pt x="2236" y="0"/>
                </a:lnTo>
                <a:lnTo>
                  <a:pt x="2250" y="4"/>
                </a:lnTo>
                <a:lnTo>
                  <a:pt x="2264" y="10"/>
                </a:lnTo>
                <a:lnTo>
                  <a:pt x="2274" y="18"/>
                </a:lnTo>
                <a:lnTo>
                  <a:pt x="2282" y="28"/>
                </a:lnTo>
                <a:lnTo>
                  <a:pt x="2288" y="40"/>
                </a:lnTo>
                <a:lnTo>
                  <a:pt x="2292" y="54"/>
                </a:lnTo>
                <a:lnTo>
                  <a:pt x="2294" y="70"/>
                </a:lnTo>
                <a:lnTo>
                  <a:pt x="2294" y="328"/>
                </a:lnTo>
                <a:close/>
                <a:moveTo>
                  <a:pt x="2578" y="844"/>
                </a:moveTo>
                <a:lnTo>
                  <a:pt x="2578"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close/>
              </a:path>
            </a:pathLst>
          </a:custGeom>
          <a:solidFill>
            <a:schemeClr val="tx1"/>
          </a:solidFill>
          <a:ln>
            <a:noFill/>
          </a:ln>
        </p:spPr>
        <p:txBody>
          <a:bodyPr/>
          <a:lstStyle/>
          <a:p>
            <a:pPr defTabSz="342900"/>
            <a:endParaRPr lang="en-US" sz="1350" dirty="0">
              <a:solidFill>
                <a:srgbClr val="FFFFFF"/>
              </a:solidFill>
            </a:endParaRPr>
          </a:p>
        </p:txBody>
      </p:sp>
    </p:spTree>
    <p:extLst>
      <p:ext uri="{BB962C8B-B14F-4D97-AF65-F5344CB8AC3E}">
        <p14:creationId xmlns:p14="http://schemas.microsoft.com/office/powerpoint/2010/main" val="2008569101"/>
      </p:ext>
    </p:extLst>
  </p:cSld>
  <p:clrMapOvr>
    <a:overrideClrMapping bg1="dk1" tx1="lt1" bg2="dk2" tx2="lt2" accent1="accent1" accent2="accent2" accent3="accent3" accent4="accent4" accent5="accent5" accent6="accent6" hlink="hlink" folHlink="folHlink"/>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5762686"/>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itle and Content (footnotes)">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191691" y="6403485"/>
            <a:ext cx="912109" cy="103875"/>
          </a:xfrm>
        </p:spPr>
        <p:txBody>
          <a:bodyPr wrap="none" lIns="0" tIns="0" rIns="0" bIns="0" anchor="b">
            <a:spAutoFit/>
          </a:bodyPr>
          <a:lstStyle>
            <a:lvl1pPr marL="0" indent="0">
              <a:lnSpc>
                <a:spcPct val="90000"/>
              </a:lnSpc>
              <a:spcBef>
                <a:spcPts val="0"/>
              </a:spcBef>
              <a:buFontTx/>
              <a:buNone/>
              <a:defRPr sz="750"/>
            </a:lvl1pPr>
            <a:lvl2pPr marL="0" indent="0">
              <a:buNone/>
              <a:defRPr/>
            </a:lvl2pPr>
          </a:lstStyle>
          <a:p>
            <a:pPr lvl="0"/>
            <a:r>
              <a:rPr lang="en-US" dirty="0"/>
              <a:t>Edit Master Note styles</a:t>
            </a:r>
          </a:p>
        </p:txBody>
      </p:sp>
      <p:sp>
        <p:nvSpPr>
          <p:cNvPr id="8" name="Text Placeholder 9"/>
          <p:cNvSpPr>
            <a:spLocks noGrp="1"/>
          </p:cNvSpPr>
          <p:nvPr>
            <p:ph type="body" sz="quarter" idx="14" hasCustomPrompt="1"/>
          </p:nvPr>
        </p:nvSpPr>
        <p:spPr>
          <a:xfrm>
            <a:off x="7957716" y="6403485"/>
            <a:ext cx="987450" cy="103875"/>
          </a:xfrm>
        </p:spPr>
        <p:txBody>
          <a:bodyPr wrap="none" lIns="0" tIns="0" rIns="0" bIns="0" anchor="b">
            <a:spAutoFit/>
          </a:bodyPr>
          <a:lstStyle>
            <a:lvl1pPr marL="0" indent="0" algn="r">
              <a:lnSpc>
                <a:spcPct val="90000"/>
              </a:lnSpc>
              <a:spcBef>
                <a:spcPts val="0"/>
              </a:spcBef>
              <a:buFontTx/>
              <a:buNone/>
              <a:defRPr sz="750"/>
            </a:lvl1pPr>
            <a:lvl2pPr marL="0" indent="0">
              <a:buNone/>
              <a:defRPr/>
            </a:lvl2pPr>
          </a:lstStyle>
          <a:p>
            <a:pPr lvl="0"/>
            <a:r>
              <a:rPr lang="en-US" dirty="0"/>
              <a:t>Edit Master Source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5"/>
          </p:nvPr>
        </p:nvSpPr>
        <p:spPr>
          <a:xfrm>
            <a:off x="332185" y="1052514"/>
            <a:ext cx="8612981"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10969"/>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a:xfrm>
            <a:off x="332185" y="91781"/>
            <a:ext cx="8612981" cy="822325"/>
          </a:xfrm>
        </p:spPr>
        <p:txBody>
          <a:bodyPr/>
          <a:lstStyle/>
          <a:p>
            <a:r>
              <a:rPr lang="en-US"/>
              <a:t>Click to edit Master title style</a:t>
            </a:r>
            <a:endParaRPr lang="en-GB"/>
          </a:p>
        </p:txBody>
      </p:sp>
      <p:sp>
        <p:nvSpPr>
          <p:cNvPr id="6" name="Content Placeholder 4"/>
          <p:cNvSpPr>
            <a:spLocks noGrp="1"/>
          </p:cNvSpPr>
          <p:nvPr>
            <p:ph sz="quarter" idx="15"/>
          </p:nvPr>
        </p:nvSpPr>
        <p:spPr>
          <a:xfrm>
            <a:off x="332185" y="1052514"/>
            <a:ext cx="4266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p:cNvSpPr>
            <a:spLocks noGrp="1"/>
          </p:cNvSpPr>
          <p:nvPr>
            <p:ph sz="quarter" idx="16"/>
          </p:nvPr>
        </p:nvSpPr>
        <p:spPr>
          <a:xfrm>
            <a:off x="4679166" y="1052514"/>
            <a:ext cx="4266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43413144"/>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Content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8" name="Text Placeholder 9"/>
          <p:cNvSpPr>
            <a:spLocks noGrp="1"/>
          </p:cNvSpPr>
          <p:nvPr>
            <p:ph type="body" sz="quarter" idx="15" hasCustomPrompt="1"/>
          </p:nvPr>
        </p:nvSpPr>
        <p:spPr>
          <a:xfrm>
            <a:off x="191691" y="6403485"/>
            <a:ext cx="912109" cy="103875"/>
          </a:xfrm>
        </p:spPr>
        <p:txBody>
          <a:bodyPr wrap="none" lIns="0" tIns="0" rIns="0" bIns="0" anchor="b">
            <a:spAutoFit/>
          </a:bodyPr>
          <a:lstStyle>
            <a:lvl1pPr marL="0" indent="0">
              <a:lnSpc>
                <a:spcPct val="90000"/>
              </a:lnSpc>
              <a:spcBef>
                <a:spcPts val="0"/>
              </a:spcBef>
              <a:buFontTx/>
              <a:buNone/>
              <a:defRPr sz="750"/>
            </a:lvl1pPr>
            <a:lvl2pPr marL="0" indent="0">
              <a:buNone/>
              <a:defRPr/>
            </a:lvl2pPr>
          </a:lstStyle>
          <a:p>
            <a:pPr lvl="0"/>
            <a:r>
              <a:rPr lang="en-US" dirty="0"/>
              <a:t>Edit Master Note styles</a:t>
            </a:r>
          </a:p>
        </p:txBody>
      </p:sp>
      <p:sp>
        <p:nvSpPr>
          <p:cNvPr id="9" name="Text Placeholder 9"/>
          <p:cNvSpPr>
            <a:spLocks noGrp="1"/>
          </p:cNvSpPr>
          <p:nvPr>
            <p:ph type="body" sz="quarter" idx="16" hasCustomPrompt="1"/>
          </p:nvPr>
        </p:nvSpPr>
        <p:spPr>
          <a:xfrm>
            <a:off x="7957716" y="6403485"/>
            <a:ext cx="987450" cy="103875"/>
          </a:xfrm>
        </p:spPr>
        <p:txBody>
          <a:bodyPr wrap="none" lIns="0" tIns="0" rIns="0" bIns="0" anchor="b">
            <a:spAutoFit/>
          </a:bodyPr>
          <a:lstStyle>
            <a:lvl1pPr marL="0" indent="0" algn="r">
              <a:lnSpc>
                <a:spcPct val="90000"/>
              </a:lnSpc>
              <a:spcBef>
                <a:spcPts val="0"/>
              </a:spcBef>
              <a:buFontTx/>
              <a:buNone/>
              <a:defRPr sz="750"/>
            </a:lvl1pPr>
            <a:lvl2pPr marL="0" indent="0">
              <a:buNone/>
              <a:defRPr/>
            </a:lvl2pPr>
          </a:lstStyle>
          <a:p>
            <a:pPr lvl="0"/>
            <a:r>
              <a:rPr lang="en-US" dirty="0"/>
              <a:t>Edit Master Source styles</a:t>
            </a:r>
          </a:p>
        </p:txBody>
      </p:sp>
      <p:sp>
        <p:nvSpPr>
          <p:cNvPr id="10" name="Content Placeholder 4"/>
          <p:cNvSpPr>
            <a:spLocks noGrp="1"/>
          </p:cNvSpPr>
          <p:nvPr>
            <p:ph sz="quarter" idx="17"/>
          </p:nvPr>
        </p:nvSpPr>
        <p:spPr>
          <a:xfrm>
            <a:off x="332185" y="1052514"/>
            <a:ext cx="4266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p:cNvSpPr>
            <a:spLocks noGrp="1"/>
          </p:cNvSpPr>
          <p:nvPr>
            <p:ph sz="quarter" idx="18"/>
          </p:nvPr>
        </p:nvSpPr>
        <p:spPr>
          <a:xfrm>
            <a:off x="4679166" y="1052514"/>
            <a:ext cx="4266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59338563"/>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5"/>
          </p:nvPr>
        </p:nvSpPr>
        <p:spPr>
          <a:xfrm>
            <a:off x="332185" y="1052514"/>
            <a:ext cx="4860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37006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94486A3E-297F-449D-81A7-7A2FB5561E83}"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53002860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Content Left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7" name="Text Placeholder 9"/>
          <p:cNvSpPr>
            <a:spLocks noGrp="1"/>
          </p:cNvSpPr>
          <p:nvPr>
            <p:ph type="body" sz="quarter" idx="13" hasCustomPrompt="1"/>
          </p:nvPr>
        </p:nvSpPr>
        <p:spPr>
          <a:xfrm>
            <a:off x="191691" y="6403485"/>
            <a:ext cx="912109" cy="103875"/>
          </a:xfrm>
        </p:spPr>
        <p:txBody>
          <a:bodyPr wrap="none" lIns="0" tIns="0" rIns="0" bIns="0" anchor="b">
            <a:spAutoFit/>
          </a:bodyPr>
          <a:lstStyle>
            <a:lvl1pPr marL="0" indent="0">
              <a:lnSpc>
                <a:spcPct val="90000"/>
              </a:lnSpc>
              <a:spcBef>
                <a:spcPts val="0"/>
              </a:spcBef>
              <a:buFontTx/>
              <a:buNone/>
              <a:defRPr sz="750"/>
            </a:lvl1pPr>
            <a:lvl2pPr marL="0" indent="0">
              <a:buNone/>
              <a:defRPr/>
            </a:lvl2pPr>
          </a:lstStyle>
          <a:p>
            <a:pPr lvl="0"/>
            <a:r>
              <a:rPr lang="en-US" dirty="0"/>
              <a:t>Edit Master Note styles</a:t>
            </a:r>
          </a:p>
        </p:txBody>
      </p:sp>
      <p:sp>
        <p:nvSpPr>
          <p:cNvPr id="8" name="Text Placeholder 9"/>
          <p:cNvSpPr>
            <a:spLocks noGrp="1"/>
          </p:cNvSpPr>
          <p:nvPr>
            <p:ph type="body" sz="quarter" idx="14" hasCustomPrompt="1"/>
          </p:nvPr>
        </p:nvSpPr>
        <p:spPr>
          <a:xfrm>
            <a:off x="7957716" y="6403485"/>
            <a:ext cx="987450" cy="103875"/>
          </a:xfrm>
        </p:spPr>
        <p:txBody>
          <a:bodyPr wrap="none" lIns="0" tIns="0" rIns="0" bIns="0" anchor="b">
            <a:spAutoFit/>
          </a:bodyPr>
          <a:lstStyle>
            <a:lvl1pPr marL="0" indent="0" algn="r">
              <a:lnSpc>
                <a:spcPct val="90000"/>
              </a:lnSpc>
              <a:spcBef>
                <a:spcPts val="0"/>
              </a:spcBef>
              <a:buFontTx/>
              <a:buNone/>
              <a:defRPr sz="750"/>
            </a:lvl1pPr>
            <a:lvl2pPr marL="0" indent="0">
              <a:buNone/>
              <a:defRPr/>
            </a:lvl2pPr>
          </a:lstStyle>
          <a:p>
            <a:pPr lvl="0"/>
            <a:r>
              <a:rPr lang="en-US" dirty="0"/>
              <a:t>Edit Master Source styles</a:t>
            </a:r>
          </a:p>
        </p:txBody>
      </p:sp>
      <p:sp>
        <p:nvSpPr>
          <p:cNvPr id="9" name="Content Placeholder 4"/>
          <p:cNvSpPr>
            <a:spLocks noGrp="1"/>
          </p:cNvSpPr>
          <p:nvPr>
            <p:ph sz="quarter" idx="15"/>
          </p:nvPr>
        </p:nvSpPr>
        <p:spPr>
          <a:xfrm>
            <a:off x="332185" y="1052514"/>
            <a:ext cx="4860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3031619"/>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3" name="Title 2"/>
          <p:cNvSpPr>
            <a:spLocks noGrp="1"/>
          </p:cNvSpPr>
          <p:nvPr>
            <p:ph type="title"/>
          </p:nvPr>
        </p:nvSpPr>
        <p:spPr>
          <a:xfrm>
            <a:off x="332185" y="91781"/>
            <a:ext cx="8612981" cy="822325"/>
          </a:xfrm>
        </p:spPr>
        <p:txBody>
          <a:bodyPr/>
          <a:lstStyle/>
          <a:p>
            <a:r>
              <a:rPr lang="en-US"/>
              <a:t>Click to edit Master title style</a:t>
            </a:r>
            <a:endParaRPr lang="en-GB"/>
          </a:p>
        </p:txBody>
      </p:sp>
      <p:sp>
        <p:nvSpPr>
          <p:cNvPr id="6" name="Content Placeholder 4"/>
          <p:cNvSpPr>
            <a:spLocks noGrp="1"/>
          </p:cNvSpPr>
          <p:nvPr>
            <p:ph sz="quarter" idx="16"/>
          </p:nvPr>
        </p:nvSpPr>
        <p:spPr>
          <a:xfrm>
            <a:off x="4085166" y="1052514"/>
            <a:ext cx="4860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38994849"/>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Content Right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7" name="Text Placeholder 9"/>
          <p:cNvSpPr>
            <a:spLocks noGrp="1"/>
          </p:cNvSpPr>
          <p:nvPr>
            <p:ph type="body" sz="quarter" idx="13" hasCustomPrompt="1"/>
          </p:nvPr>
        </p:nvSpPr>
        <p:spPr>
          <a:xfrm>
            <a:off x="191691" y="6403485"/>
            <a:ext cx="912109" cy="103875"/>
          </a:xfrm>
        </p:spPr>
        <p:txBody>
          <a:bodyPr wrap="none" lIns="0" tIns="0" rIns="0" bIns="0" anchor="b">
            <a:spAutoFit/>
          </a:bodyPr>
          <a:lstStyle>
            <a:lvl1pPr marL="0" indent="0">
              <a:lnSpc>
                <a:spcPct val="90000"/>
              </a:lnSpc>
              <a:spcBef>
                <a:spcPts val="0"/>
              </a:spcBef>
              <a:buFontTx/>
              <a:buNone/>
              <a:defRPr sz="750"/>
            </a:lvl1pPr>
            <a:lvl2pPr marL="0" indent="0">
              <a:buNone/>
              <a:defRPr/>
            </a:lvl2pPr>
          </a:lstStyle>
          <a:p>
            <a:pPr lvl="0"/>
            <a:r>
              <a:rPr lang="en-US" dirty="0"/>
              <a:t>Edit Master Note styles</a:t>
            </a:r>
          </a:p>
        </p:txBody>
      </p:sp>
      <p:sp>
        <p:nvSpPr>
          <p:cNvPr id="8" name="Text Placeholder 9"/>
          <p:cNvSpPr>
            <a:spLocks noGrp="1"/>
          </p:cNvSpPr>
          <p:nvPr>
            <p:ph type="body" sz="quarter" idx="14" hasCustomPrompt="1"/>
          </p:nvPr>
        </p:nvSpPr>
        <p:spPr>
          <a:xfrm>
            <a:off x="7957716" y="6403485"/>
            <a:ext cx="987450" cy="103875"/>
          </a:xfrm>
        </p:spPr>
        <p:txBody>
          <a:bodyPr wrap="none" lIns="0" tIns="0" rIns="0" bIns="0" anchor="b">
            <a:spAutoFit/>
          </a:bodyPr>
          <a:lstStyle>
            <a:lvl1pPr marL="0" indent="0" algn="r">
              <a:lnSpc>
                <a:spcPct val="90000"/>
              </a:lnSpc>
              <a:spcBef>
                <a:spcPts val="0"/>
              </a:spcBef>
              <a:buFontTx/>
              <a:buNone/>
              <a:defRPr sz="750"/>
            </a:lvl1pPr>
            <a:lvl2pPr marL="0" indent="0">
              <a:buNone/>
              <a:defRPr/>
            </a:lvl2pPr>
          </a:lstStyle>
          <a:p>
            <a:pPr lvl="0"/>
            <a:r>
              <a:rPr lang="en-US" dirty="0"/>
              <a:t>Edit Master Source styles</a:t>
            </a:r>
          </a:p>
        </p:txBody>
      </p:sp>
      <p:sp>
        <p:nvSpPr>
          <p:cNvPr id="10" name="Content Placeholder 4"/>
          <p:cNvSpPr>
            <a:spLocks noGrp="1"/>
          </p:cNvSpPr>
          <p:nvPr>
            <p:ph sz="quarter" idx="16"/>
          </p:nvPr>
        </p:nvSpPr>
        <p:spPr>
          <a:xfrm>
            <a:off x="4085166" y="1052514"/>
            <a:ext cx="4860000"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61819820"/>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71543514"/>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9"/>
          <p:cNvSpPr>
            <a:spLocks noGrp="1"/>
          </p:cNvSpPr>
          <p:nvPr>
            <p:ph type="body" sz="quarter" idx="13" hasCustomPrompt="1"/>
          </p:nvPr>
        </p:nvSpPr>
        <p:spPr>
          <a:xfrm>
            <a:off x="191691" y="6403485"/>
            <a:ext cx="912109" cy="103875"/>
          </a:xfrm>
        </p:spPr>
        <p:txBody>
          <a:bodyPr wrap="none" lIns="0" tIns="0" rIns="0" bIns="0" anchor="b">
            <a:spAutoFit/>
          </a:bodyPr>
          <a:lstStyle>
            <a:lvl1pPr marL="0" indent="0">
              <a:lnSpc>
                <a:spcPct val="90000"/>
              </a:lnSpc>
              <a:spcBef>
                <a:spcPts val="0"/>
              </a:spcBef>
              <a:buFontTx/>
              <a:buNone/>
              <a:defRPr sz="750"/>
            </a:lvl1pPr>
            <a:lvl2pPr marL="0" indent="0">
              <a:buNone/>
              <a:defRPr/>
            </a:lvl2pPr>
          </a:lstStyle>
          <a:p>
            <a:pPr lvl="0"/>
            <a:r>
              <a:rPr lang="en-US" dirty="0"/>
              <a:t>Edit Master Note styles</a:t>
            </a:r>
          </a:p>
        </p:txBody>
      </p:sp>
      <p:sp>
        <p:nvSpPr>
          <p:cNvPr id="7" name="Text Placeholder 9"/>
          <p:cNvSpPr>
            <a:spLocks noGrp="1"/>
          </p:cNvSpPr>
          <p:nvPr>
            <p:ph type="body" sz="quarter" idx="14" hasCustomPrompt="1"/>
          </p:nvPr>
        </p:nvSpPr>
        <p:spPr>
          <a:xfrm>
            <a:off x="7957716" y="6403485"/>
            <a:ext cx="987450" cy="103875"/>
          </a:xfrm>
        </p:spPr>
        <p:txBody>
          <a:bodyPr wrap="none" lIns="0" tIns="0" rIns="0" bIns="0" anchor="b">
            <a:spAutoFit/>
          </a:bodyPr>
          <a:lstStyle>
            <a:lvl1pPr marL="0" indent="0" algn="r">
              <a:lnSpc>
                <a:spcPct val="90000"/>
              </a:lnSpc>
              <a:spcBef>
                <a:spcPts val="0"/>
              </a:spcBef>
              <a:buFontTx/>
              <a:buNone/>
              <a:defRPr sz="750"/>
            </a:lvl1pPr>
            <a:lvl2pPr marL="0" indent="0">
              <a:buNone/>
              <a:defRPr/>
            </a:lvl2pPr>
          </a:lstStyle>
          <a:p>
            <a:pPr lvl="0"/>
            <a:r>
              <a:rPr lang="en-US" dirty="0"/>
              <a:t>Edit Master Source styles</a:t>
            </a:r>
          </a:p>
        </p:txBody>
      </p:sp>
    </p:spTree>
    <p:extLst>
      <p:ext uri="{BB962C8B-B14F-4D97-AF65-F5344CB8AC3E}">
        <p14:creationId xmlns:p14="http://schemas.microsoft.com/office/powerpoint/2010/main" val="1761401052"/>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20240"/>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Title and Content (note)">
    <p:spTree>
      <p:nvGrpSpPr>
        <p:cNvPr id="1" name=""/>
        <p:cNvGrpSpPr/>
        <p:nvPr/>
      </p:nvGrpSpPr>
      <p:grpSpPr>
        <a:xfrm>
          <a:off x="0" y="0"/>
          <a:ext cx="0" cy="0"/>
          <a:chOff x="0" y="0"/>
          <a:chExt cx="0" cy="0"/>
        </a:xfrm>
      </p:grpSpPr>
      <p:sp>
        <p:nvSpPr>
          <p:cNvPr id="2" name="Title 1"/>
          <p:cNvSpPr>
            <a:spLocks noGrp="1"/>
          </p:cNvSpPr>
          <p:nvPr>
            <p:ph type="title"/>
          </p:nvPr>
        </p:nvSpPr>
        <p:spPr>
          <a:xfrm>
            <a:off x="392400" y="237600"/>
            <a:ext cx="8307100" cy="831600"/>
          </a:xfrm>
        </p:spPr>
        <p:txBody>
          <a:bodyPr/>
          <a:lstStyle/>
          <a:p>
            <a:r>
              <a:rPr lang="en-US"/>
              <a:t>Click to edit Master title style</a:t>
            </a:r>
            <a:endParaRPr lang="en-GB"/>
          </a:p>
        </p:txBody>
      </p:sp>
      <p:sp>
        <p:nvSpPr>
          <p:cNvPr id="3" name="Content Placeholder 2"/>
          <p:cNvSpPr>
            <a:spLocks noGrp="1"/>
          </p:cNvSpPr>
          <p:nvPr>
            <p:ph idx="1"/>
          </p:nvPr>
        </p:nvSpPr>
        <p:spPr>
          <a:xfrm>
            <a:off x="381000" y="1603375"/>
            <a:ext cx="8318500" cy="4402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7"/>
          <p:cNvSpPr>
            <a:spLocks noGrp="1"/>
          </p:cNvSpPr>
          <p:nvPr>
            <p:ph type="body" sz="quarter" idx="10" hasCustomPrompt="1"/>
          </p:nvPr>
        </p:nvSpPr>
        <p:spPr>
          <a:xfrm>
            <a:off x="468314" y="6567388"/>
            <a:ext cx="670055" cy="83100"/>
          </a:xfrm>
        </p:spPr>
        <p:txBody>
          <a:bodyPr wrap="none" lIns="0" tIns="0" rIns="0" bIns="0" anchor="b">
            <a:spAutoFit/>
          </a:bodyPr>
          <a:lstStyle>
            <a:lvl1pPr marL="0" indent="0">
              <a:lnSpc>
                <a:spcPct val="90000"/>
              </a:lnSpc>
              <a:spcBef>
                <a:spcPts val="0"/>
              </a:spcBef>
              <a:spcAft>
                <a:spcPts val="0"/>
              </a:spcAft>
              <a:buFontTx/>
              <a:buNone/>
              <a:defRPr sz="600"/>
            </a:lvl1pPr>
          </a:lstStyle>
          <a:p>
            <a:pPr lvl="0"/>
            <a:r>
              <a:rPr lang="en-US" dirty="0"/>
              <a:t>Click to edit Footnote</a:t>
            </a:r>
            <a:endParaRPr lang="en-GB" dirty="0"/>
          </a:p>
        </p:txBody>
      </p:sp>
    </p:spTree>
    <p:extLst>
      <p:ext uri="{BB962C8B-B14F-4D97-AF65-F5344CB8AC3E}">
        <p14:creationId xmlns:p14="http://schemas.microsoft.com/office/powerpoint/2010/main" val="428274208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Clr>
                <a:srgbClr val="000000"/>
              </a:buClr>
              <a:defRPr>
                <a:solidFill>
                  <a:srgbClr val="000000"/>
                </a:solidFill>
              </a:defRPr>
            </a:lvl1pPr>
            <a:lvl2pPr>
              <a:buClr>
                <a:srgbClr val="000000"/>
              </a:buClr>
              <a:defRPr>
                <a:solidFill>
                  <a:srgbClr val="000000"/>
                </a:solidFill>
              </a:defRPr>
            </a:lvl2pPr>
            <a:lvl3pPr>
              <a:buClr>
                <a:srgbClr val="000000"/>
              </a:buClr>
              <a:defRPr>
                <a:solidFill>
                  <a:srgbClr val="000000"/>
                </a:solidFill>
              </a:defRPr>
            </a:lvl3pPr>
            <a:lvl4pPr>
              <a:buClr>
                <a:srgbClr val="000000"/>
              </a:buClr>
              <a:defRPr sz="1500">
                <a:solidFill>
                  <a:srgbClr val="000000"/>
                </a:solidFill>
              </a:defRPr>
            </a:lvl4pPr>
            <a:lvl5pPr>
              <a:buClr>
                <a:srgbClr val="000000"/>
              </a:buClr>
              <a:defRPr sz="1350">
                <a:solidFill>
                  <a:srgbClr val="000000"/>
                </a:solidFill>
              </a:defRPr>
            </a:lvl5pPr>
            <a:lvl6pPr>
              <a:buClr>
                <a:srgbClr val="000000"/>
              </a:buClr>
              <a:defRPr sz="1200">
                <a:solidFill>
                  <a:srgbClr val="000000"/>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1447010"/>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403230" y="6406288"/>
            <a:ext cx="1497846"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7" name="Text Placeholder 7"/>
          <p:cNvSpPr>
            <a:spLocks noGrp="1"/>
          </p:cNvSpPr>
          <p:nvPr>
            <p:ph type="body" sz="quarter" idx="12"/>
          </p:nvPr>
        </p:nvSpPr>
        <p:spPr>
          <a:xfrm>
            <a:off x="7238174" y="6406288"/>
            <a:ext cx="1497847"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Tree>
    <p:extLst>
      <p:ext uri="{BB962C8B-B14F-4D97-AF65-F5344CB8AC3E}">
        <p14:creationId xmlns:p14="http://schemas.microsoft.com/office/powerpoint/2010/main" val="222764800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Title Only (note)">
    <p:spTree>
      <p:nvGrpSpPr>
        <p:cNvPr id="1" name=""/>
        <p:cNvGrpSpPr/>
        <p:nvPr/>
      </p:nvGrpSpPr>
      <p:grpSpPr>
        <a:xfrm>
          <a:off x="0" y="0"/>
          <a:ext cx="0" cy="0"/>
          <a:chOff x="0" y="0"/>
          <a:chExt cx="0" cy="0"/>
        </a:xfrm>
      </p:grpSpPr>
      <p:sp>
        <p:nvSpPr>
          <p:cNvPr id="2" name="Title 1"/>
          <p:cNvSpPr>
            <a:spLocks noGrp="1"/>
          </p:cNvSpPr>
          <p:nvPr>
            <p:ph type="title"/>
          </p:nvPr>
        </p:nvSpPr>
        <p:spPr>
          <a:xfrm>
            <a:off x="392400" y="237600"/>
            <a:ext cx="7966800" cy="831600"/>
          </a:xfrm>
        </p:spPr>
        <p:txBody>
          <a:bodyPr anchor="ctr"/>
          <a:lstStyle>
            <a:lvl1pPr>
              <a:defRPr sz="1800">
                <a:solidFill>
                  <a:schemeClr val="tx2"/>
                </a:solidFill>
              </a:defRPr>
            </a:lvl1pPr>
          </a:lstStyle>
          <a:p>
            <a:r>
              <a:rPr lang="en-US"/>
              <a:t>Click to edit Master title style</a:t>
            </a:r>
            <a:endParaRPr lang="en-GB" dirty="0"/>
          </a:p>
        </p:txBody>
      </p:sp>
      <p:sp>
        <p:nvSpPr>
          <p:cNvPr id="3" name="Text Placeholder 7"/>
          <p:cNvSpPr>
            <a:spLocks noGrp="1"/>
          </p:cNvSpPr>
          <p:nvPr>
            <p:ph type="body" sz="quarter" idx="10" hasCustomPrompt="1"/>
          </p:nvPr>
        </p:nvSpPr>
        <p:spPr>
          <a:xfrm>
            <a:off x="468001" y="6567388"/>
            <a:ext cx="670055" cy="83100"/>
          </a:xfrm>
        </p:spPr>
        <p:txBody>
          <a:bodyPr wrap="none" lIns="0" tIns="0" rIns="0" bIns="0" anchor="b">
            <a:spAutoFit/>
          </a:bodyPr>
          <a:lstStyle>
            <a:lvl1pPr marL="0" indent="0">
              <a:lnSpc>
                <a:spcPct val="90000"/>
              </a:lnSpc>
              <a:spcBef>
                <a:spcPts val="0"/>
              </a:spcBef>
              <a:spcAft>
                <a:spcPts val="0"/>
              </a:spcAft>
              <a:buFontTx/>
              <a:buNone/>
              <a:defRPr sz="600"/>
            </a:lvl1pPr>
          </a:lstStyle>
          <a:p>
            <a:pPr lvl="0"/>
            <a:r>
              <a:rPr lang="en-US" dirty="0"/>
              <a:t>Click to edit Footnote</a:t>
            </a:r>
            <a:endParaRPr lang="en-GB" dirty="0"/>
          </a:p>
        </p:txBody>
      </p:sp>
    </p:spTree>
    <p:extLst>
      <p:ext uri="{BB962C8B-B14F-4D97-AF65-F5344CB8AC3E}">
        <p14:creationId xmlns:p14="http://schemas.microsoft.com/office/powerpoint/2010/main" val="722410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D5241CF4-AE9B-49C6-B50E-5D23153BAEF3}"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90071258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a:t>Click to edit Master title style</a:t>
            </a:r>
            <a:endParaRPr lang="en-GB" dirty="0"/>
          </a:p>
        </p:txBody>
      </p:sp>
      <p:sp>
        <p:nvSpPr>
          <p:cNvPr id="6" name="Text Placeholder 7"/>
          <p:cNvSpPr>
            <a:spLocks noGrp="1"/>
          </p:cNvSpPr>
          <p:nvPr>
            <p:ph type="body" sz="quarter" idx="11"/>
          </p:nvPr>
        </p:nvSpPr>
        <p:spPr>
          <a:xfrm>
            <a:off x="403225" y="6416675"/>
            <a:ext cx="1380827" cy="103875"/>
          </a:xfrm>
        </p:spPr>
        <p:txBody>
          <a:bodyPr wrap="none" lIns="0" tIns="0" rIns="0" bIns="0" anchor="b">
            <a:spAutoFit/>
          </a:bodyPr>
          <a:lstStyle>
            <a:lvl1pPr>
              <a:lnSpc>
                <a:spcPct val="90000"/>
              </a:lnSpc>
              <a:spcBef>
                <a:spcPts val="0"/>
              </a:spcBef>
              <a:spcAft>
                <a:spcPts val="0"/>
              </a:spcAft>
              <a:defRPr sz="750"/>
            </a:lvl1pPr>
          </a:lstStyle>
          <a:p>
            <a:pPr lvl="0"/>
            <a:r>
              <a:rPr lang="en-US" dirty="0"/>
              <a:t>Click to edit Master text styles</a:t>
            </a:r>
          </a:p>
        </p:txBody>
      </p:sp>
      <p:sp>
        <p:nvSpPr>
          <p:cNvPr id="7" name="Text Placeholder 7"/>
          <p:cNvSpPr>
            <a:spLocks noGrp="1"/>
          </p:cNvSpPr>
          <p:nvPr>
            <p:ph type="body" sz="quarter" idx="12"/>
          </p:nvPr>
        </p:nvSpPr>
        <p:spPr>
          <a:xfrm>
            <a:off x="7355188" y="6416675"/>
            <a:ext cx="1380827" cy="103875"/>
          </a:xfrm>
        </p:spPr>
        <p:txBody>
          <a:bodyPr wrap="none" lIns="0" tIns="0" rIns="0" bIns="0" anchor="b">
            <a:spAutoFit/>
          </a:bodyPr>
          <a:lstStyle>
            <a:lvl1pPr algn="r">
              <a:lnSpc>
                <a:spcPct val="90000"/>
              </a:lnSpc>
              <a:spcBef>
                <a:spcPts val="0"/>
              </a:spcBef>
              <a:spcAft>
                <a:spcPts val="0"/>
              </a:spcAft>
              <a:defRPr sz="750"/>
            </a:lvl1pPr>
          </a:lstStyle>
          <a:p>
            <a:pPr lvl="0"/>
            <a:r>
              <a:rPr lang="en-US" dirty="0"/>
              <a:t>Click to edit Master text styles</a:t>
            </a:r>
          </a:p>
        </p:txBody>
      </p:sp>
    </p:spTree>
    <p:extLst>
      <p:ext uri="{BB962C8B-B14F-4D97-AF65-F5344CB8AC3E}">
        <p14:creationId xmlns:p14="http://schemas.microsoft.com/office/powerpoint/2010/main" val="23911019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spcBef>
                <a:spcPts val="0"/>
              </a:spcBef>
              <a:spcAft>
                <a:spcPts val="0"/>
              </a:spcAft>
              <a:buNone/>
              <a:defRPr sz="2100"/>
            </a:lvl1pPr>
            <a:lvl2pPr marL="342848" indent="0">
              <a:buNone/>
              <a:defRPr sz="1425"/>
            </a:lvl2pPr>
            <a:lvl3pPr marL="685698" indent="0">
              <a:buNone/>
              <a:defRPr sz="1200"/>
            </a:lvl3pPr>
            <a:lvl4pPr marL="1028547" indent="0">
              <a:buNone/>
              <a:defRPr sz="1125"/>
            </a:lvl4pPr>
            <a:lvl5pPr marL="1371396" indent="0">
              <a:buNone/>
              <a:defRPr sz="1125"/>
            </a:lvl5pPr>
            <a:lvl6pPr marL="1714247" indent="0">
              <a:buNone/>
              <a:defRPr sz="1125"/>
            </a:lvl6pPr>
            <a:lvl7pPr marL="2057093" indent="0">
              <a:buNone/>
              <a:defRPr sz="1125"/>
            </a:lvl7pPr>
            <a:lvl8pPr marL="2399940" indent="0">
              <a:buNone/>
              <a:defRPr sz="1125"/>
            </a:lvl8pPr>
            <a:lvl9pPr marL="2742788" indent="0">
              <a:buNone/>
              <a:defRPr sz="1125"/>
            </a:lvl9pPr>
          </a:lstStyle>
          <a:p>
            <a:pPr lvl="0"/>
            <a:r>
              <a:rPr lang="en-US"/>
              <a:t>Click to edit Master text styles</a:t>
            </a:r>
          </a:p>
        </p:txBody>
      </p:sp>
    </p:spTree>
    <p:extLst>
      <p:ext uri="{BB962C8B-B14F-4D97-AF65-F5344CB8AC3E}">
        <p14:creationId xmlns:p14="http://schemas.microsoft.com/office/powerpoint/2010/main" val="3545042285"/>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1"/>
          </p:nvPr>
        </p:nvSpPr>
        <p:spPr>
          <a:xfrm>
            <a:off x="403230" y="6406288"/>
            <a:ext cx="1497846"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5" name="Text Placeholder 7"/>
          <p:cNvSpPr>
            <a:spLocks noGrp="1"/>
          </p:cNvSpPr>
          <p:nvPr>
            <p:ph type="body" sz="quarter" idx="12"/>
          </p:nvPr>
        </p:nvSpPr>
        <p:spPr>
          <a:xfrm>
            <a:off x="7238174" y="6406288"/>
            <a:ext cx="1497847"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
        <p:nvSpPr>
          <p:cNvPr id="3" name="Content Placeholder 2"/>
          <p:cNvSpPr>
            <a:spLocks noGrp="1"/>
          </p:cNvSpPr>
          <p:nvPr>
            <p:ph sz="quarter" idx="13"/>
          </p:nvPr>
        </p:nvSpPr>
        <p:spPr>
          <a:xfrm>
            <a:off x="411163" y="1152530"/>
            <a:ext cx="832485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05308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1_Title Only (Foot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4"/>
          <p:cNvSpPr>
            <a:spLocks noGrp="1"/>
          </p:cNvSpPr>
          <p:nvPr>
            <p:ph sz="quarter" idx="11" hasCustomPrompt="1"/>
          </p:nvPr>
        </p:nvSpPr>
        <p:spPr>
          <a:xfrm>
            <a:off x="7695169" y="6316282"/>
            <a:ext cx="1028144" cy="209930"/>
          </a:xfrm>
        </p:spPr>
        <p:txBody>
          <a:bodyPr wrap="none" anchor="b">
            <a:spAutoFit/>
          </a:bodyPr>
          <a:lstStyle>
            <a:lvl1pPr marL="0" indent="0" algn="r">
              <a:spcBef>
                <a:spcPts val="0"/>
              </a:spcBef>
              <a:spcAft>
                <a:spcPts val="0"/>
              </a:spcAft>
              <a:buFont typeface="Arial" pitchFamily="34" charset="0"/>
              <a:buNone/>
              <a:defRPr sz="750"/>
            </a:lvl1pPr>
            <a:lvl2pPr marL="173831" indent="0" algn="r">
              <a:buNone/>
              <a:defRPr sz="750"/>
            </a:lvl2pPr>
            <a:lvl3pPr marL="336947" indent="0" algn="r">
              <a:buNone/>
              <a:defRPr sz="750"/>
            </a:lvl3pPr>
            <a:lvl4pPr marL="516731" indent="0" algn="r">
              <a:buNone/>
              <a:defRPr sz="750"/>
            </a:lvl4pPr>
            <a:lvl5pPr marL="686990" indent="0" algn="r">
              <a:buNone/>
              <a:defRPr sz="750"/>
            </a:lvl5pPr>
          </a:lstStyle>
          <a:p>
            <a:pPr lvl="0"/>
            <a:r>
              <a:rPr lang="en-US" dirty="0"/>
              <a:t>Click to edit Footnote</a:t>
            </a:r>
          </a:p>
        </p:txBody>
      </p:sp>
      <p:sp>
        <p:nvSpPr>
          <p:cNvPr id="4" name="Content Placeholder 4"/>
          <p:cNvSpPr>
            <a:spLocks noGrp="1"/>
          </p:cNvSpPr>
          <p:nvPr>
            <p:ph sz="quarter" idx="12" hasCustomPrompt="1"/>
          </p:nvPr>
        </p:nvSpPr>
        <p:spPr>
          <a:xfrm>
            <a:off x="414338" y="6316282"/>
            <a:ext cx="1028143" cy="209930"/>
          </a:xfrm>
        </p:spPr>
        <p:txBody>
          <a:bodyPr wrap="none" anchor="b">
            <a:spAutoFit/>
          </a:bodyPr>
          <a:lstStyle>
            <a:lvl1pPr marL="0" indent="0" algn="l">
              <a:spcBef>
                <a:spcPts val="0"/>
              </a:spcBef>
              <a:spcAft>
                <a:spcPts val="0"/>
              </a:spcAft>
              <a:buFont typeface="Arial" pitchFamily="34" charset="0"/>
              <a:buNone/>
              <a:defRPr sz="750"/>
            </a:lvl1pPr>
            <a:lvl2pPr marL="173831" indent="0" algn="r">
              <a:buNone/>
              <a:defRPr sz="750"/>
            </a:lvl2pPr>
            <a:lvl3pPr marL="336947" indent="0" algn="r">
              <a:buNone/>
              <a:defRPr sz="750"/>
            </a:lvl3pPr>
            <a:lvl4pPr marL="516731" indent="0" algn="r">
              <a:buNone/>
              <a:defRPr sz="750"/>
            </a:lvl4pPr>
            <a:lvl5pPr marL="686990" indent="0" algn="r">
              <a:buNone/>
              <a:defRPr sz="750"/>
            </a:lvl5pPr>
          </a:lstStyle>
          <a:p>
            <a:pPr lvl="0"/>
            <a:r>
              <a:rPr lang="en-US" dirty="0"/>
              <a:t>Click to edit Footnote</a:t>
            </a:r>
          </a:p>
        </p:txBody>
      </p:sp>
    </p:spTree>
    <p:extLst>
      <p:ext uri="{BB962C8B-B14F-4D97-AF65-F5344CB8AC3E}">
        <p14:creationId xmlns:p14="http://schemas.microsoft.com/office/powerpoint/2010/main" val="44451764"/>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8475655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BD91A962-F4C4-4235-90D4-E635378E26FA}"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16761844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03597B-589E-4E57-B200-150A37552D25}"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259887075"/>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DF8F71FE-6D62-48BD-A54A-D8E7B26112A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59227804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B38C63A1-A505-425A-A884-971D0A95EAC7}"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317059361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21232789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FC2EAE2-7953-4A18-A074-726AE061D08F}"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59833128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051029906"/>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CC8A88A-7CBB-4266-B7E3-CFB2C7D6DDE0}"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16480538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B9F0FA9-4E93-423F-BFFA-69D998E25BA2}"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649660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2A8B859-0CB6-4401-9C58-B48D07CCFA28}"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379549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1FEECFEE-D21C-460C-8F8F-76F344396706}"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11" name="Footer Placeholder 10"/>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421625713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4C55F93D-AA94-42EF-AA1F-4E8AC4D58E65}"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7" name="Footer Placeholder 6"/>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714576813"/>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bg2">
                    <a:lumMod val="50000"/>
                  </a:schemeClr>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0D46CDC4-2847-42D0-9C66-6F401451E1D1}"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5"/>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83659226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9D105F-7549-42EF-A52A-45BCBC7589A7}"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63404421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AD38A1-64B2-4814-98A3-A3989537868E}"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644549918"/>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0F229BAF-F521-4AC3-9879-9ACBE8214A1A}"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885849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912EB7F-7C5F-480B-B93A-C64FC005AE70}"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513491314"/>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AAB7D9D-3E00-4990-B596-E7115ED15161}"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367776299"/>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54ADD48-3D95-4D21-858B-ABF3AEDC2FFE}"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08105473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CD8D5E-D1A3-4A5A-9C9F-F2C8FFE2B939}"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2671196955"/>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E1413-AA4A-4079-B404-BD0D0C76AB76}" type="datetime1">
              <a:rPr lang="en-US" smtClean="0">
                <a:solidFill>
                  <a:prstClr val="black">
                    <a:lumMod val="50000"/>
                    <a:lumOff val="50000"/>
                  </a:prstClr>
                </a:solidFill>
              </a:rPr>
              <a:t>10/17/2019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Tree>
    <p:extLst>
      <p:ext uri="{BB962C8B-B14F-4D97-AF65-F5344CB8AC3E}">
        <p14:creationId xmlns:p14="http://schemas.microsoft.com/office/powerpoint/2010/main" val="1727851795"/>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Line 4"/>
          <p:cNvSpPr>
            <a:spLocks noChangeShapeType="1"/>
          </p:cNvSpPr>
          <p:nvPr userDrawn="1"/>
        </p:nvSpPr>
        <p:spPr bwMode="auto">
          <a:xfrm>
            <a:off x="685800" y="1066800"/>
            <a:ext cx="7924800" cy="0"/>
          </a:xfrm>
          <a:prstGeom prst="line">
            <a:avLst/>
          </a:prstGeom>
          <a:noFill/>
          <a:ln w="5397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panose="020B0604020202020204" pitchFamily="34" charset="0"/>
            </a:endParaRPr>
          </a:p>
        </p:txBody>
      </p:sp>
      <p:sp>
        <p:nvSpPr>
          <p:cNvPr id="10"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cs typeface="Arial" panose="020B0604020202020204" pitchFamily="34" charset="0"/>
            </a:endParaRPr>
          </a:p>
        </p:txBody>
      </p:sp>
      <p:sp>
        <p:nvSpPr>
          <p:cNvPr id="11" name="Rectangle 3"/>
          <p:cNvSpPr>
            <a:spLocks noChangeArrowheads="1"/>
          </p:cNvSpPr>
          <p:nvPr userDrawn="1"/>
        </p:nvSpPr>
        <p:spPr bwMode="auto">
          <a:xfrm>
            <a:off x="8763000" y="603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sz="2400" b="1">
                <a:solidFill>
                  <a:srgbClr val="FF0000"/>
                </a:solidFill>
              </a:rPr>
              <a:t>‡</a:t>
            </a:r>
            <a:endParaRPr lang="en-US" sz="2400" b="1">
              <a:solidFill>
                <a:srgbClr val="000000"/>
              </a:solidFill>
            </a:endParaRPr>
          </a:p>
        </p:txBody>
      </p:sp>
      <p:sp>
        <p:nvSpPr>
          <p:cNvPr id="12" name="TextBox 6"/>
          <p:cNvSpPr txBox="1">
            <a:spLocks noChangeArrowheads="1"/>
          </p:cNvSpPr>
          <p:nvPr userDrawn="1"/>
        </p:nvSpPr>
        <p:spPr bwMode="auto">
          <a:xfrm>
            <a:off x="8534400" y="6477000"/>
            <a:ext cx="488950" cy="276225"/>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EACDC450-9D8B-4B2F-B981-E754B08649FE}" type="slidenum">
              <a:rPr lang="en-US" sz="1200" b="1">
                <a:solidFill>
                  <a:srgbClr val="000000"/>
                </a:solidFill>
              </a:rPr>
              <a:pPr algn="r" eaLnBrk="1" fontAlgn="base" hangingPunct="1">
                <a:spcBef>
                  <a:spcPct val="0"/>
                </a:spcBef>
                <a:spcAft>
                  <a:spcPct val="0"/>
                </a:spcAft>
              </a:pPr>
              <a:t>‹#›</a:t>
            </a:fld>
            <a:endParaRPr lang="en-US" sz="1200" b="1">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371601"/>
            <a:ext cx="38100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
        <p:nvSpPr>
          <p:cNvPr id="8" name="Content Placeholder 3"/>
          <p:cNvSpPr>
            <a:spLocks noGrp="1"/>
          </p:cNvSpPr>
          <p:nvPr>
            <p:ph sz="half" idx="13"/>
          </p:nvPr>
        </p:nvSpPr>
        <p:spPr>
          <a:xfrm>
            <a:off x="4724400" y="3763963"/>
            <a:ext cx="38100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6237436"/>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endParaRPr lang="en-GB" dirty="0"/>
          </a:p>
        </p:txBody>
      </p:sp>
      <p:sp>
        <p:nvSpPr>
          <p:cNvPr id="5" name="Text Placeholder 7"/>
          <p:cNvSpPr>
            <a:spLocks noGrp="1"/>
          </p:cNvSpPr>
          <p:nvPr>
            <p:ph type="body" sz="quarter" idx="11"/>
          </p:nvPr>
        </p:nvSpPr>
        <p:spPr>
          <a:xfrm>
            <a:off x="403229" y="6368205"/>
            <a:ext cx="1721625" cy="152349"/>
          </a:xfrm>
        </p:spPr>
        <p:txBody>
          <a:bodyPr wrap="none" lIns="0" tIns="0" rIns="0" bIns="0" anchor="b">
            <a:spAutoFit/>
          </a:bodyPr>
          <a:lstStyle>
            <a:lvl1pPr>
              <a:lnSpc>
                <a:spcPct val="90000"/>
              </a:lnSpc>
              <a:spcBef>
                <a:spcPts val="0"/>
              </a:spcBef>
              <a:spcAft>
                <a:spcPts val="0"/>
              </a:spcAft>
              <a:defRPr sz="1100"/>
            </a:lvl1pPr>
          </a:lstStyle>
          <a:p>
            <a:pPr lvl="0"/>
            <a:r>
              <a:rPr lang="en-US"/>
              <a:t>Click to edit Master text styles</a:t>
            </a:r>
          </a:p>
        </p:txBody>
      </p:sp>
      <p:sp>
        <p:nvSpPr>
          <p:cNvPr id="8" name="Text Placeholder 7"/>
          <p:cNvSpPr>
            <a:spLocks noGrp="1"/>
          </p:cNvSpPr>
          <p:nvPr>
            <p:ph type="body" sz="quarter" idx="12"/>
          </p:nvPr>
        </p:nvSpPr>
        <p:spPr>
          <a:xfrm>
            <a:off x="7014398" y="6368205"/>
            <a:ext cx="1721625" cy="152349"/>
          </a:xfrm>
        </p:spPr>
        <p:txBody>
          <a:bodyPr wrap="none" lIns="0" tIns="0" rIns="0" bIns="0" anchor="b">
            <a:spAutoFit/>
          </a:bodyPr>
          <a:lstStyle>
            <a:lvl1pPr algn="r">
              <a:lnSpc>
                <a:spcPct val="90000"/>
              </a:lnSpc>
              <a:spcBef>
                <a:spcPts val="0"/>
              </a:spcBef>
              <a:spcAft>
                <a:spcPts val="0"/>
              </a:spcAft>
              <a:defRPr sz="1100"/>
            </a:lvl1pPr>
          </a:lstStyle>
          <a:p>
            <a:pPr lvl="0"/>
            <a:r>
              <a:rPr lang="en-US" dirty="0"/>
              <a:t>Click to edit Master text styles</a:t>
            </a:r>
          </a:p>
        </p:txBody>
      </p:sp>
    </p:spTree>
    <p:extLst>
      <p:ext uri="{BB962C8B-B14F-4D97-AF65-F5344CB8AC3E}">
        <p14:creationId xmlns:p14="http://schemas.microsoft.com/office/powerpoint/2010/main" val="346726450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Title and Content (footnotes)">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191691" y="6368871"/>
            <a:ext cx="1211870" cy="138499"/>
          </a:xfrm>
        </p:spPr>
        <p:txBody>
          <a:bodyPr wrap="none" lIns="0" tIns="0" rIns="0" bIns="0" anchor="b">
            <a:spAutoFit/>
          </a:bodyPr>
          <a:lstStyle>
            <a:lvl1pPr marL="0" indent="0">
              <a:lnSpc>
                <a:spcPct val="90000"/>
              </a:lnSpc>
              <a:spcBef>
                <a:spcPts val="0"/>
              </a:spcBef>
              <a:buFontTx/>
              <a:buNone/>
              <a:defRPr sz="1000"/>
            </a:lvl1pPr>
            <a:lvl2pPr marL="0" indent="0">
              <a:buNone/>
              <a:defRPr/>
            </a:lvl2pPr>
          </a:lstStyle>
          <a:p>
            <a:pPr lvl="0"/>
            <a:r>
              <a:rPr lang="en-US" dirty="0"/>
              <a:t>Edit Master Note styles</a:t>
            </a:r>
          </a:p>
        </p:txBody>
      </p:sp>
      <p:sp>
        <p:nvSpPr>
          <p:cNvPr id="8" name="Text Placeholder 9"/>
          <p:cNvSpPr>
            <a:spLocks noGrp="1"/>
          </p:cNvSpPr>
          <p:nvPr>
            <p:ph type="body" sz="quarter" idx="14" hasCustomPrompt="1"/>
          </p:nvPr>
        </p:nvSpPr>
        <p:spPr>
          <a:xfrm>
            <a:off x="7633910" y="6368871"/>
            <a:ext cx="1311256" cy="138499"/>
          </a:xfrm>
        </p:spPr>
        <p:txBody>
          <a:bodyPr wrap="none" lIns="0" tIns="0" rIns="0" bIns="0" anchor="b">
            <a:spAutoFit/>
          </a:bodyPr>
          <a:lstStyle>
            <a:lvl1pPr marL="0" indent="0" algn="r">
              <a:lnSpc>
                <a:spcPct val="90000"/>
              </a:lnSpc>
              <a:spcBef>
                <a:spcPts val="0"/>
              </a:spcBef>
              <a:buFontTx/>
              <a:buNone/>
              <a:defRPr sz="1000"/>
            </a:lvl1pPr>
            <a:lvl2pPr marL="0" indent="0">
              <a:buNone/>
              <a:defRPr/>
            </a:lvl2pPr>
          </a:lstStyle>
          <a:p>
            <a:pPr lvl="0"/>
            <a:r>
              <a:rPr lang="en-US" dirty="0"/>
              <a:t>Edit Master Source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5"/>
          </p:nvPr>
        </p:nvSpPr>
        <p:spPr>
          <a:xfrm>
            <a:off x="332187" y="1052516"/>
            <a:ext cx="8612981" cy="5114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6593333"/>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1"/>
          </p:nvPr>
        </p:nvSpPr>
        <p:spPr>
          <a:xfrm>
            <a:off x="403230" y="6406326"/>
            <a:ext cx="1630254"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7" name="Text Placeholder 7"/>
          <p:cNvSpPr>
            <a:spLocks noGrp="1"/>
          </p:cNvSpPr>
          <p:nvPr>
            <p:ph type="body" sz="quarter" idx="12"/>
          </p:nvPr>
        </p:nvSpPr>
        <p:spPr>
          <a:xfrm>
            <a:off x="7105786" y="6406326"/>
            <a:ext cx="1630254"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Tree>
    <p:extLst>
      <p:ext uri="{BB962C8B-B14F-4D97-AF65-F5344CB8AC3E}">
        <p14:creationId xmlns:p14="http://schemas.microsoft.com/office/powerpoint/2010/main" val="271685274"/>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72419"/>
            <a:ext cx="9144000" cy="1001298"/>
          </a:xfrm>
          <a:prstGeom prst="rect">
            <a:avLst/>
          </a:prstGeom>
          <a:noFill/>
          <a:ln w="0" cmpd="sng">
            <a:noFill/>
            <a:prstDash val="solid"/>
          </a:ln>
        </p:spPr>
        <p:txBody>
          <a:bodyPr vert="horz" lIns="0" tIns="41275" rIns="0" bIns="0" anchor="t"/>
          <a:lstStyle>
            <a:lvl1pPr marL="0" marR="0" indent="0" algn="ctr">
              <a:lnSpc>
                <a:spcPts val="2600"/>
              </a:lnSpc>
              <a:spcAft>
                <a:spcPts val="2900"/>
              </a:spcAft>
              <a:defRPr/>
            </a:lvl1pPr>
          </a:lstStyle>
          <a:p>
            <a:pPr marL="0" marR="0" indent="0" algn="ctr">
              <a:lnSpc>
                <a:spcPts val="2600"/>
              </a:lnSpc>
              <a:spcAft>
                <a:spcPts val="2900"/>
              </a:spcAft>
            </a:pPr>
            <a:r>
              <a:rPr lang="en-US" sz="2600" b="1" spc="-45">
                <a:solidFill>
                  <a:srgbClr val="071D48"/>
                </a:solidFill>
                <a:latin typeface="Calibri" panose="02020603050405020304" pitchFamily="2"/>
              </a:rPr>
              <a:t>Effectiveness: SVR12 by Comorbidities of Interest (mITT)* </a:t>
            </a:r>
          </a:p>
        </p:txBody>
      </p:sp>
      <p:sp>
        <p:nvSpPr>
          <p:cNvPr id="3" name="Text Placeholder 2"/>
          <p:cNvSpPr>
            <a:spLocks noGrp="1"/>
          </p:cNvSpPr>
          <p:nvPr>
            <p:ph type="body" idx="10"/>
          </p:nvPr>
        </p:nvSpPr>
        <p:spPr>
          <a:xfrm>
            <a:off x="1539875" y="1373716"/>
            <a:ext cx="6527800" cy="283546"/>
          </a:xfrm>
          <a:prstGeom prst="rect">
            <a:avLst/>
          </a:prstGeom>
          <a:noFill/>
          <a:ln w="0" cmpd="sng">
            <a:noFill/>
            <a:prstDash val="solid"/>
          </a:ln>
        </p:spPr>
        <p:txBody>
          <a:bodyPr vert="horz" lIns="0" tIns="12065" rIns="0" bIns="0" anchor="t"/>
          <a:lstStyle>
            <a:lvl1pPr marL="320040" marR="0" indent="0" algn="l">
              <a:lnSpc>
                <a:spcPts val="1200"/>
              </a:lnSpc>
              <a:spcAft>
                <a:spcPts val="270"/>
              </a:spcAft>
              <a:tabLst>
                <a:tab pos="1463040" algn="l"/>
                <a:tab pos="2560320" algn="l"/>
                <a:tab pos="3703320" algn="l"/>
                <a:tab pos="4800600" algn="l"/>
                <a:tab pos="5897880" algn="l"/>
              </a:tabLst>
              <a:defRPr/>
            </a:lvl1pPr>
          </a:lstStyle>
          <a:p>
            <a:pPr marL="320040" marR="0" indent="0" algn="l">
              <a:lnSpc>
                <a:spcPts val="1200"/>
              </a:lnSpc>
              <a:spcAft>
                <a:spcPts val="270"/>
              </a:spcAft>
              <a:tabLst>
                <a:tab pos="1463040" algn="l"/>
                <a:tab pos="2560320" algn="l"/>
                <a:tab pos="3703320" algn="l"/>
                <a:tab pos="4800600" algn="l"/>
                <a:tab pos="5897880" algn="l"/>
              </a:tabLst>
            </a:pPr>
            <a:r>
              <a:rPr lang="en-US" sz="1200" spc="-5">
                <a:solidFill>
                  <a:srgbClr val="070504"/>
                </a:solidFill>
                <a:latin typeface="Calibri" panose="02020603050405020304" pitchFamily="2"/>
              </a:rPr>
              <a:t>98.1 96.5 99.0 97.2 97.8 97.6 </a:t>
            </a:r>
          </a:p>
        </p:txBody>
      </p:sp>
      <p:sp>
        <p:nvSpPr>
          <p:cNvPr id="12" name="Text Placeholder 11"/>
          <p:cNvSpPr>
            <a:spLocks noGrp="1"/>
          </p:cNvSpPr>
          <p:nvPr>
            <p:ph type="body" idx="10"/>
          </p:nvPr>
        </p:nvSpPr>
        <p:spPr>
          <a:xfrm>
            <a:off x="1706880" y="4153311"/>
            <a:ext cx="1898650" cy="482451"/>
          </a:xfrm>
          <a:prstGeom prst="rect">
            <a:avLst/>
          </a:prstGeom>
          <a:noFill/>
          <a:ln w="0" cmpd="sng">
            <a:noFill/>
            <a:prstDash val="solid"/>
          </a:ln>
        </p:spPr>
        <p:txBody>
          <a:bodyPr vert="horz" lIns="0" tIns="17145" rIns="0" bIns="0" anchor="t"/>
          <a:lstStyle>
            <a:lvl1pPr marL="0" marR="45720" indent="0" algn="r">
              <a:lnSpc>
                <a:spcPts val="1200"/>
              </a:lnSpc>
              <a:spcBef>
                <a:spcPts val="260"/>
              </a:spcBef>
              <a:spcAft>
                <a:spcPts val="0"/>
              </a:spcAft>
              <a:tabLst>
                <a:tab pos="1920240" algn="r"/>
              </a:tabLst>
              <a:defRPr/>
            </a:lvl1pPr>
          </a:lstStyle>
          <a:p>
            <a:pPr marL="0" marR="0" indent="0" algn="l">
              <a:lnSpc>
                <a:spcPts val="1200"/>
              </a:lnSpc>
              <a:spcAft>
                <a:spcPts val="0"/>
              </a:spcAft>
              <a:tabLst>
                <a:tab pos="1920240" algn="r"/>
              </a:tabLst>
            </a:pPr>
            <a:r>
              <a:rPr lang="en-US" sz="1200" spc="0">
                <a:solidFill>
                  <a:srgbClr val="070504"/>
                </a:solidFill>
                <a:latin typeface="Calibri" panose="02020603050405020304" pitchFamily="2"/>
              </a:rPr>
              <a:t>F3 Fibrosis Alcohol Abuse/ </a:t>
            </a:r>
          </a:p>
          <a:p>
            <a:pPr marL="0" marR="45720" indent="0" algn="r">
              <a:lnSpc>
                <a:spcPts val="1200"/>
              </a:lnSpc>
              <a:spcBef>
                <a:spcPts val="260"/>
              </a:spcBef>
              <a:spcAft>
                <a:spcPts val="0"/>
              </a:spcAft>
            </a:pPr>
            <a:r>
              <a:rPr lang="en-US" sz="1200" spc="-10">
                <a:solidFill>
                  <a:srgbClr val="070504"/>
                </a:solidFill>
                <a:latin typeface="Calibri" panose="02020603050405020304" pitchFamily="2"/>
              </a:rPr>
              <a:t>Dependence </a:t>
            </a:r>
          </a:p>
        </p:txBody>
      </p:sp>
      <p:sp>
        <p:nvSpPr>
          <p:cNvPr id="13" name="Text Placeholder 12"/>
          <p:cNvSpPr>
            <a:spLocks noGrp="1"/>
          </p:cNvSpPr>
          <p:nvPr>
            <p:ph type="body" idx="10"/>
          </p:nvPr>
        </p:nvSpPr>
        <p:spPr>
          <a:xfrm>
            <a:off x="3803651" y="4153312"/>
            <a:ext cx="2996565" cy="474833"/>
          </a:xfrm>
          <a:prstGeom prst="rect">
            <a:avLst/>
          </a:prstGeom>
          <a:noFill/>
          <a:ln w="0" cmpd="sng">
            <a:noFill/>
            <a:prstDash val="solid"/>
          </a:ln>
        </p:spPr>
        <p:txBody>
          <a:bodyPr vert="horz" lIns="0" tIns="17145" rIns="0" bIns="0" anchor="t"/>
          <a:lstStyle>
            <a:lvl1pPr marL="0" marR="22860" indent="0" algn="r">
              <a:lnSpc>
                <a:spcPts val="1200"/>
              </a:lnSpc>
              <a:spcBef>
                <a:spcPts val="240"/>
              </a:spcBef>
              <a:spcAft>
                <a:spcPts val="0"/>
              </a:spcAft>
              <a:tabLst>
                <a:tab pos="1143000" algn="l"/>
                <a:tab pos="3017520" algn="r"/>
              </a:tabLst>
              <a:defRPr/>
            </a:lvl1pPr>
          </a:lstStyle>
          <a:p>
            <a:pPr marL="0" marR="22860" indent="0" algn="l">
              <a:lnSpc>
                <a:spcPts val="1200"/>
              </a:lnSpc>
              <a:spcAft>
                <a:spcPts val="0"/>
              </a:spcAft>
              <a:tabLst>
                <a:tab pos="1143000" algn="l"/>
                <a:tab pos="3017520" algn="r"/>
              </a:tabLst>
            </a:pPr>
            <a:r>
              <a:rPr lang="en-US" sz="1200" spc="0">
                <a:solidFill>
                  <a:srgbClr val="070504"/>
                </a:solidFill>
                <a:latin typeface="Calibri" panose="02020603050405020304" pitchFamily="2"/>
              </a:rPr>
              <a:t>CKD Stage 4–5 Drug Use/OST Psychiatric </a:t>
            </a:r>
          </a:p>
          <a:p>
            <a:pPr marL="0" marR="22860" indent="0" algn="r">
              <a:lnSpc>
                <a:spcPts val="1200"/>
              </a:lnSpc>
              <a:spcBef>
                <a:spcPts val="240"/>
              </a:spcBef>
              <a:spcAft>
                <a:spcPts val="0"/>
              </a:spcAft>
            </a:pPr>
            <a:r>
              <a:rPr lang="en-US" sz="1200" spc="-10">
                <a:solidFill>
                  <a:srgbClr val="070504"/>
                </a:solidFill>
                <a:latin typeface="Calibri" panose="02020603050405020304" pitchFamily="2"/>
              </a:rPr>
              <a:t>Disorder </a:t>
            </a:r>
          </a:p>
        </p:txBody>
      </p:sp>
      <p:sp>
        <p:nvSpPr>
          <p:cNvPr id="14" name="Text Placeholder 13"/>
          <p:cNvSpPr>
            <a:spLocks noGrp="1"/>
          </p:cNvSpPr>
          <p:nvPr>
            <p:ph type="body" idx="10"/>
          </p:nvPr>
        </p:nvSpPr>
        <p:spPr>
          <a:xfrm>
            <a:off x="7364096" y="4153311"/>
            <a:ext cx="447675" cy="226837"/>
          </a:xfrm>
          <a:prstGeom prst="rect">
            <a:avLst/>
          </a:prstGeom>
          <a:noFill/>
          <a:ln w="0" cmpd="sng">
            <a:noFill/>
            <a:prstDash val="solid"/>
          </a:ln>
        </p:spPr>
        <p:txBody>
          <a:bodyPr vert="horz" lIns="0" tIns="17145" rIns="0" bIns="0" anchor="t"/>
          <a:lstStyle>
            <a:lvl1pPr marL="0" marR="0" indent="0" algn="l">
              <a:lnSpc>
                <a:spcPts val="1200"/>
              </a:lnSpc>
              <a:spcAft>
                <a:spcPts val="0"/>
              </a:spcAft>
              <a:defRPr/>
            </a:lvl1pPr>
          </a:lstStyle>
          <a:p>
            <a:pPr marL="0" marR="0" indent="0" algn="l">
              <a:lnSpc>
                <a:spcPts val="1200"/>
              </a:lnSpc>
              <a:spcAft>
                <a:spcPts val="0"/>
              </a:spcAft>
            </a:pPr>
            <a:r>
              <a:rPr lang="en-US" sz="1200" spc="-90">
                <a:solidFill>
                  <a:srgbClr val="070504"/>
                </a:solidFill>
                <a:latin typeface="Calibri" panose="02020603050405020304" pitchFamily="2"/>
              </a:rPr>
              <a:t>PPI Use </a:t>
            </a:r>
          </a:p>
        </p:txBody>
      </p:sp>
      <p:sp>
        <p:nvSpPr>
          <p:cNvPr id="17" name="Text Placeholder 16"/>
          <p:cNvSpPr>
            <a:spLocks noGrp="1"/>
          </p:cNvSpPr>
          <p:nvPr>
            <p:ph type="body" idx="10"/>
          </p:nvPr>
        </p:nvSpPr>
        <p:spPr>
          <a:xfrm>
            <a:off x="0" y="5915527"/>
            <a:ext cx="9144000" cy="621262"/>
          </a:xfrm>
          <a:prstGeom prst="rect">
            <a:avLst/>
          </a:prstGeom>
          <a:noFill/>
          <a:ln w="0" cmpd="sng">
            <a:noFill/>
            <a:prstDash val="solid"/>
          </a:ln>
        </p:spPr>
        <p:txBody>
          <a:bodyPr vert="horz" lIns="0" tIns="19685" rIns="0" bIns="0" anchor="t"/>
          <a:lstStyle>
            <a:lvl1pPr marL="502920" marR="0" indent="0" algn="l">
              <a:lnSpc>
                <a:spcPts val="800"/>
              </a:lnSpc>
              <a:spcBef>
                <a:spcPts val="155"/>
              </a:spcBef>
              <a:spcAft>
                <a:spcPts val="765"/>
              </a:spcAft>
              <a:defRPr/>
            </a:lvl1pPr>
          </a:lstStyle>
          <a:p>
            <a:pPr marL="502920" marR="0" indent="0" algn="l">
              <a:lnSpc>
                <a:spcPts val="800"/>
              </a:lnSpc>
              <a:spcAft>
                <a:spcPts val="0"/>
              </a:spcAft>
            </a:pPr>
            <a:r>
              <a:rPr lang="en-US" sz="800" spc="0">
                <a:solidFill>
                  <a:srgbClr val="070504"/>
                </a:solidFill>
                <a:latin typeface="Calibri" panose="02020603050405020304" pitchFamily="2"/>
              </a:rPr>
              <a:t>Error bars represent 95% confidence intervals. </a:t>
            </a:r>
          </a:p>
          <a:p>
            <a:pPr marL="502920" marR="0" indent="0" algn="l">
              <a:lnSpc>
                <a:spcPts val="800"/>
              </a:lnSpc>
              <a:spcBef>
                <a:spcPts val="155"/>
              </a:spcBef>
              <a:spcAft>
                <a:spcPts val="0"/>
              </a:spcAft>
            </a:pPr>
            <a:r>
              <a:rPr lang="en-US" sz="800" spc="0">
                <a:solidFill>
                  <a:srgbClr val="070504"/>
                </a:solidFill>
                <a:latin typeface="Calibri" panose="02020603050405020304" pitchFamily="2"/>
              </a:rPr>
              <a:t>*mITT population excluded patients who did not achieve SVR12 for reasons other than virologic failure; CKD, chronic kidney disease; mITT, modified intention-to-treat; </a:t>
            </a:r>
          </a:p>
          <a:p>
            <a:pPr marL="502920" marR="0" indent="0" algn="l">
              <a:lnSpc>
                <a:spcPts val="800"/>
              </a:lnSpc>
              <a:spcBef>
                <a:spcPts val="155"/>
              </a:spcBef>
              <a:spcAft>
                <a:spcPts val="765"/>
              </a:spcAft>
            </a:pPr>
            <a:r>
              <a:rPr lang="en-US" sz="800" spc="0">
                <a:solidFill>
                  <a:srgbClr val="070504"/>
                </a:solidFill>
                <a:latin typeface="Calibri" panose="02020603050405020304" pitchFamily="2"/>
              </a:rPr>
              <a:t>OST, opioid substitution therapy; PPI, proton pump inhibitor; SVR12, sustained virologic response at post-treatment Week 12. </a:t>
            </a:r>
          </a:p>
        </p:txBody>
      </p:sp>
      <p:sp>
        <p:nvSpPr>
          <p:cNvPr id="18" name="Text Placeholder 17"/>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11 </a:t>
            </a:r>
          </a:p>
        </p:txBody>
      </p:sp>
    </p:spTree>
    <p:extLst>
      <p:ext uri="{BB962C8B-B14F-4D97-AF65-F5344CB8AC3E}">
        <p14:creationId xmlns:p14="http://schemas.microsoft.com/office/powerpoint/2010/main" val="2543141316"/>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72419"/>
            <a:ext cx="9144000" cy="579788"/>
          </a:xfrm>
          <a:prstGeom prst="rect">
            <a:avLst/>
          </a:prstGeom>
          <a:noFill/>
          <a:ln w="0" cmpd="sng">
            <a:noFill/>
            <a:prstDash val="solid"/>
          </a:ln>
        </p:spPr>
        <p:txBody>
          <a:bodyPr vert="horz" lIns="0" tIns="41275" rIns="0" bIns="0" anchor="t"/>
          <a:lstStyle>
            <a:lvl1pPr marL="502920" marR="0" indent="0" algn="l">
              <a:lnSpc>
                <a:spcPts val="2600"/>
              </a:lnSpc>
              <a:spcAft>
                <a:spcPts val="455"/>
              </a:spcAft>
              <a:defRPr/>
            </a:lvl1pPr>
          </a:lstStyle>
          <a:p>
            <a:pPr marL="502920" marR="0" indent="0" algn="l">
              <a:lnSpc>
                <a:spcPts val="2600"/>
              </a:lnSpc>
              <a:spcAft>
                <a:spcPts val="455"/>
              </a:spcAft>
            </a:pPr>
            <a:r>
              <a:rPr lang="en-US" sz="2600" b="1" spc="-5">
                <a:solidFill>
                  <a:srgbClr val="071D48"/>
                </a:solidFill>
                <a:latin typeface="Calibri" panose="02020603050405020304" pitchFamily="2"/>
              </a:rPr>
              <a:t>Effectiveness: On-label SVR12 (mITT)* </a:t>
            </a:r>
          </a:p>
        </p:txBody>
      </p:sp>
      <p:sp>
        <p:nvSpPr>
          <p:cNvPr id="3" name="Text Placeholder 2"/>
          <p:cNvSpPr>
            <a:spLocks noGrp="1"/>
          </p:cNvSpPr>
          <p:nvPr>
            <p:ph type="body" idx="10"/>
          </p:nvPr>
        </p:nvSpPr>
        <p:spPr>
          <a:xfrm>
            <a:off x="0" y="952206"/>
            <a:ext cx="9144000" cy="1135876"/>
          </a:xfrm>
          <a:prstGeom prst="rect">
            <a:avLst/>
          </a:prstGeom>
          <a:noFill/>
          <a:ln w="0" cmpd="sng">
            <a:noFill/>
            <a:prstDash val="solid"/>
          </a:ln>
        </p:spPr>
        <p:txBody>
          <a:bodyPr vert="horz" lIns="0" tIns="130810" rIns="0" bIns="0" anchor="t"/>
          <a:lstStyle>
            <a:lvl1pPr marL="1645920" marR="0" indent="0" algn="l">
              <a:lnSpc>
                <a:spcPts val="1100"/>
              </a:lnSpc>
              <a:spcBef>
                <a:spcPts val="1160"/>
              </a:spcBef>
              <a:spcAft>
                <a:spcPts val="20"/>
              </a:spcAft>
              <a:tabLst>
                <a:tab pos="2286000" algn="l"/>
                <a:tab pos="2926080" algn="l"/>
                <a:tab pos="3520440" algn="l"/>
                <a:tab pos="4160520" algn="l"/>
                <a:tab pos="6812280" algn="l"/>
              </a:tabLst>
              <a:defRPr/>
            </a:lvl1pPr>
          </a:lstStyle>
          <a:p>
            <a:pPr marL="1188720" marR="0" indent="0" algn="l">
              <a:lnSpc>
                <a:spcPts val="1700"/>
              </a:lnSpc>
              <a:spcAft>
                <a:spcPts val="0"/>
              </a:spcAft>
              <a:tabLst>
                <a:tab pos="5257800" algn="l"/>
              </a:tabLst>
            </a:pPr>
            <a:r>
              <a:rPr lang="en-US" sz="1400" b="1" spc="0">
                <a:solidFill>
                  <a:srgbClr val="070504"/>
                </a:solidFill>
                <a:latin typeface="Calibri" panose="02020603050405020304" pitchFamily="2"/>
              </a:rPr>
              <a:t>Treatment-Naïve Patients Without Cirrhosis Who Treatment-Naïve Patients With Cirrhosis Who </a:t>
            </a:r>
          </a:p>
          <a:p>
            <a:pPr marL="1783080" marR="0" indent="0" algn="l">
              <a:lnSpc>
                <a:spcPts val="1700"/>
              </a:lnSpc>
              <a:spcBef>
                <a:spcPts val="0"/>
              </a:spcBef>
              <a:spcAft>
                <a:spcPts val="0"/>
              </a:spcAft>
              <a:tabLst>
                <a:tab pos="5623560" algn="l"/>
              </a:tabLst>
            </a:pPr>
            <a:r>
              <a:rPr lang="en-US" sz="1400" b="1" spc="0">
                <a:solidFill>
                  <a:srgbClr val="070504"/>
                </a:solidFill>
                <a:latin typeface="Calibri" panose="02020603050405020304" pitchFamily="2"/>
              </a:rPr>
              <a:t>Underwent 8 Weeks of Treatment Underwent 12 Weeks of Treatment† </a:t>
            </a:r>
          </a:p>
          <a:p>
            <a:pPr marL="1645920" marR="0" indent="0" algn="l">
              <a:lnSpc>
                <a:spcPts val="1100"/>
              </a:lnSpc>
              <a:spcBef>
                <a:spcPts val="1160"/>
              </a:spcBef>
              <a:spcAft>
                <a:spcPts val="20"/>
              </a:spcAft>
              <a:tabLst>
                <a:tab pos="2286000" algn="l"/>
                <a:tab pos="2926080" algn="l"/>
                <a:tab pos="3520440" algn="l"/>
                <a:tab pos="4160520" algn="l"/>
                <a:tab pos="6812280" algn="l"/>
              </a:tabLst>
            </a:pPr>
            <a:r>
              <a:rPr lang="en-US" sz="1150" spc="0">
                <a:solidFill>
                  <a:srgbClr val="070504"/>
                </a:solidFill>
                <a:latin typeface="Calibri" panose="02020603050405020304" pitchFamily="2"/>
              </a:rPr>
              <a:t>99.6 99.5 99.1 99.2 98.3 98.9 </a:t>
            </a:r>
          </a:p>
        </p:txBody>
      </p:sp>
      <p:sp>
        <p:nvSpPr>
          <p:cNvPr id="15" name="Text Placeholder 14"/>
          <p:cNvSpPr>
            <a:spLocks noGrp="1"/>
          </p:cNvSpPr>
          <p:nvPr>
            <p:ph type="body" idx="10"/>
          </p:nvPr>
        </p:nvSpPr>
        <p:spPr>
          <a:xfrm>
            <a:off x="0" y="5915527"/>
            <a:ext cx="9144000" cy="621262"/>
          </a:xfrm>
          <a:prstGeom prst="rect">
            <a:avLst/>
          </a:prstGeom>
          <a:noFill/>
          <a:ln w="0" cmpd="sng">
            <a:noFill/>
            <a:prstDash val="solid"/>
          </a:ln>
        </p:spPr>
        <p:txBody>
          <a:bodyPr vert="horz" lIns="0" tIns="19685" rIns="0" bIns="0" anchor="t"/>
          <a:lstStyle>
            <a:lvl1pPr marL="502920" marR="0" indent="0" algn="l">
              <a:lnSpc>
                <a:spcPts val="800"/>
              </a:lnSpc>
              <a:spcBef>
                <a:spcPts val="155"/>
              </a:spcBef>
              <a:spcAft>
                <a:spcPts val="765"/>
              </a:spcAft>
              <a:defRPr/>
            </a:lvl1pPr>
          </a:lstStyle>
          <a:p>
            <a:pPr marL="502920" marR="0" indent="0" algn="l">
              <a:lnSpc>
                <a:spcPts val="800"/>
              </a:lnSpc>
              <a:spcAft>
                <a:spcPts val="0"/>
              </a:spcAft>
            </a:pPr>
            <a:r>
              <a:rPr lang="en-US" sz="800" spc="0">
                <a:solidFill>
                  <a:srgbClr val="070504"/>
                </a:solidFill>
                <a:latin typeface="Calibri" panose="02020603050405020304" pitchFamily="2"/>
              </a:rPr>
              <a:t>Error bars represent 95% confidence intervals. </a:t>
            </a:r>
          </a:p>
          <a:p>
            <a:pPr marL="502920" marR="0" indent="0" algn="l">
              <a:lnSpc>
                <a:spcPts val="800"/>
              </a:lnSpc>
              <a:spcBef>
                <a:spcPts val="150"/>
              </a:spcBef>
              <a:spcAft>
                <a:spcPts val="0"/>
              </a:spcAft>
            </a:pPr>
            <a:r>
              <a:rPr lang="en-US" sz="800" spc="0">
                <a:solidFill>
                  <a:srgbClr val="070504"/>
                </a:solidFill>
                <a:latin typeface="Calibri" panose="02020603050405020304" pitchFamily="2"/>
              </a:rPr>
              <a:t>*mITT population excluded patients who did not achieve SVR12 for reasons other than virologic failure; </a:t>
            </a:r>
            <a:r>
              <a:rPr lang="en-US" sz="800" spc="0" baseline="30000">
                <a:solidFill>
                  <a:srgbClr val="070504"/>
                </a:solidFill>
                <a:latin typeface="Calibri" panose="02020603050405020304" pitchFamily="2"/>
              </a:rPr>
              <a:t>†</a:t>
            </a:r>
            <a:r>
              <a:rPr lang="en-US" sz="800" spc="0">
                <a:solidFill>
                  <a:srgbClr val="070504"/>
                </a:solidFill>
                <a:latin typeface="Calibri" panose="02020603050405020304" pitchFamily="2"/>
              </a:rPr>
              <a:t>GT1 and GT2 reported in 2 cohorts with sample sizes &lt;20, GT3 and GT4 reported in </a:t>
            </a:r>
          </a:p>
          <a:p>
            <a:pPr marL="502920" marR="0" indent="0" algn="l">
              <a:lnSpc>
                <a:spcPts val="800"/>
              </a:lnSpc>
              <a:spcBef>
                <a:spcPts val="155"/>
              </a:spcBef>
              <a:spcAft>
                <a:spcPts val="765"/>
              </a:spcAft>
            </a:pPr>
            <a:r>
              <a:rPr lang="en-US" sz="800" spc="0">
                <a:solidFill>
                  <a:srgbClr val="070504"/>
                </a:solidFill>
                <a:latin typeface="Calibri" panose="02020603050405020304" pitchFamily="2"/>
              </a:rPr>
              <a:t>1 cohort; GT, genotype; mITT, modified intention-to-treat; SVR12, sustained virologic response at post-treatment Week 12. </a:t>
            </a:r>
          </a:p>
        </p:txBody>
      </p:sp>
      <p:sp>
        <p:nvSpPr>
          <p:cNvPr id="16" name="Text Placeholder 15"/>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12 </a:t>
            </a:r>
          </a:p>
        </p:txBody>
      </p:sp>
    </p:spTree>
    <p:extLst>
      <p:ext uri="{BB962C8B-B14F-4D97-AF65-F5344CB8AC3E}">
        <p14:creationId xmlns:p14="http://schemas.microsoft.com/office/powerpoint/2010/main" val="129213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889196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E9F1BC-3951-4B6E-BBF3-80990610CDDA}"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01873501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3_Title and Content (notes)">
    <p:spTree>
      <p:nvGrpSpPr>
        <p:cNvPr id="1" name=""/>
        <p:cNvGrpSpPr/>
        <p:nvPr/>
      </p:nvGrpSpPr>
      <p:grpSpPr>
        <a:xfrm>
          <a:off x="0" y="0"/>
          <a:ext cx="0" cy="0"/>
          <a:chOff x="0" y="0"/>
          <a:chExt cx="0" cy="0"/>
        </a:xfrm>
      </p:grpSpPr>
      <p:sp>
        <p:nvSpPr>
          <p:cNvPr id="2" name="Title 1"/>
          <p:cNvSpPr>
            <a:spLocks noGrp="1"/>
          </p:cNvSpPr>
          <p:nvPr>
            <p:ph type="title"/>
          </p:nvPr>
        </p:nvSpPr>
        <p:spPr>
          <a:xfrm>
            <a:off x="414783" y="63503"/>
            <a:ext cx="8299009" cy="822619"/>
          </a:xfrm>
          <a:prstGeom prst="rect">
            <a:avLst/>
          </a:prstGeom>
        </p:spPr>
        <p:txBody>
          <a:bodyPr lIns="68580" tIns="34290" rIns="68580" bIns="34290"/>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14339" y="1101725"/>
            <a:ext cx="8299450" cy="5105400"/>
          </a:xfrm>
          <a:prstGeom prst="rect">
            <a:avLst/>
          </a:prstGeom>
        </p:spPr>
        <p:txBody>
          <a:bodyPr lIns="68580" tIns="34290" rIns="68580" bIns="34290"/>
          <a:lstStyle>
            <a:lvl1pPr marL="0" indent="0">
              <a:buClr>
                <a:srgbClr val="000000"/>
              </a:buClr>
              <a:defRPr>
                <a:solidFill>
                  <a:srgbClr val="000000"/>
                </a:solidFill>
              </a:defRPr>
            </a:lvl1pPr>
            <a:lvl2pPr>
              <a:buClr>
                <a:srgbClr val="000000"/>
              </a:buClr>
              <a:defRPr>
                <a:solidFill>
                  <a:srgbClr val="000000"/>
                </a:solidFill>
              </a:defRPr>
            </a:lvl2pPr>
            <a:lvl3pPr>
              <a:buClr>
                <a:srgbClr val="000000"/>
              </a:buClr>
              <a:defRPr>
                <a:solidFill>
                  <a:srgbClr val="000000"/>
                </a:solidFill>
              </a:defRPr>
            </a:lvl3pPr>
            <a:lvl4pPr>
              <a:buClr>
                <a:srgbClr val="000000"/>
              </a:buClr>
              <a:defRPr sz="1500">
                <a:solidFill>
                  <a:srgbClr val="000000"/>
                </a:solidFill>
              </a:defRPr>
            </a:lvl4pPr>
            <a:lvl5pPr>
              <a:buClr>
                <a:srgbClr val="000000"/>
              </a:buClr>
              <a:defRPr sz="1400">
                <a:solidFill>
                  <a:srgbClr val="000000"/>
                </a:solidFill>
              </a:defRPr>
            </a:lvl5pPr>
            <a:lvl6pPr>
              <a:buClr>
                <a:srgbClr val="000000"/>
              </a:buClr>
              <a:defRPr sz="1200">
                <a:solidFill>
                  <a:srgbClr val="000000"/>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hasCustomPrompt="1"/>
          </p:nvPr>
        </p:nvSpPr>
        <p:spPr>
          <a:xfrm>
            <a:off x="7614997" y="6346164"/>
            <a:ext cx="1108317" cy="180049"/>
          </a:xfrm>
          <a:prstGeom prst="rect">
            <a:avLst/>
          </a:prstGeom>
        </p:spPr>
        <p:txBody>
          <a:bodyPr wrap="none" lIns="68580" tIns="34290" rIns="68580" bIns="34290" anchor="b">
            <a:spAutoFit/>
          </a:bodyPr>
          <a:lstStyle>
            <a:lvl1pPr marL="0" indent="0" algn="r">
              <a:spcBef>
                <a:spcPts val="0"/>
              </a:spcBef>
              <a:spcAft>
                <a:spcPts val="0"/>
              </a:spcAft>
              <a:buFont typeface="Arial" pitchFamily="34" charset="0"/>
              <a:buNone/>
              <a:defRPr sz="800"/>
            </a:lvl1pPr>
            <a:lvl2pPr marL="173831" indent="0" algn="r">
              <a:buNone/>
              <a:defRPr sz="800"/>
            </a:lvl2pPr>
            <a:lvl3pPr marL="336947" indent="0" algn="r">
              <a:buNone/>
              <a:defRPr sz="800"/>
            </a:lvl3pPr>
            <a:lvl4pPr marL="516731" indent="0" algn="r">
              <a:buNone/>
              <a:defRPr sz="800"/>
            </a:lvl4pPr>
            <a:lvl5pPr marL="686990" indent="0" algn="r">
              <a:buNone/>
              <a:defRPr sz="800"/>
            </a:lvl5pPr>
          </a:lstStyle>
          <a:p>
            <a:pPr lvl="0"/>
            <a:r>
              <a:rPr lang="en-US" dirty="0"/>
              <a:t>Click to edit Footnote</a:t>
            </a:r>
          </a:p>
        </p:txBody>
      </p:sp>
      <p:sp>
        <p:nvSpPr>
          <p:cNvPr id="6" name="Content Placeholder 4"/>
          <p:cNvSpPr>
            <a:spLocks noGrp="1"/>
          </p:cNvSpPr>
          <p:nvPr>
            <p:ph sz="quarter" idx="11" hasCustomPrompt="1"/>
          </p:nvPr>
        </p:nvSpPr>
        <p:spPr>
          <a:xfrm>
            <a:off x="414339" y="6346164"/>
            <a:ext cx="1108317" cy="180049"/>
          </a:xfrm>
          <a:prstGeom prst="rect">
            <a:avLst/>
          </a:prstGeom>
        </p:spPr>
        <p:txBody>
          <a:bodyPr wrap="none" lIns="68580" tIns="34290" rIns="68580" bIns="34290" anchor="b">
            <a:spAutoFit/>
          </a:bodyPr>
          <a:lstStyle>
            <a:lvl1pPr marL="0" indent="0" algn="l">
              <a:spcBef>
                <a:spcPts val="0"/>
              </a:spcBef>
              <a:spcAft>
                <a:spcPts val="0"/>
              </a:spcAft>
              <a:buFont typeface="Arial" pitchFamily="34" charset="0"/>
              <a:buNone/>
              <a:defRPr sz="800"/>
            </a:lvl1pPr>
            <a:lvl2pPr marL="173831" indent="0" algn="r">
              <a:buNone/>
              <a:defRPr sz="800"/>
            </a:lvl2pPr>
            <a:lvl3pPr marL="336947" indent="0" algn="r">
              <a:buNone/>
              <a:defRPr sz="800"/>
            </a:lvl3pPr>
            <a:lvl4pPr marL="516731" indent="0" algn="r">
              <a:buNone/>
              <a:defRPr sz="800"/>
            </a:lvl4pPr>
            <a:lvl5pPr marL="686990" indent="0" algn="r">
              <a:buNone/>
              <a:defRPr sz="800"/>
            </a:lvl5pPr>
          </a:lstStyle>
          <a:p>
            <a:pPr lvl="0"/>
            <a:r>
              <a:rPr lang="en-US" dirty="0"/>
              <a:t>Click to edit Footnote</a:t>
            </a:r>
          </a:p>
        </p:txBody>
      </p:sp>
    </p:spTree>
    <p:extLst>
      <p:ext uri="{BB962C8B-B14F-4D97-AF65-F5344CB8AC3E}">
        <p14:creationId xmlns:p14="http://schemas.microsoft.com/office/powerpoint/2010/main" val="3984717912"/>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38563"/>
            <a:ext cx="9144000" cy="613644"/>
          </a:xfrm>
          <a:prstGeom prst="rect">
            <a:avLst/>
          </a:prstGeom>
          <a:noFill/>
          <a:ln w="0" cmpd="sng">
            <a:noFill/>
            <a:prstDash val="solid"/>
          </a:ln>
        </p:spPr>
        <p:txBody>
          <a:bodyPr vert="horz" lIns="0" tIns="37465" rIns="0" bIns="0" anchor="t"/>
          <a:lstStyle>
            <a:lvl1pPr marL="502920" marR="0" indent="0" algn="l">
              <a:lnSpc>
                <a:spcPts val="2800"/>
              </a:lnSpc>
              <a:spcAft>
                <a:spcPts val="480"/>
              </a:spcAft>
              <a:defRPr/>
            </a:lvl1pPr>
          </a:lstStyle>
          <a:p>
            <a:pPr marL="502920" marR="0" indent="0" algn="l">
              <a:lnSpc>
                <a:spcPts val="2800"/>
              </a:lnSpc>
              <a:spcAft>
                <a:spcPts val="480"/>
              </a:spcAft>
            </a:pPr>
            <a:r>
              <a:rPr lang="en-US" sz="2750" b="1" spc="10">
                <a:solidFill>
                  <a:srgbClr val="071D48"/>
                </a:solidFill>
                <a:latin typeface="Calibri" panose="02020603050405020304" pitchFamily="2"/>
              </a:rPr>
              <a:t>Summary </a:t>
            </a:r>
          </a:p>
        </p:txBody>
      </p:sp>
      <p:sp>
        <p:nvSpPr>
          <p:cNvPr id="3" name="Text Placeholder 2"/>
          <p:cNvSpPr>
            <a:spLocks noGrp="1"/>
          </p:cNvSpPr>
          <p:nvPr>
            <p:ph type="body" idx="10"/>
          </p:nvPr>
        </p:nvSpPr>
        <p:spPr>
          <a:xfrm>
            <a:off x="0" y="952206"/>
            <a:ext cx="9144000" cy="5584582"/>
          </a:xfrm>
          <a:prstGeom prst="rect">
            <a:avLst/>
          </a:prstGeom>
          <a:noFill/>
          <a:ln w="0" cmpd="sng">
            <a:noFill/>
            <a:prstDash val="solid"/>
          </a:ln>
        </p:spPr>
        <p:txBody>
          <a:bodyPr vert="horz" lIns="0" tIns="212090" rIns="0" bIns="0" anchor="t"/>
          <a:lstStyle>
            <a:lvl1pPr marL="502920" marR="0" indent="0" algn="just">
              <a:lnSpc>
                <a:spcPts val="1900"/>
              </a:lnSpc>
              <a:spcBef>
                <a:spcPts val="1510"/>
              </a:spcBef>
              <a:spcAft>
                <a:spcPts val="12885"/>
              </a:spcAft>
              <a:defRPr/>
            </a:lvl1pPr>
          </a:lstStyle>
          <a:p>
            <a:pPr marL="502920" marR="0" indent="0" algn="just">
              <a:lnSpc>
                <a:spcPts val="1900"/>
              </a:lnSpc>
              <a:spcAft>
                <a:spcPts val="0"/>
              </a:spcAft>
            </a:pPr>
            <a:r>
              <a:rPr lang="en-US" sz="1800" spc="-25">
                <a:solidFill>
                  <a:srgbClr val="070504"/>
                </a:solidFill>
                <a:latin typeface="Calibri" panose="02020603050405020304" pitchFamily="2"/>
              </a:rPr>
              <a:t>Real-world evidence indicates that G/P is a safe and effective pangenotypic treatment </a:t>
            </a:r>
          </a:p>
          <a:p>
            <a:pPr marL="502920" marR="0" indent="0" algn="just">
              <a:lnSpc>
                <a:spcPts val="1900"/>
              </a:lnSpc>
              <a:spcBef>
                <a:spcPts val="310"/>
              </a:spcBef>
              <a:spcAft>
                <a:spcPts val="0"/>
              </a:spcAft>
            </a:pPr>
            <a:r>
              <a:rPr lang="en-US" sz="1800" spc="-25">
                <a:solidFill>
                  <a:srgbClr val="070504"/>
                </a:solidFill>
                <a:latin typeface="Calibri" panose="02020603050405020304" pitchFamily="2"/>
              </a:rPr>
              <a:t>option that yielded consistently high SVR12 rates across cohorts, regardless of patient </a:t>
            </a:r>
          </a:p>
          <a:p>
            <a:pPr marL="502920" marR="0" indent="0" algn="just">
              <a:lnSpc>
                <a:spcPts val="1800"/>
              </a:lnSpc>
              <a:spcBef>
                <a:spcPts val="310"/>
              </a:spcBef>
              <a:spcAft>
                <a:spcPts val="0"/>
              </a:spcAft>
            </a:pPr>
            <a:r>
              <a:rPr lang="en-US" sz="1800" spc="-30">
                <a:solidFill>
                  <a:srgbClr val="070504"/>
                </a:solidFill>
                <a:latin typeface="Calibri" panose="02020603050405020304" pitchFamily="2"/>
              </a:rPr>
              <a:t>characteristics </a:t>
            </a:r>
          </a:p>
          <a:p>
            <a:pPr marL="502920" marR="0" indent="0" algn="just">
              <a:lnSpc>
                <a:spcPts val="1900"/>
              </a:lnSpc>
              <a:spcBef>
                <a:spcPts val="1530"/>
              </a:spcBef>
              <a:spcAft>
                <a:spcPts val="0"/>
              </a:spcAft>
            </a:pPr>
            <a:r>
              <a:rPr lang="en-US" sz="1800" spc="-25">
                <a:solidFill>
                  <a:srgbClr val="070504"/>
                </a:solidFill>
                <a:latin typeface="Calibri" panose="02020603050405020304" pitchFamily="2"/>
              </a:rPr>
              <a:t>High SVR12 rates were observed for both 8 and 12 weeks of G/P treatment </a:t>
            </a:r>
          </a:p>
          <a:p>
            <a:pPr marL="502920" marR="0" indent="0" algn="just">
              <a:lnSpc>
                <a:spcPts val="1800"/>
              </a:lnSpc>
              <a:spcBef>
                <a:spcPts val="1510"/>
              </a:spcBef>
              <a:spcAft>
                <a:spcPts val="0"/>
              </a:spcAft>
            </a:pPr>
            <a:r>
              <a:rPr lang="en-US" sz="1800" spc="-25">
                <a:solidFill>
                  <a:srgbClr val="070504"/>
                </a:solidFill>
                <a:latin typeface="Calibri" panose="02020603050405020304" pitchFamily="2"/>
              </a:rPr>
              <a:t>G/P was well tolerated and discontinuation rates due to an AE were &lt;1% for all cohorts </a:t>
            </a:r>
          </a:p>
          <a:p>
            <a:pPr marL="502920" marR="0" indent="0" algn="just">
              <a:lnSpc>
                <a:spcPts val="1900"/>
              </a:lnSpc>
              <a:spcBef>
                <a:spcPts val="330"/>
              </a:spcBef>
              <a:spcAft>
                <a:spcPts val="0"/>
              </a:spcAft>
            </a:pPr>
            <a:r>
              <a:rPr lang="en-US" sz="1800" spc="-30">
                <a:solidFill>
                  <a:srgbClr val="070504"/>
                </a:solidFill>
                <a:latin typeface="Calibri" panose="02020603050405020304" pitchFamily="2"/>
              </a:rPr>
              <a:t>reporting this variable </a:t>
            </a:r>
          </a:p>
          <a:p>
            <a:pPr marL="502920" marR="0" indent="0" algn="just">
              <a:lnSpc>
                <a:spcPts val="1900"/>
              </a:lnSpc>
              <a:spcBef>
                <a:spcPts val="1510"/>
              </a:spcBef>
              <a:spcAft>
                <a:spcPts val="12885"/>
              </a:spcAft>
            </a:pPr>
            <a:r>
              <a:rPr lang="en-US" sz="1800" spc="-25">
                <a:solidFill>
                  <a:srgbClr val="070504"/>
                </a:solidFill>
                <a:latin typeface="Calibri" panose="02020603050405020304" pitchFamily="2"/>
              </a:rPr>
              <a:t>Data will continue to be collected for additional patient populations of interest </a:t>
            </a:r>
          </a:p>
        </p:txBody>
      </p:sp>
      <p:sp>
        <p:nvSpPr>
          <p:cNvPr id="4" name="Text Placeholder 3"/>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14 </a:t>
            </a:r>
          </a:p>
        </p:txBody>
      </p:sp>
    </p:spTree>
    <p:extLst>
      <p:ext uri="{BB962C8B-B14F-4D97-AF65-F5344CB8AC3E}">
        <p14:creationId xmlns:p14="http://schemas.microsoft.com/office/powerpoint/2010/main" val="353273682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286097906"/>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Title Only (Footnot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9"/>
          <p:cNvSpPr>
            <a:spLocks noGrp="1"/>
          </p:cNvSpPr>
          <p:nvPr>
            <p:ph type="body" sz="quarter" idx="13" hasCustomPrompt="1"/>
          </p:nvPr>
        </p:nvSpPr>
        <p:spPr>
          <a:xfrm>
            <a:off x="191691" y="6368861"/>
            <a:ext cx="1312860" cy="138499"/>
          </a:xfrm>
        </p:spPr>
        <p:txBody>
          <a:bodyPr wrap="none" lIns="0" tIns="0" rIns="0" bIns="0" anchor="b">
            <a:spAutoFit/>
          </a:bodyPr>
          <a:lstStyle>
            <a:lvl1pPr marL="0" indent="0">
              <a:lnSpc>
                <a:spcPct val="90000"/>
              </a:lnSpc>
              <a:spcBef>
                <a:spcPts val="0"/>
              </a:spcBef>
              <a:buFontTx/>
              <a:buNone/>
              <a:defRPr sz="1000"/>
            </a:lvl1pPr>
            <a:lvl2pPr marL="0" indent="0">
              <a:buNone/>
              <a:defRPr/>
            </a:lvl2pPr>
          </a:lstStyle>
          <a:p>
            <a:pPr lvl="0"/>
            <a:r>
              <a:rPr lang="en-US" dirty="0"/>
              <a:t>Edit Master Note styles</a:t>
            </a:r>
          </a:p>
        </p:txBody>
      </p:sp>
      <p:sp>
        <p:nvSpPr>
          <p:cNvPr id="7" name="Text Placeholder 9"/>
          <p:cNvSpPr>
            <a:spLocks noGrp="1"/>
          </p:cNvSpPr>
          <p:nvPr>
            <p:ph type="body" sz="quarter" idx="14" hasCustomPrompt="1"/>
          </p:nvPr>
        </p:nvSpPr>
        <p:spPr>
          <a:xfrm>
            <a:off x="7497654" y="6368861"/>
            <a:ext cx="1447512" cy="138499"/>
          </a:xfrm>
        </p:spPr>
        <p:txBody>
          <a:bodyPr wrap="none" lIns="0" tIns="0" rIns="0" bIns="0" anchor="b">
            <a:spAutoFit/>
          </a:bodyPr>
          <a:lstStyle>
            <a:lvl1pPr marL="0" indent="0" algn="r">
              <a:lnSpc>
                <a:spcPct val="90000"/>
              </a:lnSpc>
              <a:spcBef>
                <a:spcPts val="0"/>
              </a:spcBef>
              <a:buFontTx/>
              <a:buNone/>
              <a:defRPr sz="1000"/>
            </a:lvl1pPr>
            <a:lvl2pPr marL="0" indent="0">
              <a:buNone/>
              <a:defRPr/>
            </a:lvl2pPr>
          </a:lstStyle>
          <a:p>
            <a:pPr lvl="0"/>
            <a:r>
              <a:rPr lang="en-US" dirty="0"/>
              <a:t>Edit Master Source styles</a:t>
            </a:r>
          </a:p>
        </p:txBody>
      </p:sp>
    </p:spTree>
    <p:extLst>
      <p:ext uri="{BB962C8B-B14F-4D97-AF65-F5344CB8AC3E}">
        <p14:creationId xmlns:p14="http://schemas.microsoft.com/office/powerpoint/2010/main" val="3302232426"/>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1"/>
          </p:nvPr>
        </p:nvSpPr>
        <p:spPr>
          <a:xfrm>
            <a:off x="403229" y="6368239"/>
            <a:ext cx="2091919" cy="152349"/>
          </a:xfrm>
        </p:spPr>
        <p:txBody>
          <a:bodyPr wrap="none" lIns="0" tIns="0" rIns="0" bIns="0" anchor="b">
            <a:spAutoFit/>
          </a:bodyPr>
          <a:lstStyle>
            <a:lvl1pPr>
              <a:lnSpc>
                <a:spcPct val="90000"/>
              </a:lnSpc>
              <a:spcBef>
                <a:spcPts val="0"/>
              </a:spcBef>
              <a:spcAft>
                <a:spcPts val="0"/>
              </a:spcAft>
              <a:defRPr sz="1100"/>
            </a:lvl1pPr>
          </a:lstStyle>
          <a:p>
            <a:pPr lvl="0"/>
            <a:r>
              <a:rPr lang="en-US" dirty="0"/>
              <a:t>Click to edit Master text styles</a:t>
            </a:r>
          </a:p>
        </p:txBody>
      </p:sp>
      <p:sp>
        <p:nvSpPr>
          <p:cNvPr id="5" name="Text Placeholder 7"/>
          <p:cNvSpPr>
            <a:spLocks noGrp="1"/>
          </p:cNvSpPr>
          <p:nvPr>
            <p:ph type="body" sz="quarter" idx="12"/>
          </p:nvPr>
        </p:nvSpPr>
        <p:spPr>
          <a:xfrm>
            <a:off x="6644121" y="6368239"/>
            <a:ext cx="2091919" cy="152349"/>
          </a:xfrm>
        </p:spPr>
        <p:txBody>
          <a:bodyPr wrap="none" lIns="0" tIns="0" rIns="0" bIns="0" anchor="b">
            <a:spAutoFit/>
          </a:bodyPr>
          <a:lstStyle>
            <a:lvl1pPr algn="r">
              <a:lnSpc>
                <a:spcPct val="90000"/>
              </a:lnSpc>
              <a:spcBef>
                <a:spcPts val="0"/>
              </a:spcBef>
              <a:spcAft>
                <a:spcPts val="0"/>
              </a:spcAft>
              <a:defRPr sz="1100"/>
            </a:lvl1pPr>
          </a:lstStyle>
          <a:p>
            <a:pPr lvl="0"/>
            <a:r>
              <a:rPr lang="en-US" dirty="0"/>
              <a:t>Click to edit Master text styles</a:t>
            </a:r>
          </a:p>
        </p:txBody>
      </p:sp>
      <p:sp>
        <p:nvSpPr>
          <p:cNvPr id="3" name="Content Placeholder 2"/>
          <p:cNvSpPr>
            <a:spLocks noGrp="1"/>
          </p:cNvSpPr>
          <p:nvPr>
            <p:ph sz="quarter" idx="13"/>
          </p:nvPr>
        </p:nvSpPr>
        <p:spPr>
          <a:xfrm>
            <a:off x="411163" y="1152531"/>
            <a:ext cx="832485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190691"/>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254000" y="6408837"/>
            <a:ext cx="4173983" cy="280988"/>
          </a:xfrm>
        </p:spPr>
        <p:txBody>
          <a:bodyPr anchor="b"/>
          <a:lstStyle>
            <a:lvl1pPr marL="0" indent="0" algn="l">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1" name="Text Placeholder 4"/>
          <p:cNvSpPr>
            <a:spLocks noGrp="1"/>
          </p:cNvSpPr>
          <p:nvPr>
            <p:ph type="body" sz="quarter" idx="14"/>
          </p:nvPr>
        </p:nvSpPr>
        <p:spPr>
          <a:xfrm>
            <a:off x="3962400" y="6408837"/>
            <a:ext cx="4940350" cy="280988"/>
          </a:xfrm>
        </p:spPr>
        <p:txBody>
          <a:bodyPr anchor="b"/>
          <a:lstStyle>
            <a:lvl1pPr marL="0" indent="0" algn="r">
              <a:lnSpc>
                <a:spcPct val="100000"/>
              </a:lnSpc>
              <a:spcBef>
                <a:spcPts val="0"/>
              </a:spcBef>
              <a:buFontTx/>
              <a:buNone/>
              <a:defRPr sz="1000"/>
            </a:lvl1pPr>
            <a:lvl2pPr marL="274320" indent="0">
              <a:buFontTx/>
              <a:buNone/>
              <a:defRPr sz="1000"/>
            </a:lvl2pPr>
            <a:lvl3pPr marL="548640" indent="0">
              <a:buFontTx/>
              <a:buNone/>
              <a:defRPr sz="1000"/>
            </a:lvl3pPr>
            <a:lvl4pPr marL="777240" indent="0">
              <a:buFontTx/>
              <a:buNone/>
              <a:defRPr sz="1000"/>
            </a:lvl4pPr>
            <a:lvl5pPr marL="1005840" indent="0">
              <a:buFontTx/>
              <a:buNone/>
              <a:defRPr sz="1000"/>
            </a:lvl5pPr>
          </a:lstStyle>
          <a:p>
            <a:pPr lvl="0"/>
            <a:r>
              <a:rPr lang="en-US" dirty="0"/>
              <a:t>Click to edit Master text styles</a:t>
            </a:r>
          </a:p>
        </p:txBody>
      </p:sp>
      <p:sp>
        <p:nvSpPr>
          <p:cNvPr id="12" name="Text Placeholder 4"/>
          <p:cNvSpPr>
            <a:spLocks noGrp="1"/>
          </p:cNvSpPr>
          <p:nvPr>
            <p:ph type="body" sz="quarter" idx="15"/>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edit Master text styles</a:t>
            </a:r>
          </a:p>
        </p:txBody>
      </p:sp>
    </p:spTree>
    <p:extLst>
      <p:ext uri="{BB962C8B-B14F-4D97-AF65-F5344CB8AC3E}">
        <p14:creationId xmlns:p14="http://schemas.microsoft.com/office/powerpoint/2010/main" val="347739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1_2 column (footnotes)">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191691" y="6403485"/>
            <a:ext cx="987450" cy="103875"/>
          </a:xfrm>
        </p:spPr>
        <p:txBody>
          <a:bodyPr wrap="none" lIns="0" tIns="0" rIns="0" bIns="0" anchor="b">
            <a:spAutoFit/>
          </a:bodyPr>
          <a:lstStyle>
            <a:lvl1pPr marL="0" indent="0">
              <a:lnSpc>
                <a:spcPct val="90000"/>
              </a:lnSpc>
              <a:spcBef>
                <a:spcPts val="0"/>
              </a:spcBef>
              <a:buFontTx/>
              <a:buNone/>
              <a:defRPr sz="750"/>
            </a:lvl1pPr>
            <a:lvl2pPr marL="0" indent="0">
              <a:buNone/>
              <a:defRPr/>
            </a:lvl2pPr>
          </a:lstStyle>
          <a:p>
            <a:pPr lvl="0"/>
            <a:r>
              <a:rPr lang="en-US" dirty="0"/>
              <a:t>Edit Master Note styles</a:t>
            </a:r>
          </a:p>
        </p:txBody>
      </p:sp>
      <p:sp>
        <p:nvSpPr>
          <p:cNvPr id="8" name="Text Placeholder 9"/>
          <p:cNvSpPr>
            <a:spLocks noGrp="1"/>
          </p:cNvSpPr>
          <p:nvPr>
            <p:ph type="body" sz="quarter" idx="14" hasCustomPrompt="1"/>
          </p:nvPr>
        </p:nvSpPr>
        <p:spPr>
          <a:xfrm>
            <a:off x="7856727" y="6403485"/>
            <a:ext cx="1088439" cy="103875"/>
          </a:xfrm>
        </p:spPr>
        <p:txBody>
          <a:bodyPr wrap="none" lIns="0" tIns="0" rIns="0" bIns="0" anchor="b">
            <a:spAutoFit/>
          </a:bodyPr>
          <a:lstStyle>
            <a:lvl1pPr marL="0" indent="0" algn="r">
              <a:lnSpc>
                <a:spcPct val="90000"/>
              </a:lnSpc>
              <a:spcBef>
                <a:spcPts val="0"/>
              </a:spcBef>
              <a:buFontTx/>
              <a:buNone/>
              <a:defRPr sz="750"/>
            </a:lvl1pPr>
            <a:lvl2pPr marL="0" indent="0">
              <a:buNone/>
              <a:defRPr/>
            </a:lvl2pPr>
          </a:lstStyle>
          <a:p>
            <a:pPr lvl="0"/>
            <a:r>
              <a:rPr lang="en-US" dirty="0"/>
              <a:t>Edit Master Source styles</a:t>
            </a:r>
          </a:p>
        </p:txBody>
      </p:sp>
      <p:sp>
        <p:nvSpPr>
          <p:cNvPr id="3" name="Title 2"/>
          <p:cNvSpPr>
            <a:spLocks noGrp="1"/>
          </p:cNvSpPr>
          <p:nvPr>
            <p:ph type="title"/>
          </p:nvPr>
        </p:nvSpPr>
        <p:spPr/>
        <p:txBody>
          <a:bodyPr/>
          <a:lstStyle/>
          <a:p>
            <a:r>
              <a:rPr lang="en-US"/>
              <a:t>Click to edit Master title style</a:t>
            </a:r>
            <a:endParaRPr lang="en-GB" dirty="0"/>
          </a:p>
        </p:txBody>
      </p:sp>
      <p:sp>
        <p:nvSpPr>
          <p:cNvPr id="10" name="Text Placeholder 3">
            <a:extLst>
              <a:ext uri="{FF2B5EF4-FFF2-40B4-BE49-F238E27FC236}">
                <a16:creationId xmlns="" xmlns:a16="http://schemas.microsoft.com/office/drawing/2014/main" id="{A1D34538-468B-4D8A-879E-0A995649FA96}"/>
              </a:ext>
            </a:extLst>
          </p:cNvPr>
          <p:cNvSpPr>
            <a:spLocks noGrp="1"/>
          </p:cNvSpPr>
          <p:nvPr>
            <p:ph type="body" sz="quarter" idx="17" hasCustomPrompt="1"/>
          </p:nvPr>
        </p:nvSpPr>
        <p:spPr>
          <a:xfrm>
            <a:off x="332185" y="1052513"/>
            <a:ext cx="8612981" cy="733558"/>
          </a:xfrm>
          <a:prstGeom prst="roundRect">
            <a:avLst/>
          </a:prstGeom>
          <a:solidFill>
            <a:schemeClr val="tx2"/>
          </a:solidFill>
        </p:spPr>
        <p:txBody>
          <a:bodyPr anchor="ctr"/>
          <a:lstStyle>
            <a:lvl1pPr marL="0" indent="0" algn="ctr">
              <a:buNone/>
              <a:defRPr sz="1500">
                <a:solidFill>
                  <a:schemeClr val="bg1"/>
                </a:solidFill>
              </a:defRPr>
            </a:lvl1pPr>
          </a:lstStyle>
          <a:p>
            <a:pPr lvl="0"/>
            <a:r>
              <a:rPr lang="en-US" dirty="0"/>
              <a:t>Objective</a:t>
            </a:r>
          </a:p>
        </p:txBody>
      </p:sp>
      <p:sp>
        <p:nvSpPr>
          <p:cNvPr id="11" name="Text Placeholder 3">
            <a:extLst>
              <a:ext uri="{FF2B5EF4-FFF2-40B4-BE49-F238E27FC236}">
                <a16:creationId xmlns="" xmlns:a16="http://schemas.microsoft.com/office/drawing/2014/main" id="{FA0250E9-2E78-44C8-B180-611BBFBC75FA}"/>
              </a:ext>
            </a:extLst>
          </p:cNvPr>
          <p:cNvSpPr>
            <a:spLocks noGrp="1"/>
          </p:cNvSpPr>
          <p:nvPr>
            <p:ph type="body" sz="quarter" idx="18" hasCustomPrompt="1"/>
          </p:nvPr>
        </p:nvSpPr>
        <p:spPr>
          <a:xfrm>
            <a:off x="903755" y="5567084"/>
            <a:ext cx="7469841" cy="594434"/>
          </a:xfrm>
        </p:spPr>
        <p:txBody>
          <a:bodyPr anchor="ctr"/>
          <a:lstStyle>
            <a:lvl1pPr marL="0" indent="0" algn="ctr">
              <a:buNone/>
              <a:defRPr sz="1650"/>
            </a:lvl1pPr>
          </a:lstStyle>
          <a:p>
            <a:pPr lvl="0"/>
            <a:r>
              <a:rPr lang="en-GB" dirty="0"/>
              <a:t>Conclusions</a:t>
            </a:r>
            <a:endParaRPr lang="en-US" dirty="0"/>
          </a:p>
        </p:txBody>
      </p:sp>
      <p:sp>
        <p:nvSpPr>
          <p:cNvPr id="14" name="Content Placeholder 4">
            <a:extLst>
              <a:ext uri="{FF2B5EF4-FFF2-40B4-BE49-F238E27FC236}">
                <a16:creationId xmlns="" xmlns:a16="http://schemas.microsoft.com/office/drawing/2014/main" id="{B5F51BC9-9DCA-4E05-A920-7C70A4D52568}"/>
              </a:ext>
            </a:extLst>
          </p:cNvPr>
          <p:cNvSpPr>
            <a:spLocks noGrp="1"/>
          </p:cNvSpPr>
          <p:nvPr>
            <p:ph sz="quarter" idx="15" hasCustomPrompt="1"/>
          </p:nvPr>
        </p:nvSpPr>
        <p:spPr>
          <a:xfrm>
            <a:off x="332185" y="1903892"/>
            <a:ext cx="4266000" cy="3445775"/>
          </a:xfrm>
        </p:spPr>
        <p:txBody>
          <a:bodyPr/>
          <a:lstStyle>
            <a:lvl1pPr>
              <a:defRPr sz="1500"/>
            </a:lvl1pPr>
            <a:lvl2pPr>
              <a:defRPr sz="1500"/>
            </a:lvl2pPr>
            <a:lvl3pPr>
              <a:defRPr sz="1350"/>
            </a:lvl3pPr>
            <a:lvl4pPr>
              <a:defRPr sz="1350"/>
            </a:lvl4pPr>
            <a:lvl5pPr>
              <a:defRPr sz="1350"/>
            </a:lvl5pPr>
          </a:lstStyle>
          <a:p>
            <a:pPr lvl="0"/>
            <a:r>
              <a:rPr lang="en-US" dirty="0"/>
              <a:t>Results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4">
            <a:extLst>
              <a:ext uri="{FF2B5EF4-FFF2-40B4-BE49-F238E27FC236}">
                <a16:creationId xmlns="" xmlns:a16="http://schemas.microsoft.com/office/drawing/2014/main" id="{BED50663-4FD1-48E2-BF05-7179B6370E6C}"/>
              </a:ext>
            </a:extLst>
          </p:cNvPr>
          <p:cNvSpPr>
            <a:spLocks noGrp="1"/>
          </p:cNvSpPr>
          <p:nvPr>
            <p:ph sz="quarter" idx="16" hasCustomPrompt="1"/>
          </p:nvPr>
        </p:nvSpPr>
        <p:spPr>
          <a:xfrm>
            <a:off x="4679166" y="1903892"/>
            <a:ext cx="4266000" cy="3445775"/>
          </a:xfrm>
        </p:spPr>
        <p:txBody>
          <a:bodyPr/>
          <a:lstStyle>
            <a:lvl1pPr>
              <a:defRPr sz="1500"/>
            </a:lvl1pPr>
            <a:lvl2pPr>
              <a:defRPr sz="1500"/>
            </a:lvl2pPr>
            <a:lvl3pPr>
              <a:defRPr sz="1350"/>
            </a:lvl3pPr>
            <a:lvl4pPr>
              <a:defRPr sz="1350"/>
            </a:lvl4pPr>
            <a:lvl5pPr>
              <a:defRPr sz="1350"/>
            </a:lvl5pPr>
          </a:lstStyle>
          <a:p>
            <a:pPr lvl="0"/>
            <a:r>
              <a:rPr lang="en-US" dirty="0"/>
              <a:t>Safety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3">
            <a:extLst>
              <a:ext uri="{FF2B5EF4-FFF2-40B4-BE49-F238E27FC236}">
                <a16:creationId xmlns="" xmlns:a16="http://schemas.microsoft.com/office/drawing/2014/main" id="{9A750B9B-0356-4671-AC49-51917EA99E34}"/>
              </a:ext>
            </a:extLst>
          </p:cNvPr>
          <p:cNvSpPr>
            <a:spLocks noGrp="1"/>
          </p:cNvSpPr>
          <p:nvPr>
            <p:ph type="body" sz="quarter" idx="19" hasCustomPrompt="1"/>
          </p:nvPr>
        </p:nvSpPr>
        <p:spPr>
          <a:xfrm>
            <a:off x="332185" y="5447836"/>
            <a:ext cx="8612981" cy="733558"/>
          </a:xfrm>
          <a:prstGeom prst="roundRect">
            <a:avLst/>
          </a:prstGeom>
          <a:solidFill>
            <a:schemeClr val="accent1"/>
          </a:solidFill>
        </p:spPr>
        <p:txBody>
          <a:bodyPr anchor="ctr"/>
          <a:lstStyle>
            <a:lvl1pPr marL="0" indent="0" algn="ctr">
              <a:buNone/>
              <a:defRPr sz="1500">
                <a:solidFill>
                  <a:schemeClr val="bg1"/>
                </a:solidFill>
              </a:defRPr>
            </a:lvl1pPr>
          </a:lstStyle>
          <a:p>
            <a:pPr lvl="0"/>
            <a:r>
              <a:rPr lang="en-US" dirty="0"/>
              <a:t>Conclusion</a:t>
            </a:r>
          </a:p>
        </p:txBody>
      </p:sp>
      <p:sp>
        <p:nvSpPr>
          <p:cNvPr id="19" name="Text Placeholder 18">
            <a:extLst>
              <a:ext uri="{FF2B5EF4-FFF2-40B4-BE49-F238E27FC236}">
                <a16:creationId xmlns="" xmlns:a16="http://schemas.microsoft.com/office/drawing/2014/main" id="{F6B0BFA4-D597-4387-B27F-3D6D8EBD243E}"/>
              </a:ext>
            </a:extLst>
          </p:cNvPr>
          <p:cNvSpPr>
            <a:spLocks noGrp="1"/>
          </p:cNvSpPr>
          <p:nvPr>
            <p:ph type="body" sz="quarter" idx="20" hasCustomPrompt="1"/>
          </p:nvPr>
        </p:nvSpPr>
        <p:spPr>
          <a:xfrm>
            <a:off x="8184357" y="0"/>
            <a:ext cx="959644" cy="557358"/>
          </a:xfrm>
          <a:solidFill>
            <a:schemeClr val="accent1"/>
          </a:solidFill>
        </p:spPr>
        <p:txBody>
          <a:bodyPr lIns="36000" rIns="36000"/>
          <a:lstStyle>
            <a:lvl1pPr marL="0" indent="0" algn="ctr">
              <a:spcBef>
                <a:spcPts val="0"/>
              </a:spcBef>
              <a:buNone/>
              <a:defRPr sz="1050" b="1">
                <a:solidFill>
                  <a:schemeClr val="bg1"/>
                </a:solidFill>
              </a:defRPr>
            </a:lvl1pPr>
            <a:lvl2pPr marL="240506" indent="0">
              <a:buNone/>
              <a:defRPr sz="1200"/>
            </a:lvl2pPr>
            <a:lvl3pPr marL="522685" indent="0">
              <a:buNone/>
              <a:defRPr sz="1050"/>
            </a:lvl3pPr>
            <a:lvl4pPr marL="784622" indent="0">
              <a:buNone/>
              <a:defRPr sz="1050"/>
            </a:lvl4pPr>
            <a:lvl5pPr marL="1023938" indent="0">
              <a:buNone/>
              <a:defRPr sz="1050"/>
            </a:lvl5pPr>
          </a:lstStyle>
          <a:p>
            <a:pPr lvl="0"/>
            <a:r>
              <a:rPr lang="en-US" dirty="0"/>
              <a:t>Date/time/</a:t>
            </a:r>
            <a:r>
              <a:rPr lang="en-GB" dirty="0"/>
              <a:t>Poster/plenary</a:t>
            </a:r>
            <a:endParaRPr lang="en-US" dirty="0"/>
          </a:p>
        </p:txBody>
      </p:sp>
    </p:spTree>
    <p:extLst>
      <p:ext uri="{BB962C8B-B14F-4D97-AF65-F5344CB8AC3E}">
        <p14:creationId xmlns:p14="http://schemas.microsoft.com/office/powerpoint/2010/main" val="3809292417"/>
      </p:ext>
    </p:extLst>
  </p:cSld>
  <p:clrMapOvr>
    <a:masterClrMapping/>
  </p:clrMapOvr>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a:t>Click to edit Master title style</a:t>
            </a:r>
            <a:endParaRPr lang="en-GB" dirty="0"/>
          </a:p>
        </p:txBody>
      </p:sp>
      <p:sp>
        <p:nvSpPr>
          <p:cNvPr id="6" name="Text Placeholder 7"/>
          <p:cNvSpPr>
            <a:spLocks noGrp="1"/>
          </p:cNvSpPr>
          <p:nvPr>
            <p:ph type="body" sz="quarter" idx="11"/>
          </p:nvPr>
        </p:nvSpPr>
        <p:spPr>
          <a:xfrm>
            <a:off x="403225" y="6416675"/>
            <a:ext cx="1502014" cy="103875"/>
          </a:xfrm>
        </p:spPr>
        <p:txBody>
          <a:bodyPr wrap="none" lIns="0" tIns="0" rIns="0" bIns="0" anchor="b">
            <a:spAutoFit/>
          </a:bodyPr>
          <a:lstStyle>
            <a:lvl1pPr>
              <a:lnSpc>
                <a:spcPct val="90000"/>
              </a:lnSpc>
              <a:spcBef>
                <a:spcPts val="0"/>
              </a:spcBef>
              <a:spcAft>
                <a:spcPts val="0"/>
              </a:spcAft>
              <a:defRPr sz="750"/>
            </a:lvl1pPr>
          </a:lstStyle>
          <a:p>
            <a:pPr lvl="0"/>
            <a:r>
              <a:rPr lang="en-US" dirty="0"/>
              <a:t>Click to edit Master text styles</a:t>
            </a:r>
          </a:p>
        </p:txBody>
      </p:sp>
      <p:sp>
        <p:nvSpPr>
          <p:cNvPr id="7" name="Text Placeholder 7"/>
          <p:cNvSpPr>
            <a:spLocks noGrp="1"/>
          </p:cNvSpPr>
          <p:nvPr>
            <p:ph type="body" sz="quarter" idx="12"/>
          </p:nvPr>
        </p:nvSpPr>
        <p:spPr>
          <a:xfrm>
            <a:off x="7234001" y="6416675"/>
            <a:ext cx="1502014" cy="103875"/>
          </a:xfrm>
        </p:spPr>
        <p:txBody>
          <a:bodyPr wrap="none" lIns="0" tIns="0" rIns="0" bIns="0" anchor="b">
            <a:spAutoFit/>
          </a:bodyPr>
          <a:lstStyle>
            <a:lvl1pPr algn="r">
              <a:lnSpc>
                <a:spcPct val="90000"/>
              </a:lnSpc>
              <a:spcBef>
                <a:spcPts val="0"/>
              </a:spcBef>
              <a:spcAft>
                <a:spcPts val="0"/>
              </a:spcAft>
              <a:defRPr sz="750"/>
            </a:lvl1pPr>
          </a:lstStyle>
          <a:p>
            <a:pPr lvl="0"/>
            <a:r>
              <a:rPr lang="en-US" dirty="0"/>
              <a:t>Click to edit Master text styles</a:t>
            </a:r>
          </a:p>
        </p:txBody>
      </p:sp>
    </p:spTree>
    <p:extLst>
      <p:ext uri="{BB962C8B-B14F-4D97-AF65-F5344CB8AC3E}">
        <p14:creationId xmlns:p14="http://schemas.microsoft.com/office/powerpoint/2010/main" val="17140278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1"/>
          </p:nvPr>
        </p:nvSpPr>
        <p:spPr>
          <a:xfrm>
            <a:off x="403230" y="6406326"/>
            <a:ext cx="1630254" cy="114262"/>
          </a:xfrm>
        </p:spPr>
        <p:txBody>
          <a:bodyPr wrap="none" lIns="0" tIns="0" rIns="0" bIns="0" anchor="b">
            <a:spAutoFit/>
          </a:bodyPr>
          <a:lstStyle>
            <a:lvl1pPr>
              <a:lnSpc>
                <a:spcPct val="90000"/>
              </a:lnSpc>
              <a:spcBef>
                <a:spcPts val="0"/>
              </a:spcBef>
              <a:spcAft>
                <a:spcPts val="0"/>
              </a:spcAft>
              <a:defRPr sz="825"/>
            </a:lvl1pPr>
          </a:lstStyle>
          <a:p>
            <a:pPr lvl="0"/>
            <a:r>
              <a:rPr lang="en-US" dirty="0"/>
              <a:t>Click to edit Master text styles</a:t>
            </a:r>
          </a:p>
        </p:txBody>
      </p:sp>
      <p:sp>
        <p:nvSpPr>
          <p:cNvPr id="5" name="Text Placeholder 7"/>
          <p:cNvSpPr>
            <a:spLocks noGrp="1"/>
          </p:cNvSpPr>
          <p:nvPr>
            <p:ph type="body" sz="quarter" idx="12"/>
          </p:nvPr>
        </p:nvSpPr>
        <p:spPr>
          <a:xfrm>
            <a:off x="7105786" y="6406326"/>
            <a:ext cx="1630254" cy="114262"/>
          </a:xfrm>
        </p:spPr>
        <p:txBody>
          <a:bodyPr wrap="none" lIns="0" tIns="0" rIns="0" bIns="0" anchor="b">
            <a:spAutoFit/>
          </a:bodyPr>
          <a:lstStyle>
            <a:lvl1pPr algn="r">
              <a:lnSpc>
                <a:spcPct val="90000"/>
              </a:lnSpc>
              <a:spcBef>
                <a:spcPts val="0"/>
              </a:spcBef>
              <a:spcAft>
                <a:spcPts val="0"/>
              </a:spcAft>
              <a:defRPr sz="825"/>
            </a:lvl1pPr>
          </a:lstStyle>
          <a:p>
            <a:pPr lvl="0"/>
            <a:r>
              <a:rPr lang="en-US" dirty="0"/>
              <a:t>Click to edit Master text styles</a:t>
            </a:r>
          </a:p>
        </p:txBody>
      </p:sp>
      <p:sp>
        <p:nvSpPr>
          <p:cNvPr id="3" name="Content Placeholder 2"/>
          <p:cNvSpPr>
            <a:spLocks noGrp="1"/>
          </p:cNvSpPr>
          <p:nvPr>
            <p:ph sz="quarter" idx="13"/>
          </p:nvPr>
        </p:nvSpPr>
        <p:spPr>
          <a:xfrm>
            <a:off x="411163" y="1152532"/>
            <a:ext cx="8324850" cy="4791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473246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89347"/>
            <a:ext cx="9144000" cy="562860"/>
          </a:xfrm>
          <a:prstGeom prst="rect">
            <a:avLst/>
          </a:prstGeom>
          <a:noFill/>
          <a:ln w="0" cmpd="sng">
            <a:noFill/>
            <a:prstDash val="solid"/>
          </a:ln>
        </p:spPr>
        <p:txBody>
          <a:bodyPr vert="horz" lIns="0" tIns="37465" rIns="0" bIns="0" anchor="t"/>
          <a:lstStyle>
            <a:lvl1pPr marL="502920" marR="0" indent="0" algn="l">
              <a:lnSpc>
                <a:spcPts val="2400"/>
              </a:lnSpc>
              <a:spcAft>
                <a:spcPts val="575"/>
              </a:spcAft>
              <a:defRPr/>
            </a:lvl1pPr>
          </a:lstStyle>
          <a:p>
            <a:pPr marL="502920" marR="0" indent="0" algn="l">
              <a:lnSpc>
                <a:spcPts val="2400"/>
              </a:lnSpc>
              <a:spcAft>
                <a:spcPts val="575"/>
              </a:spcAft>
            </a:pPr>
            <a:r>
              <a:rPr lang="en-US" sz="2350" b="1" spc="15">
                <a:solidFill>
                  <a:srgbClr val="071D48"/>
                </a:solidFill>
                <a:latin typeface="Calibri" panose="02020603050405020304" pitchFamily="2"/>
              </a:rPr>
              <a:t>References Included in Meta-analysis </a:t>
            </a:r>
          </a:p>
        </p:txBody>
      </p:sp>
      <p:sp>
        <p:nvSpPr>
          <p:cNvPr id="3" name="Text Placeholder 2"/>
          <p:cNvSpPr>
            <a:spLocks noGrp="1"/>
          </p:cNvSpPr>
          <p:nvPr>
            <p:ph type="body" idx="10"/>
          </p:nvPr>
        </p:nvSpPr>
        <p:spPr>
          <a:xfrm>
            <a:off x="0" y="952206"/>
            <a:ext cx="9144000" cy="5584582"/>
          </a:xfrm>
          <a:prstGeom prst="rect">
            <a:avLst/>
          </a:prstGeom>
          <a:noFill/>
          <a:ln w="0" cmpd="sng">
            <a:noFill/>
            <a:prstDash val="solid"/>
          </a:ln>
        </p:spPr>
        <p:txBody>
          <a:bodyPr vert="horz" lIns="0" tIns="166370" rIns="0" bIns="0" anchor="t"/>
          <a:lstStyle>
            <a:lvl1pPr marL="502920" marR="0" indent="228600" algn="just">
              <a:lnSpc>
                <a:spcPts val="1200"/>
              </a:lnSpc>
              <a:spcBef>
                <a:spcPts val="165"/>
              </a:spcBef>
              <a:spcAft>
                <a:spcPts val="4800"/>
              </a:spcAft>
              <a:buFont typeface="Calibri"/>
              <a:buAutoNum type="arabicPeriod"/>
              <a:defRPr/>
            </a:lvl1pPr>
          </a:lstStyle>
          <a:p>
            <a:pPr marL="502920" marR="0" indent="228600" algn="just">
              <a:lnSpc>
                <a:spcPts val="1200"/>
              </a:lnSpc>
              <a:spcAft>
                <a:spcPts val="0"/>
              </a:spcAft>
              <a:buFont typeface="Calibri"/>
              <a:buAutoNum type="arabicPeriod"/>
            </a:pPr>
            <a:r>
              <a:rPr lang="en-US" sz="1200" spc="0">
                <a:solidFill>
                  <a:srgbClr val="070504"/>
                </a:solidFill>
                <a:latin typeface="Calibri" panose="02020603050405020304" pitchFamily="2"/>
              </a:rPr>
              <a:t>Weigand J,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2018;68:364A (abstract #611). </a:t>
            </a:r>
          </a:p>
          <a:p>
            <a:pPr marL="502920" marR="0" indent="228600" algn="just">
              <a:lnSpc>
                <a:spcPts val="1200"/>
              </a:lnSpc>
              <a:spcBef>
                <a:spcPts val="140"/>
              </a:spcBef>
              <a:spcAft>
                <a:spcPts val="0"/>
              </a:spcAft>
              <a:buFont typeface="Calibri"/>
              <a:buAutoNum type="arabicPeriod"/>
            </a:pPr>
            <a:r>
              <a:rPr lang="en-US" sz="1200" spc="0">
                <a:solidFill>
                  <a:srgbClr val="070504"/>
                </a:solidFill>
                <a:latin typeface="Calibri" panose="02020603050405020304" pitchFamily="2"/>
              </a:rPr>
              <a:t>Gschwantler M, et al. </a:t>
            </a:r>
            <a:r>
              <a:rPr lang="en-US" sz="1200" i="1" spc="0">
                <a:solidFill>
                  <a:srgbClr val="070504"/>
                </a:solidFill>
                <a:latin typeface="Calibri" panose="02020603050405020304" pitchFamily="2"/>
              </a:rPr>
              <a:t>Z Gastroenterol</a:t>
            </a:r>
            <a:r>
              <a:rPr lang="en-US" sz="1200" spc="0">
                <a:solidFill>
                  <a:srgbClr val="070504"/>
                </a:solidFill>
                <a:latin typeface="Calibri" panose="02020603050405020304" pitchFamily="2"/>
              </a:rPr>
              <a:t>. 2018;56:e45. </a:t>
            </a:r>
          </a:p>
          <a:p>
            <a:pPr marL="502920" marR="0" indent="228600" algn="just">
              <a:lnSpc>
                <a:spcPts val="1200"/>
              </a:lnSpc>
              <a:spcBef>
                <a:spcPts val="170"/>
              </a:spcBef>
              <a:spcAft>
                <a:spcPts val="0"/>
              </a:spcAft>
              <a:buFont typeface="Calibri"/>
              <a:buAutoNum type="arabicPeriod"/>
            </a:pPr>
            <a:r>
              <a:rPr lang="en-US" sz="1200" spc="0">
                <a:solidFill>
                  <a:srgbClr val="070504"/>
                </a:solidFill>
                <a:latin typeface="Calibri" panose="02020603050405020304" pitchFamily="2"/>
              </a:rPr>
              <a:t>Higuchi N, et al. Presented at Asian Pacific Association for the Study of the Liver 27th Single Topic Conference (HCV), August 3– </a:t>
            </a:r>
          </a:p>
          <a:p>
            <a:pPr marL="731520" marR="0" indent="0" algn="just">
              <a:lnSpc>
                <a:spcPts val="1200"/>
              </a:lnSpc>
              <a:spcBef>
                <a:spcPts val="0"/>
              </a:spcBef>
              <a:spcAft>
                <a:spcPts val="0"/>
              </a:spcAft>
            </a:pPr>
            <a:r>
              <a:rPr lang="en-US" sz="1200" spc="-5">
                <a:solidFill>
                  <a:srgbClr val="070504"/>
                </a:solidFill>
                <a:latin typeface="Calibri" panose="02020603050405020304" pitchFamily="2"/>
              </a:rPr>
              <a:t>5, 2018, Kuala Lumpur, Malaysia. </a:t>
            </a:r>
          </a:p>
          <a:p>
            <a:pPr marL="502920" marR="0" indent="228600" algn="just">
              <a:lnSpc>
                <a:spcPts val="1200"/>
              </a:lnSpc>
              <a:spcBef>
                <a:spcPts val="140"/>
              </a:spcBef>
              <a:spcAft>
                <a:spcPts val="0"/>
              </a:spcAft>
              <a:buFont typeface="Calibri"/>
              <a:buAutoNum type="arabicPeriod"/>
            </a:pPr>
            <a:r>
              <a:rPr lang="en-US" sz="1200" spc="0">
                <a:solidFill>
                  <a:srgbClr val="070504"/>
                </a:solidFill>
                <a:latin typeface="Calibri" panose="02020603050405020304" pitchFamily="2"/>
              </a:rPr>
              <a:t>Drysdale K, et al. Presented at The British Association for the Study of the Liver Annual Meeting, September 18–21, 2018, York, </a:t>
            </a:r>
          </a:p>
          <a:p>
            <a:pPr marL="731520" marR="0" indent="0" algn="just">
              <a:lnSpc>
                <a:spcPts val="1100"/>
              </a:lnSpc>
              <a:spcBef>
                <a:spcPts val="0"/>
              </a:spcBef>
              <a:spcAft>
                <a:spcPts val="0"/>
              </a:spcAft>
            </a:pPr>
            <a:r>
              <a:rPr lang="en-US" sz="1200" spc="-40">
                <a:solidFill>
                  <a:srgbClr val="070504"/>
                </a:solidFill>
                <a:latin typeface="Calibri" panose="02020603050405020304" pitchFamily="2"/>
              </a:rPr>
              <a:t>UK. </a:t>
            </a:r>
          </a:p>
          <a:p>
            <a:pPr marL="502920" marR="0" indent="228600" algn="just">
              <a:lnSpc>
                <a:spcPts val="1200"/>
              </a:lnSpc>
              <a:spcBef>
                <a:spcPts val="185"/>
              </a:spcBef>
              <a:spcAft>
                <a:spcPts val="0"/>
              </a:spcAft>
              <a:buFont typeface="Calibri"/>
              <a:buAutoNum type="arabicPeriod"/>
            </a:pPr>
            <a:r>
              <a:rPr lang="en-US" sz="1200" spc="0">
                <a:solidFill>
                  <a:srgbClr val="070504"/>
                </a:solidFill>
                <a:latin typeface="Calibri" panose="02020603050405020304" pitchFamily="2"/>
              </a:rPr>
              <a:t>D’Ambrosio R, et al. </a:t>
            </a:r>
            <a:r>
              <a:rPr lang="en-US" sz="1200" i="1" spc="0">
                <a:solidFill>
                  <a:srgbClr val="070504"/>
                </a:solidFill>
                <a:latin typeface="Calibri" panose="02020603050405020304" pitchFamily="2"/>
              </a:rPr>
              <a:t>J Hepatol</a:t>
            </a:r>
            <a:r>
              <a:rPr lang="en-US" sz="1200" spc="0">
                <a:solidFill>
                  <a:srgbClr val="070504"/>
                </a:solidFill>
                <a:latin typeface="Calibri" panose="02020603050405020304" pitchFamily="2"/>
              </a:rPr>
              <a:t>. 2018; [Epub] doi: 10.1016/j.jhep.2018.11.011. </a:t>
            </a:r>
          </a:p>
          <a:p>
            <a:pPr marL="502920" marR="0" indent="228600" algn="just">
              <a:lnSpc>
                <a:spcPts val="1200"/>
              </a:lnSpc>
              <a:spcBef>
                <a:spcPts val="140"/>
              </a:spcBef>
              <a:spcAft>
                <a:spcPts val="0"/>
              </a:spcAft>
              <a:buFont typeface="Calibri"/>
              <a:buAutoNum type="arabicPeriod"/>
            </a:pPr>
            <a:r>
              <a:rPr lang="en-US" sz="1200" spc="0">
                <a:solidFill>
                  <a:srgbClr val="070504"/>
                </a:solidFill>
                <a:latin typeface="Calibri" panose="02020603050405020304" pitchFamily="2"/>
              </a:rPr>
              <a:t>D’Ambrosio R,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2018;68:359A (abstract #605). </a:t>
            </a:r>
          </a:p>
          <a:p>
            <a:pPr marL="502920" marR="0" indent="228600" algn="just">
              <a:lnSpc>
                <a:spcPts val="1200"/>
              </a:lnSpc>
              <a:spcBef>
                <a:spcPts val="165"/>
              </a:spcBef>
              <a:spcAft>
                <a:spcPts val="0"/>
              </a:spcAft>
              <a:buFont typeface="Calibri"/>
              <a:buAutoNum type="arabicPeriod"/>
            </a:pPr>
            <a:r>
              <a:rPr lang="en-US" sz="1200" spc="0">
                <a:solidFill>
                  <a:srgbClr val="070504"/>
                </a:solidFill>
                <a:latin typeface="Calibri" panose="02020603050405020304" pitchFamily="2"/>
              </a:rPr>
              <a:t>Boyle A,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2018;68:338A (abstract #619). </a:t>
            </a:r>
          </a:p>
          <a:p>
            <a:pPr marL="502920" marR="0" indent="228600" algn="just">
              <a:lnSpc>
                <a:spcPts val="1200"/>
              </a:lnSpc>
              <a:spcBef>
                <a:spcPts val="140"/>
              </a:spcBef>
              <a:spcAft>
                <a:spcPts val="0"/>
              </a:spcAft>
              <a:buFont typeface="Calibri"/>
              <a:buAutoNum type="arabicPeriod"/>
            </a:pPr>
            <a:r>
              <a:rPr lang="en-US" sz="1200" spc="0">
                <a:solidFill>
                  <a:srgbClr val="070504"/>
                </a:solidFill>
                <a:latin typeface="Calibri" panose="02020603050405020304" pitchFamily="2"/>
              </a:rPr>
              <a:t>Puigvehi M,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2018;68:357A (abstract #601). </a:t>
            </a:r>
          </a:p>
          <a:p>
            <a:pPr marL="502920" marR="0" indent="228600" algn="just">
              <a:lnSpc>
                <a:spcPts val="1200"/>
              </a:lnSpc>
              <a:spcBef>
                <a:spcPts val="165"/>
              </a:spcBef>
              <a:spcAft>
                <a:spcPts val="0"/>
              </a:spcAft>
              <a:buFont typeface="Calibri"/>
              <a:buAutoNum type="arabicPeriod"/>
            </a:pPr>
            <a:r>
              <a:rPr lang="en-US" sz="1200" spc="0">
                <a:solidFill>
                  <a:srgbClr val="070504"/>
                </a:solidFill>
                <a:latin typeface="Calibri" panose="02020603050405020304" pitchFamily="2"/>
              </a:rPr>
              <a:t>Flamm S,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2018;68:375A (abstract #632). </a:t>
            </a:r>
          </a:p>
          <a:p>
            <a:pPr marL="502920" marR="0" indent="228600" algn="just">
              <a:lnSpc>
                <a:spcPts val="1200"/>
              </a:lnSpc>
              <a:spcBef>
                <a:spcPts val="140"/>
              </a:spcBef>
              <a:spcAft>
                <a:spcPts val="0"/>
              </a:spcAft>
              <a:buFont typeface="Calibri"/>
              <a:buAutoNum type="arabicPeriod"/>
            </a:pPr>
            <a:r>
              <a:rPr lang="en-US" sz="1200" spc="0">
                <a:solidFill>
                  <a:srgbClr val="070504"/>
                </a:solidFill>
                <a:latin typeface="Calibri" panose="02020603050405020304" pitchFamily="2"/>
              </a:rPr>
              <a:t>Curry MP,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2018;68:402A (abstract #678). </a:t>
            </a:r>
          </a:p>
          <a:p>
            <a:pPr marL="502920" marR="0" indent="228600" algn="just">
              <a:lnSpc>
                <a:spcPts val="1200"/>
              </a:lnSpc>
              <a:spcBef>
                <a:spcPts val="165"/>
              </a:spcBef>
              <a:spcAft>
                <a:spcPts val="0"/>
              </a:spcAft>
              <a:buFont typeface="Calibri"/>
              <a:buAutoNum type="arabicPeriod"/>
            </a:pPr>
            <a:r>
              <a:rPr lang="en-US" sz="1200" spc="0">
                <a:solidFill>
                  <a:srgbClr val="070504"/>
                </a:solidFill>
                <a:latin typeface="Calibri" panose="02020603050405020304" pitchFamily="2"/>
              </a:rPr>
              <a:t>Belperio PS,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2018;68:417A (abstract #703). </a:t>
            </a:r>
          </a:p>
          <a:p>
            <a:pPr marL="502920" marR="0" indent="228600" algn="just">
              <a:lnSpc>
                <a:spcPts val="1200"/>
              </a:lnSpc>
              <a:spcBef>
                <a:spcPts val="165"/>
              </a:spcBef>
              <a:spcAft>
                <a:spcPts val="0"/>
              </a:spcAft>
              <a:buFont typeface="Calibri"/>
              <a:buAutoNum type="arabicPeriod"/>
            </a:pPr>
            <a:r>
              <a:rPr lang="en-US" sz="1200" spc="0">
                <a:solidFill>
                  <a:srgbClr val="070504"/>
                </a:solidFill>
                <a:latin typeface="Calibri" panose="02020603050405020304" pitchFamily="2"/>
              </a:rPr>
              <a:t>Tamori A,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2018;68:420A (abstract #708). </a:t>
            </a:r>
          </a:p>
          <a:p>
            <a:pPr marL="502920" marR="0" indent="228600" algn="just">
              <a:lnSpc>
                <a:spcPts val="1200"/>
              </a:lnSpc>
              <a:spcBef>
                <a:spcPts val="145"/>
              </a:spcBef>
              <a:spcAft>
                <a:spcPts val="0"/>
              </a:spcAft>
              <a:buFont typeface="Calibri"/>
              <a:buAutoNum type="arabicPeriod"/>
            </a:pPr>
            <a:r>
              <a:rPr lang="en-US" sz="1200" spc="0">
                <a:solidFill>
                  <a:srgbClr val="070504"/>
                </a:solidFill>
                <a:latin typeface="Calibri" panose="02020603050405020304" pitchFamily="2"/>
              </a:rPr>
              <a:t>Uemura H,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2018;68:402A (abstract #677). </a:t>
            </a:r>
          </a:p>
          <a:p>
            <a:pPr marL="502920" marR="0" indent="228600" algn="just">
              <a:lnSpc>
                <a:spcPts val="1200"/>
              </a:lnSpc>
              <a:spcBef>
                <a:spcPts val="165"/>
              </a:spcBef>
              <a:spcAft>
                <a:spcPts val="0"/>
              </a:spcAft>
              <a:buFont typeface="Calibri"/>
              <a:buAutoNum type="arabicPeriod"/>
            </a:pPr>
            <a:r>
              <a:rPr lang="en-US" sz="1200" spc="0">
                <a:solidFill>
                  <a:srgbClr val="070504"/>
                </a:solidFill>
                <a:latin typeface="Calibri" panose="02020603050405020304" pitchFamily="2"/>
              </a:rPr>
              <a:t>Saxena V, et al. </a:t>
            </a:r>
            <a:r>
              <a:rPr lang="en-US" sz="1200" i="1" spc="0">
                <a:solidFill>
                  <a:srgbClr val="070504"/>
                </a:solidFill>
                <a:latin typeface="Calibri" panose="02020603050405020304" pitchFamily="2"/>
              </a:rPr>
              <a:t>Hepatology</a:t>
            </a:r>
            <a:r>
              <a:rPr lang="en-US" sz="1200" spc="0">
                <a:solidFill>
                  <a:srgbClr val="070504"/>
                </a:solidFill>
                <a:latin typeface="Calibri" panose="02020603050405020304" pitchFamily="2"/>
              </a:rPr>
              <a:t>. 2018;68:418A (abstract #705). </a:t>
            </a:r>
          </a:p>
          <a:p>
            <a:pPr marL="502920" marR="0" indent="228600" algn="just">
              <a:lnSpc>
                <a:spcPts val="1200"/>
              </a:lnSpc>
              <a:spcBef>
                <a:spcPts val="145"/>
              </a:spcBef>
              <a:spcAft>
                <a:spcPts val="0"/>
              </a:spcAft>
              <a:buFont typeface="Calibri"/>
              <a:buAutoNum type="arabicPeriod"/>
            </a:pPr>
            <a:r>
              <a:rPr lang="en-US" sz="1200" spc="0">
                <a:solidFill>
                  <a:srgbClr val="070504"/>
                </a:solidFill>
                <a:latin typeface="Calibri" panose="02020603050405020304" pitchFamily="2"/>
              </a:rPr>
              <a:t>Aglitti A, et al. Presented at Società Italiana di Medicina Interna 119th Congresso Nazionale, October 26–28, 2018, Rome, Italy. </a:t>
            </a:r>
          </a:p>
          <a:p>
            <a:pPr marL="502920" marR="0" indent="228600" algn="just">
              <a:lnSpc>
                <a:spcPts val="1200"/>
              </a:lnSpc>
              <a:spcBef>
                <a:spcPts val="165"/>
              </a:spcBef>
              <a:spcAft>
                <a:spcPts val="0"/>
              </a:spcAft>
              <a:buFont typeface="Calibri"/>
              <a:buAutoNum type="arabicPeriod"/>
            </a:pPr>
            <a:r>
              <a:rPr lang="en-US" sz="1200" spc="0">
                <a:solidFill>
                  <a:srgbClr val="070504"/>
                </a:solidFill>
                <a:latin typeface="Calibri" panose="02020603050405020304" pitchFamily="2"/>
              </a:rPr>
              <a:t>AbbVie (data on file). </a:t>
            </a:r>
          </a:p>
          <a:p>
            <a:pPr marL="502920" marR="0" indent="228600" algn="just">
              <a:lnSpc>
                <a:spcPts val="1200"/>
              </a:lnSpc>
              <a:spcBef>
                <a:spcPts val="145"/>
              </a:spcBef>
              <a:spcAft>
                <a:spcPts val="0"/>
              </a:spcAft>
              <a:buFont typeface="Calibri"/>
              <a:buAutoNum type="arabicPeriod"/>
            </a:pPr>
            <a:r>
              <a:rPr lang="en-US" sz="1200" spc="0">
                <a:solidFill>
                  <a:srgbClr val="070504"/>
                </a:solidFill>
                <a:latin typeface="Calibri" panose="02020603050405020304" pitchFamily="2"/>
              </a:rPr>
              <a:t>Osawa M, et al. </a:t>
            </a:r>
            <a:r>
              <a:rPr lang="en-US" sz="1200" i="1" spc="0">
                <a:solidFill>
                  <a:srgbClr val="070504"/>
                </a:solidFill>
                <a:latin typeface="Calibri" panose="02020603050405020304" pitchFamily="2"/>
              </a:rPr>
              <a:t>J Gastroenterol</a:t>
            </a:r>
            <a:r>
              <a:rPr lang="en-US" sz="1200" spc="0">
                <a:solidFill>
                  <a:srgbClr val="070504"/>
                </a:solidFill>
                <a:latin typeface="Calibri" panose="02020603050405020304" pitchFamily="2"/>
              </a:rPr>
              <a:t>. 2018; [Epub] </a:t>
            </a:r>
            <a:r>
              <a:rPr lang="en-US" sz="1200" u="sng" spc="0">
                <a:solidFill>
                  <a:srgbClr val="0000FF"/>
                </a:solidFill>
                <a:latin typeface="Calibri" panose="02020603050405020304" pitchFamily="2"/>
              </a:rPr>
              <a:t>doi.org/10.1007/s00535-018-1520-9.</a:t>
            </a:r>
          </a:p>
          <a:p>
            <a:pPr marL="502920" marR="0" indent="228600" algn="just">
              <a:lnSpc>
                <a:spcPts val="1200"/>
              </a:lnSpc>
              <a:spcBef>
                <a:spcPts val="165"/>
              </a:spcBef>
              <a:spcAft>
                <a:spcPts val="4800"/>
              </a:spcAft>
              <a:buFont typeface="Calibri"/>
              <a:buAutoNum type="arabicPeriod"/>
            </a:pPr>
            <a:r>
              <a:rPr lang="en-US" sz="1200" spc="0">
                <a:solidFill>
                  <a:srgbClr val="070504"/>
                </a:solidFill>
                <a:latin typeface="Calibri" panose="02020603050405020304" pitchFamily="2"/>
              </a:rPr>
              <a:t>Akuta N, et al. </a:t>
            </a:r>
            <a:r>
              <a:rPr lang="en-US" sz="1200" i="1" spc="0">
                <a:solidFill>
                  <a:srgbClr val="070504"/>
                </a:solidFill>
                <a:latin typeface="Calibri" panose="02020603050405020304" pitchFamily="2"/>
              </a:rPr>
              <a:t>J Med Virol</a:t>
            </a:r>
            <a:r>
              <a:rPr lang="en-US" sz="1200" spc="0">
                <a:solidFill>
                  <a:srgbClr val="070504"/>
                </a:solidFill>
                <a:latin typeface="Calibri" panose="02020603050405020304" pitchFamily="2"/>
              </a:rPr>
              <a:t>. 2019;91:102–6. </a:t>
            </a:r>
          </a:p>
        </p:txBody>
      </p:sp>
      <p:sp>
        <p:nvSpPr>
          <p:cNvPr id="4" name="Text Placeholder 3"/>
          <p:cNvSpPr>
            <a:spLocks noGrp="1"/>
          </p:cNvSpPr>
          <p:nvPr>
            <p:ph type="body" idx="10"/>
          </p:nvPr>
        </p:nvSpPr>
        <p:spPr>
          <a:xfrm>
            <a:off x="0" y="6536789"/>
            <a:ext cx="9144000" cy="320788"/>
          </a:xfrm>
          <a:prstGeom prst="rect">
            <a:avLst/>
          </a:prstGeom>
          <a:solidFill>
            <a:srgbClr val="071D48"/>
          </a:solidFill>
          <a:ln w="0" cmpd="sng">
            <a:noFill/>
            <a:prstDash val="solid"/>
          </a:ln>
        </p:spPr>
        <p:txBody>
          <a:bodyPr vert="horz" lIns="0" tIns="78740" rIns="0" bIns="0" anchor="t"/>
          <a:lstStyle>
            <a:lvl1pPr marL="2331720" marR="0" indent="0" algn="l">
              <a:lnSpc>
                <a:spcPts val="900"/>
              </a:lnSpc>
              <a:spcAft>
                <a:spcPts val="285"/>
              </a:spcAft>
              <a:tabLst>
                <a:tab pos="8641080" algn="l"/>
              </a:tabLst>
              <a:defRPr/>
            </a:lvl1pPr>
          </a:lstStyle>
          <a:p>
            <a:pPr marL="2331720" marR="0" indent="0" algn="l">
              <a:lnSpc>
                <a:spcPts val="900"/>
              </a:lnSpc>
              <a:spcAft>
                <a:spcPts val="285"/>
              </a:spcAft>
              <a:tabLst>
                <a:tab pos="8641080" algn="l"/>
              </a:tabLst>
            </a:pPr>
            <a:r>
              <a:rPr lang="en-US" sz="950" spc="-5">
                <a:solidFill>
                  <a:srgbClr val="FFFFFF"/>
                </a:solidFill>
                <a:latin typeface="Calibri" panose="02020603050405020304" pitchFamily="2"/>
              </a:rPr>
              <a:t>Real-world Effectiveness and Safety of G/P in Adults With Chronic Hepatitis C Virus Infection: A Meta-analysis| EASL | 13 APR 2019 18 </a:t>
            </a:r>
          </a:p>
        </p:txBody>
      </p:sp>
    </p:spTree>
    <p:extLst>
      <p:ext uri="{BB962C8B-B14F-4D97-AF65-F5344CB8AC3E}">
        <p14:creationId xmlns:p14="http://schemas.microsoft.com/office/powerpoint/2010/main" val="3294900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668F26-8899-4EB0-BED1-D4E182AA0A40}"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431336439"/>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type="title" preserve="1">
  <p:cSld name="1_Title Slide Black 1">
    <p:bg bwMode="auto">
      <p:bgPr>
        <a:solidFill>
          <a:schemeClr val="tx1"/>
        </a:solidFill>
        <a:effectLst/>
      </p:bgPr>
    </p:bg>
    <p:spTree>
      <p:nvGrpSpPr>
        <p:cNvPr id="1" name=""/>
        <p:cNvGrpSpPr/>
        <p:nvPr/>
      </p:nvGrpSpPr>
      <p:grpSpPr>
        <a:xfrm>
          <a:off x="0" y="0"/>
          <a:ext cx="0" cy="0"/>
          <a:chOff x="0" y="0"/>
          <a:chExt cx="0" cy="0"/>
        </a:xfrm>
      </p:grpSpPr>
      <p:pic>
        <p:nvPicPr>
          <p:cNvPr id="9"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27539" y="0"/>
            <a:ext cx="48164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6013" y="0"/>
            <a:ext cx="3227866" cy="6858000"/>
          </a:xfrm>
          <a:prstGeom prst="rect">
            <a:avLst/>
          </a:prstGeom>
          <a:noFill/>
          <a:ln w="9525">
            <a:noFill/>
            <a:miter lim="800000"/>
            <a:headEnd/>
            <a:tailEnd/>
          </a:ln>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7" name="Picture 12" descr="AbbVieLogo_Standard_Whit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26988140-8601-4F53-8CD7-5DE746967AE0}" type="datetime1">
              <a:rPr lang="en-US" smtClean="0"/>
              <a:t>10/17/2019</a:t>
            </a:fld>
            <a:endParaRPr lang="en-US" dirty="0"/>
          </a:p>
        </p:txBody>
      </p:sp>
      <p:sp>
        <p:nvSpPr>
          <p:cNvPr id="10"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3530747087"/>
      </p:ext>
    </p:extLst>
  </p:cSld>
  <p:clrMapOvr>
    <a:masterClrMapping/>
  </p:clrMapOvr>
  <p:transition spd="med">
    <p:fade/>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type="title" preserve="1">
  <p:cSld name="3_Title Slide Black 1">
    <p:bg bwMode="auto">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699201" y="0"/>
            <a:ext cx="5444800" cy="6858000"/>
          </a:xfrm>
          <a:prstGeom prst="rect">
            <a:avLst/>
          </a:prstGeom>
        </p:spPr>
      </p:pic>
      <p:pic>
        <p:nvPicPr>
          <p:cNvPr id="5"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6013" y="0"/>
            <a:ext cx="3227866" cy="6858000"/>
          </a:xfrm>
          <a:prstGeom prst="rect">
            <a:avLst/>
          </a:prstGeom>
          <a:noFill/>
          <a:ln w="9525">
            <a:noFill/>
            <a:miter lim="800000"/>
            <a:headEnd/>
            <a:tailEnd/>
          </a:ln>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7" name="Picture 12" descr="AbbVieLogo_Standard_Whit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F6F8DC28-CE0D-4EEA-A5D6-3828FCDD211B}"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794713841"/>
      </p:ext>
    </p:extLst>
  </p:cSld>
  <p:clrMapOvr>
    <a:masterClrMapping/>
  </p:clrMapOvr>
  <p:transition spd="med">
    <p:fade/>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2_Title Slide Black 1">
    <p:bg bwMode="auto">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68517" y="0"/>
            <a:ext cx="3975497" cy="6858000"/>
          </a:xfrm>
          <a:prstGeom prst="rect">
            <a:avLst/>
          </a:prstGeom>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6"/>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9"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158786" y="0"/>
            <a:ext cx="3227866" cy="6858000"/>
          </a:xfrm>
          <a:prstGeom prst="rect">
            <a:avLst/>
          </a:prstGeom>
          <a:noFill/>
          <a:ln w="9525">
            <a:noFill/>
            <a:miter lim="800000"/>
            <a:headEnd/>
            <a:tailEnd/>
          </a:ln>
        </p:spPr>
      </p:pic>
      <p:sp>
        <p:nvSpPr>
          <p:cNvPr id="10" name="Freeform 9"/>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1"/>
                </a:solidFill>
                <a:cs typeface="+mn-cs"/>
              </a:defRPr>
            </a:lvl1pPr>
          </a:lstStyle>
          <a:p>
            <a:pPr defTabSz="457200" fontAlgn="base">
              <a:spcBef>
                <a:spcPct val="0"/>
              </a:spcBef>
              <a:spcAft>
                <a:spcPct val="0"/>
              </a:spcAft>
              <a:defRPr/>
            </a:pPr>
            <a:fld id="{F5A60E4F-1737-4AA1-96A4-BF7501A1F2F5}" type="datetime1">
              <a:rPr lang="en-US" smtClean="0">
                <a:solidFill>
                  <a:srgbClr val="FFFFFF"/>
                </a:solidFill>
              </a:rPr>
              <a:t>10/17/2019</a:t>
            </a:fld>
            <a:endParaRPr lang="en-US" dirty="0">
              <a:solidFill>
                <a:srgbClr val="FFFFFF"/>
              </a:solidFill>
            </a:endParaRPr>
          </a:p>
        </p:txBody>
      </p:sp>
      <p:pic>
        <p:nvPicPr>
          <p:cNvPr id="11" name="Picture 12" descr="AbbVieLogo_Standard_White.eps"/>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12"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2298627255"/>
      </p:ext>
    </p:extLst>
  </p:cSld>
  <p:clrMapOvr>
    <a:masterClrMapping/>
  </p:clrMapOvr>
  <p:transition spd="med">
    <p:fade/>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itle" preserve="1">
  <p:cSld name="Title Slide Black 3">
    <p:bg bwMode="auto">
      <p:bgPr>
        <a:solidFill>
          <a:schemeClr val="tx1"/>
        </a:solidFill>
        <a:effectLst/>
      </p:bgPr>
    </p:bg>
    <p:spTree>
      <p:nvGrpSpPr>
        <p:cNvPr id="1" name=""/>
        <p:cNvGrpSpPr/>
        <p:nvPr/>
      </p:nvGrpSpPr>
      <p:grpSpPr>
        <a:xfrm>
          <a:off x="0" y="0"/>
          <a:ext cx="0" cy="0"/>
          <a:chOff x="0" y="0"/>
          <a:chExt cx="0" cy="0"/>
        </a:xfrm>
      </p:grpSpPr>
      <p:pic>
        <p:nvPicPr>
          <p:cNvPr id="4" name="Picture 8" descr="microscop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7227" y="0"/>
            <a:ext cx="4776787" cy="6858000"/>
          </a:xfrm>
          <a:prstGeom prst="rect">
            <a:avLst/>
          </a:prstGeom>
          <a:noFill/>
          <a:ln w="9525">
            <a:noFill/>
            <a:miter lim="800000"/>
            <a:headEnd/>
            <a:tailEnd/>
          </a:ln>
        </p:spPr>
      </p:pic>
      <p:pic>
        <p:nvPicPr>
          <p:cNvPr id="12" name="Picture 11"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6013" y="0"/>
            <a:ext cx="3227866" cy="6858000"/>
          </a:xfrm>
          <a:prstGeom prst="rect">
            <a:avLst/>
          </a:prstGeom>
          <a:noFill/>
          <a:ln w="9525">
            <a:noFill/>
            <a:miter lim="800000"/>
            <a:headEnd/>
            <a:tailEnd/>
          </a:ln>
        </p:spPr>
      </p:pic>
      <p:sp>
        <p:nvSpPr>
          <p:cNvPr id="13" name="Freeform 12"/>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14" name="Picture 12" descr="AbbVieLogo_Standard_White.eps"/>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dirty="0"/>
              <a:t>Click to edit Master subtitle style</a:t>
            </a:r>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1"/>
                </a:solidFill>
                <a:cs typeface="+mn-cs"/>
              </a:defRPr>
            </a:lvl1pPr>
          </a:lstStyle>
          <a:p>
            <a:pPr defTabSz="457200" fontAlgn="base">
              <a:spcBef>
                <a:spcPct val="0"/>
              </a:spcBef>
              <a:spcAft>
                <a:spcPct val="0"/>
              </a:spcAft>
              <a:defRPr/>
            </a:pPr>
            <a:fld id="{C5CEAA93-9291-415C-ABD3-2920B90D63C3}" type="datetime1">
              <a:rPr lang="en-US" smtClean="0">
                <a:solidFill>
                  <a:srgbClr val="FFFFFF"/>
                </a:solidFill>
              </a:rPr>
              <a:t>10/17/2019</a:t>
            </a:fld>
            <a:endParaRPr lang="en-US" dirty="0">
              <a:solidFill>
                <a:srgbClr val="FFFFFF"/>
              </a:solidFill>
            </a:endParaRPr>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3745040733"/>
      </p:ext>
    </p:extLst>
  </p:cSld>
  <p:clrMapOvr>
    <a:masterClrMapping/>
  </p:clrMapOvr>
  <p:transition spd="med">
    <p:fade/>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title" preserve="1">
  <p:cSld name="Title Slide White 1">
    <p:bg bwMode="auto">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0" y="1"/>
            <a:ext cx="4572000" cy="6858000"/>
          </a:xfrm>
          <a:prstGeom prst="rect">
            <a:avLst/>
          </a:prstGeom>
        </p:spPr>
      </p:pic>
      <p:pic>
        <p:nvPicPr>
          <p:cNvPr id="10" name="Picture 9"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6013" y="0"/>
            <a:ext cx="3227866" cy="6858000"/>
          </a:xfrm>
          <a:prstGeom prst="rect">
            <a:avLst/>
          </a:prstGeom>
          <a:noFill/>
          <a:ln w="9525">
            <a:noFill/>
            <a:miter lim="800000"/>
            <a:headEnd/>
            <a:tailEnd/>
          </a:ln>
        </p:spPr>
      </p:pic>
      <p:sp>
        <p:nvSpPr>
          <p:cNvPr id="11" name="Freeform 10"/>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12" name="Picture 12" descr="AbbVieLogo_Standard_White.eps"/>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dirty="0"/>
              <a:t>Click to edit Master subtitle style</a:t>
            </a:r>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1"/>
                </a:solidFill>
                <a:cs typeface="+mn-cs"/>
              </a:defRPr>
            </a:lvl1pPr>
          </a:lstStyle>
          <a:p>
            <a:pPr defTabSz="457200" fontAlgn="base">
              <a:spcBef>
                <a:spcPct val="0"/>
              </a:spcBef>
              <a:spcAft>
                <a:spcPct val="0"/>
              </a:spcAft>
              <a:defRPr/>
            </a:pPr>
            <a:fld id="{2346583F-A4CF-4D4E-A220-CC3BF8A5DDD3}" type="datetime1">
              <a:rPr lang="en-US" smtClean="0">
                <a:solidFill>
                  <a:srgbClr val="FFFFFF"/>
                </a:solidFill>
              </a:rPr>
              <a:t>10/17/2019</a:t>
            </a:fld>
            <a:endParaRPr lang="en-US" dirty="0">
              <a:solidFill>
                <a:srgbClr val="FFFFFF"/>
              </a:solidFill>
            </a:endParaRPr>
          </a:p>
        </p:txBody>
      </p:sp>
      <p:sp>
        <p:nvSpPr>
          <p:cNvPr id="13"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1404696048"/>
      </p:ext>
    </p:extLst>
  </p:cSld>
  <p:clrMapOvr>
    <a:masterClrMapping/>
  </p:clrMapOvr>
  <p:transition spd="med">
    <p:fade/>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title" preserve="1">
  <p:cSld name="Title Slide White 2">
    <p:bg bwMode="auto">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2" y="0"/>
            <a:ext cx="4570413" cy="6858000"/>
          </a:xfrm>
          <a:prstGeom prst="rect">
            <a:avLst/>
          </a:prstGeom>
        </p:spPr>
      </p:pic>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2"/>
                </a:solidFill>
                <a:cs typeface="+mn-cs"/>
              </a:defRPr>
            </a:lvl1pPr>
          </a:lstStyle>
          <a:p>
            <a:pPr defTabSz="457200" fontAlgn="base">
              <a:spcBef>
                <a:spcPct val="0"/>
              </a:spcBef>
              <a:spcAft>
                <a:spcPct val="0"/>
              </a:spcAft>
              <a:defRPr/>
            </a:pPr>
            <a:fld id="{F4E92EA4-39D1-41A3-AD11-928D189E61A6}" type="datetime1">
              <a:rPr lang="en-US" smtClean="0">
                <a:solidFill>
                  <a:srgbClr val="FFFFFF"/>
                </a:solidFill>
              </a:rPr>
              <a:t>10/17/2019</a:t>
            </a:fld>
            <a:endParaRPr lang="en-US" dirty="0">
              <a:solidFill>
                <a:srgbClr val="FFFFFF"/>
              </a:solidFill>
            </a:endParaRPr>
          </a:p>
        </p:txBody>
      </p:sp>
      <p:pic>
        <p:nvPicPr>
          <p:cNvPr id="10" name="Picture 9"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56013" y="0"/>
            <a:ext cx="3227866" cy="6858000"/>
          </a:xfrm>
          <a:prstGeom prst="rect">
            <a:avLst/>
          </a:prstGeom>
          <a:noFill/>
          <a:ln w="9525">
            <a:noFill/>
            <a:miter lim="800000"/>
            <a:headEnd/>
            <a:tailEnd/>
          </a:ln>
        </p:spPr>
      </p:pic>
      <p:sp>
        <p:nvSpPr>
          <p:cNvPr id="11" name="Freeform 10"/>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12" name="Picture 12" descr="AbbVieLogo_Standard_White.eps"/>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2"/>
                </a:solidFill>
              </a:defRPr>
            </a:lvl1pPr>
          </a:lstStyle>
          <a:p>
            <a:r>
              <a:rPr lang="en-US" dirty="0"/>
              <a:t>Click to edit Master subtitle style</a:t>
            </a:r>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2704114080"/>
      </p:ext>
    </p:extLst>
  </p:cSld>
  <p:clrMapOvr>
    <a:masterClrMapping/>
  </p:clrMapOvr>
  <p:transition spd="med">
    <p:fade/>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title" preserve="1">
  <p:cSld name="Title Slide White 3">
    <p:bg bwMode="auto">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66227" y="0"/>
            <a:ext cx="4777787" cy="6858000"/>
          </a:xfrm>
          <a:prstGeom prst="rect">
            <a:avLst/>
          </a:prstGeom>
        </p:spPr>
      </p:pic>
      <p:sp>
        <p:nvSpPr>
          <p:cNvPr id="10" name="Freeform 9"/>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11" name="Picture 12" descr="AbbVieLogo_Standard_White.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a:t>Click to edit Master title style</a:t>
            </a:r>
            <a:endParaRPr lang="en-US" dirty="0"/>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dirty="0"/>
              <a:t>Click to edit Master subtitle style</a:t>
            </a:r>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1"/>
                </a:solidFill>
                <a:cs typeface="+mn-cs"/>
              </a:defRPr>
            </a:lvl1pPr>
          </a:lstStyle>
          <a:p>
            <a:pPr defTabSz="457200" fontAlgn="base">
              <a:spcBef>
                <a:spcPct val="0"/>
              </a:spcBef>
              <a:spcAft>
                <a:spcPct val="0"/>
              </a:spcAft>
              <a:defRPr/>
            </a:pPr>
            <a:fld id="{B45AE03E-0D19-420D-8F2B-D245C686CB49}" type="datetime1">
              <a:rPr lang="en-US" smtClean="0">
                <a:solidFill>
                  <a:srgbClr val="FFFFFF"/>
                </a:solidFill>
              </a:rPr>
              <a:t>10/17/2019</a:t>
            </a:fld>
            <a:endParaRPr lang="en-US" dirty="0">
              <a:solidFill>
                <a:srgbClr val="FFFFFF"/>
              </a:solidFill>
            </a:endParaRPr>
          </a:p>
        </p:txBody>
      </p:sp>
      <p:sp>
        <p:nvSpPr>
          <p:cNvPr id="12"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55812789"/>
      </p:ext>
    </p:extLst>
  </p:cSld>
  <p:clrMapOvr>
    <a:masterClrMapping/>
  </p:clrMapOvr>
  <p:transition spd="med">
    <p:fade/>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1_Title Slide White 3">
    <p:bg bwMode="auto">
      <p:bgPr>
        <a:solidFill>
          <a:schemeClr val="tx1"/>
        </a:solidFill>
        <a:effectLst/>
      </p:bgPr>
    </p:bg>
    <p:spTree>
      <p:nvGrpSpPr>
        <p:cNvPr id="1" name=""/>
        <p:cNvGrpSpPr/>
        <p:nvPr/>
      </p:nvGrpSpPr>
      <p:grpSpPr>
        <a:xfrm>
          <a:off x="0" y="0"/>
          <a:ext cx="0" cy="0"/>
          <a:chOff x="0" y="0"/>
          <a:chExt cx="0" cy="0"/>
        </a:xfrm>
      </p:grpSpPr>
      <p:pic>
        <p:nvPicPr>
          <p:cNvPr id="4" name="Picture 15" descr="Lab_Woman"/>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87889" y="3"/>
            <a:ext cx="4556125" cy="6862763"/>
          </a:xfrm>
          <a:prstGeom prst="rect">
            <a:avLst/>
          </a:prstGeom>
          <a:noFill/>
          <a:ln w="9525">
            <a:noFill/>
            <a:miter lim="800000"/>
            <a:headEnd/>
            <a:tailEnd/>
          </a:ln>
        </p:spPr>
      </p:pic>
      <p:pic>
        <p:nvPicPr>
          <p:cNvPr id="9"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81613" y="0"/>
            <a:ext cx="3434401" cy="6858000"/>
          </a:xfrm>
          <a:prstGeom prst="rect">
            <a:avLst/>
          </a:prstGeom>
          <a:noFill/>
          <a:ln w="9525">
            <a:noFill/>
            <a:miter lim="800000"/>
            <a:headEnd/>
            <a:tailEnd/>
          </a:ln>
        </p:spPr>
      </p:pic>
      <p:sp>
        <p:nvSpPr>
          <p:cNvPr id="10" name="Freeform 9"/>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11" name="Picture 12" descr="AbbVieLogo_Standard_White.eps"/>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a:t>Click to edit Master title style</a:t>
            </a:r>
            <a:endParaRPr lang="en-US" dirty="0"/>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2"/>
                </a:solidFill>
              </a:defRPr>
            </a:lvl1pPr>
          </a:lstStyle>
          <a:p>
            <a:r>
              <a:rPr lang="en-US" dirty="0"/>
              <a:t>Click to edit Master subtitle style</a:t>
            </a:r>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2"/>
                </a:solidFill>
                <a:cs typeface="+mn-cs"/>
              </a:defRPr>
            </a:lvl1pPr>
          </a:lstStyle>
          <a:p>
            <a:pPr defTabSz="457200" fontAlgn="base">
              <a:spcBef>
                <a:spcPct val="0"/>
              </a:spcBef>
              <a:spcAft>
                <a:spcPct val="0"/>
              </a:spcAft>
              <a:defRPr/>
            </a:pPr>
            <a:fld id="{4D490B6A-F969-4300-A287-5765980481E3}" type="datetime1">
              <a:rPr lang="en-US" smtClean="0">
                <a:solidFill>
                  <a:srgbClr val="FFFFFF"/>
                </a:solidFill>
              </a:rPr>
              <a:t>10/17/2019</a:t>
            </a:fld>
            <a:endParaRPr lang="en-US" dirty="0">
              <a:solidFill>
                <a:srgbClr val="FFFFFF"/>
              </a:solidFill>
            </a:endParaRPr>
          </a:p>
        </p:txBody>
      </p:sp>
      <p:sp>
        <p:nvSpPr>
          <p:cNvPr id="12"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1313543347"/>
      </p:ext>
    </p:extLst>
  </p:cSld>
  <p:clrMapOvr>
    <a:masterClrMapping/>
  </p:clrMapOvr>
  <p:transition spd="med">
    <p:fade/>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type="title" preserve="1">
  <p:cSld name="2_Title Slide White 3">
    <p:bg bwMode="auto">
      <p:bgPr>
        <a:solidFill>
          <a:schemeClr val="tx1"/>
        </a:solidFill>
        <a:effectLst/>
      </p:bgPr>
    </p:bg>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315670" y="12241"/>
            <a:ext cx="4828332" cy="6845765"/>
          </a:xfrm>
          <a:prstGeom prst="rect">
            <a:avLst/>
          </a:prstGeom>
          <a:noFill/>
          <a:ln w="9525">
            <a:noFill/>
            <a:miter lim="800000"/>
            <a:headEnd/>
            <a:tailEnd/>
          </a:ln>
        </p:spPr>
      </p:pic>
      <p:pic>
        <p:nvPicPr>
          <p:cNvPr id="9"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81612" y="-7080"/>
            <a:ext cx="3434401" cy="6858000"/>
          </a:xfrm>
          <a:prstGeom prst="rect">
            <a:avLst/>
          </a:prstGeom>
          <a:noFill/>
          <a:ln w="9525">
            <a:noFill/>
            <a:miter lim="800000"/>
            <a:headEnd/>
            <a:tailEnd/>
          </a:ln>
        </p:spPr>
      </p:pic>
      <p:sp>
        <p:nvSpPr>
          <p:cNvPr id="10" name="Freeform 9"/>
          <p:cNvSpPr>
            <a:spLocks/>
          </p:cNvSpPr>
          <p:nvPr userDrawn="1"/>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11" name="Picture 12" descr="AbbVieLogo_Standard_White.eps"/>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100000"/>
              </a:lnSpc>
              <a:defRPr sz="3200" smtClean="0">
                <a:solidFill>
                  <a:schemeClr val="accent3"/>
                </a:solidFill>
              </a:defRPr>
            </a:lvl1pPr>
          </a:lstStyle>
          <a:p>
            <a:r>
              <a:rPr lang="en-US"/>
              <a:t>Click to edit Master title style</a:t>
            </a:r>
            <a:endParaRPr lang="en-US" dirty="0"/>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2"/>
                </a:solidFill>
              </a:defRPr>
            </a:lvl1pPr>
          </a:lstStyle>
          <a:p>
            <a:r>
              <a:rPr lang="en-US" dirty="0"/>
              <a:t>Click to edit Master subtitle style</a:t>
            </a:r>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chemeClr val="bg2"/>
                </a:solidFill>
                <a:cs typeface="+mn-cs"/>
              </a:defRPr>
            </a:lvl1pPr>
          </a:lstStyle>
          <a:p>
            <a:pPr defTabSz="457200" fontAlgn="base">
              <a:spcBef>
                <a:spcPct val="0"/>
              </a:spcBef>
              <a:spcAft>
                <a:spcPct val="0"/>
              </a:spcAft>
              <a:defRPr/>
            </a:pPr>
            <a:fld id="{1C71C7D6-1E3D-43B8-B2B5-B42A3137EF0B}" type="datetime1">
              <a:rPr lang="en-US" smtClean="0">
                <a:solidFill>
                  <a:srgbClr val="FFFFFF"/>
                </a:solidFill>
              </a:rPr>
              <a:t>10/17/2019</a:t>
            </a:fld>
            <a:endParaRPr lang="en-US" dirty="0">
              <a:solidFill>
                <a:srgbClr val="FFFFFF"/>
              </a:solidFill>
            </a:endParaRPr>
          </a:p>
        </p:txBody>
      </p:sp>
      <p:sp>
        <p:nvSpPr>
          <p:cNvPr id="12"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3846772425"/>
      </p:ext>
    </p:extLst>
  </p:cSld>
  <p:clrMapOvr>
    <a:masterClrMapping/>
  </p:clrMapOvr>
  <p:transition spd="med">
    <p:fade/>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type="title" preserve="1">
  <p:cSld name="Title Slide Black 1">
    <p:bg bwMode="auto">
      <p:bgPr>
        <a:solidFill>
          <a:schemeClr val="tx1"/>
        </a:solidFill>
        <a:effectLst/>
      </p:bgPr>
    </p:bg>
    <p:spTree>
      <p:nvGrpSpPr>
        <p:cNvPr id="1" name=""/>
        <p:cNvGrpSpPr/>
        <p:nvPr/>
      </p:nvGrpSpPr>
      <p:grpSpPr>
        <a:xfrm>
          <a:off x="0" y="0"/>
          <a:ext cx="0" cy="0"/>
          <a:chOff x="0" y="0"/>
          <a:chExt cx="0" cy="0"/>
        </a:xfrm>
      </p:grpSpPr>
      <p:pic>
        <p:nvPicPr>
          <p:cNvPr id="4" name="Picture 12" descr="Little_Gir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7227" y="0"/>
            <a:ext cx="4776787" cy="6858000"/>
          </a:xfrm>
          <a:prstGeom prst="rect">
            <a:avLst/>
          </a:prstGeom>
          <a:noFill/>
          <a:ln w="9525">
            <a:noFill/>
            <a:miter lim="800000"/>
            <a:headEnd/>
            <a:tailEnd/>
          </a:ln>
        </p:spPr>
      </p:pic>
      <p:pic>
        <p:nvPicPr>
          <p:cNvPr id="5" name="Picture 8" descr="PPT_Gradient_Black.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876" y="0"/>
            <a:ext cx="2279650" cy="6858000"/>
          </a:xfrm>
          <a:prstGeom prst="rect">
            <a:avLst/>
          </a:prstGeom>
          <a:noFill/>
          <a:ln w="9525">
            <a:noFill/>
            <a:miter lim="800000"/>
            <a:headEnd/>
            <a:tailEnd/>
          </a:ln>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7" name="Picture 12" descr="AbbVieLogo_Standard_Whit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85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A19A7402-93AE-4343-BC39-966D80966271}"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129372771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5"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685800" y="279400"/>
            <a:ext cx="7924800" cy="787400"/>
          </a:xfrm>
        </p:spPr>
        <p:txBody>
          <a:bodyPr/>
          <a:lstStyle/>
          <a:p>
            <a:r>
              <a:rPr lang="en-US"/>
              <a:t>Click to edit Master title style</a:t>
            </a:r>
          </a:p>
        </p:txBody>
      </p:sp>
      <p:sp>
        <p:nvSpPr>
          <p:cNvPr id="3" name="Table Placeholder 2"/>
          <p:cNvSpPr>
            <a:spLocks noGrp="1"/>
          </p:cNvSpPr>
          <p:nvPr>
            <p:ph type="tbl" idx="1"/>
          </p:nvPr>
        </p:nvSpPr>
        <p:spPr>
          <a:xfrm>
            <a:off x="755650" y="1676400"/>
            <a:ext cx="7702550" cy="4419600"/>
          </a:xfrm>
        </p:spPr>
        <p:txBody>
          <a:bodyPr/>
          <a:lstStyle/>
          <a:p>
            <a:pPr lvl="0"/>
            <a:r>
              <a:rPr lang="en-US" noProof="0"/>
              <a:t>Click icon to add table</a:t>
            </a:r>
          </a:p>
        </p:txBody>
      </p:sp>
    </p:spTree>
    <p:extLst>
      <p:ext uri="{BB962C8B-B14F-4D97-AF65-F5344CB8AC3E}">
        <p14:creationId xmlns:p14="http://schemas.microsoft.com/office/powerpoint/2010/main" val="82907261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type="title" preserve="1">
  <p:cSld name="4_Title Slide Black 1">
    <p:bg bwMode="auto">
      <p:bgPr>
        <a:solidFill>
          <a:schemeClr val="tx1"/>
        </a:solidFill>
        <a:effectLst/>
      </p:bgPr>
    </p:bg>
    <p:spTree>
      <p:nvGrpSpPr>
        <p:cNvPr id="1" name=""/>
        <p:cNvGrpSpPr/>
        <p:nvPr/>
      </p:nvGrpSpPr>
      <p:grpSpPr>
        <a:xfrm>
          <a:off x="0" y="0"/>
          <a:ext cx="0" cy="0"/>
          <a:chOff x="0" y="0"/>
          <a:chExt cx="0" cy="0"/>
        </a:xfrm>
      </p:grpSpPr>
      <p:pic>
        <p:nvPicPr>
          <p:cNvPr id="4" name="Picture 1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0" y="0"/>
            <a:ext cx="5486400" cy="6858000"/>
          </a:xfrm>
          <a:prstGeom prst="rect">
            <a:avLst/>
          </a:prstGeom>
          <a:noFill/>
          <a:ln w="9525">
            <a:noFill/>
            <a:miter lim="800000"/>
            <a:headEnd/>
            <a:tailEnd/>
          </a:ln>
        </p:spPr>
      </p:pic>
      <p:pic>
        <p:nvPicPr>
          <p:cNvPr id="5" name="Picture 8" descr="PPT_Gradient_Black.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6876" y="0"/>
            <a:ext cx="2279650" cy="6858000"/>
          </a:xfrm>
          <a:prstGeom prst="rect">
            <a:avLst/>
          </a:prstGeom>
          <a:noFill/>
          <a:ln w="9525">
            <a:noFill/>
            <a:miter lim="800000"/>
            <a:headEnd/>
            <a:tailEnd/>
          </a:ln>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7" name="Picture 12" descr="AbbVieLogo_Standard_Whit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85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5E05A009-7B1E-49A6-89C1-C236FAC30E08}"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1319073664"/>
      </p:ext>
    </p:extLst>
  </p:cSld>
  <p:clrMapOvr>
    <a:masterClrMapping/>
  </p:clrMapOvr>
  <p:transition spd="med">
    <p:fade/>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type="title" preserve="1">
  <p:cSld name="5_Title Slide Black 1">
    <p:bg bwMode="auto">
      <p:bgPr>
        <a:solidFill>
          <a:schemeClr val="tx1"/>
        </a:solidFill>
        <a:effectLst/>
      </p:bgPr>
    </p:bg>
    <p:spTree>
      <p:nvGrpSpPr>
        <p:cNvPr id="1" name=""/>
        <p:cNvGrpSpPr/>
        <p:nvPr/>
      </p:nvGrpSpPr>
      <p:grpSpPr>
        <a:xfrm>
          <a:off x="0" y="0"/>
          <a:ext cx="0" cy="0"/>
          <a:chOff x="0" y="0"/>
          <a:chExt cx="0" cy="0"/>
        </a:xfrm>
      </p:grpSpPr>
      <p:pic>
        <p:nvPicPr>
          <p:cNvPr id="4" name="Picture 1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99013" y="0"/>
            <a:ext cx="5486400" cy="6858000"/>
          </a:xfrm>
          <a:prstGeom prst="rect">
            <a:avLst/>
          </a:prstGeom>
          <a:noFill/>
          <a:ln w="9525">
            <a:noFill/>
            <a:miter lim="800000"/>
            <a:headEnd/>
            <a:tailEnd/>
          </a:ln>
        </p:spPr>
      </p:pic>
      <p:pic>
        <p:nvPicPr>
          <p:cNvPr id="10"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06876" y="0"/>
            <a:ext cx="2279650" cy="6858000"/>
          </a:xfrm>
          <a:prstGeom prst="rect">
            <a:avLst/>
          </a:prstGeom>
          <a:noFill/>
          <a:ln w="9525">
            <a:noFill/>
            <a:miter lim="800000"/>
            <a:headEnd/>
            <a:tailEnd/>
          </a:ln>
        </p:spPr>
      </p:pic>
      <p:pic>
        <p:nvPicPr>
          <p:cNvPr id="5" name="Picture 8" descr="PPT_Gradient_Black.psd"/>
          <p:cNvPicPr>
            <a:picLocks noChangeAspect="1"/>
          </p:cNvPicPr>
          <p:nvPr/>
        </p:nvPicPr>
        <p:blipFill rotWithShape="1">
          <a:blip r:embed="rId4"/>
          <a:srcRect/>
          <a:stretch/>
        </p:blipFill>
        <p:spPr bwMode="auto">
          <a:xfrm>
            <a:off x="1828800" y="0"/>
            <a:ext cx="2279650" cy="6858000"/>
          </a:xfrm>
          <a:prstGeom prst="rect">
            <a:avLst/>
          </a:prstGeom>
          <a:noFill/>
          <a:ln w="9525">
            <a:noFill/>
            <a:miter lim="800000"/>
            <a:headEnd/>
            <a:tailEnd/>
          </a:ln>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7" name="Picture 12" descr="AbbVieLogo_Standard_White.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85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BC610C3D-9087-4E5D-9B3F-F7D5D63DA1EE}"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2036300240"/>
      </p:ext>
    </p:extLst>
  </p:cSld>
  <p:clrMapOvr>
    <a:masterClrMapping/>
  </p:clrMapOvr>
  <p:transition spd="med">
    <p:fade/>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type="title" preserve="1">
  <p:cSld name="6_Title Slide Black 1">
    <p:bg bwMode="auto">
      <p:bgPr>
        <a:solidFill>
          <a:schemeClr val="tx1"/>
        </a:solidFill>
        <a:effectLst/>
      </p:bgPr>
    </p:bg>
    <p:spTree>
      <p:nvGrpSpPr>
        <p:cNvPr id="1" name=""/>
        <p:cNvGrpSpPr/>
        <p:nvPr/>
      </p:nvGrpSpPr>
      <p:grpSpPr>
        <a:xfrm>
          <a:off x="0" y="0"/>
          <a:ext cx="0" cy="0"/>
          <a:chOff x="0" y="0"/>
          <a:chExt cx="0" cy="0"/>
        </a:xfrm>
      </p:grpSpPr>
      <p:pic>
        <p:nvPicPr>
          <p:cNvPr id="4" name="Picture 1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0" y="1770"/>
            <a:ext cx="4663440" cy="6826250"/>
          </a:xfrm>
          <a:prstGeom prst="rect">
            <a:avLst/>
          </a:prstGeom>
          <a:noFill/>
          <a:ln w="9525">
            <a:noFill/>
            <a:miter lim="800000"/>
            <a:headEnd/>
            <a:tailEnd/>
          </a:ln>
        </p:spPr>
      </p:pic>
      <p:pic>
        <p:nvPicPr>
          <p:cNvPr id="10" name="Picture 8" descr="PPT_Gradient_Black.psd"/>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206876" y="0"/>
            <a:ext cx="2279650" cy="6858000"/>
          </a:xfrm>
          <a:prstGeom prst="rect">
            <a:avLst/>
          </a:prstGeom>
          <a:noFill/>
          <a:ln w="9525">
            <a:noFill/>
            <a:miter lim="800000"/>
            <a:headEnd/>
            <a:tailEnd/>
          </a:ln>
        </p:spPr>
      </p:pic>
      <p:pic>
        <p:nvPicPr>
          <p:cNvPr id="5" name="Picture 8" descr="PPT_Gradient_Black.psd"/>
          <p:cNvPicPr>
            <a:picLocks noChangeAspect="1"/>
          </p:cNvPicPr>
          <p:nvPr/>
        </p:nvPicPr>
        <p:blipFill rotWithShape="1">
          <a:blip r:embed="rId4"/>
          <a:srcRect/>
          <a:stretch/>
        </p:blipFill>
        <p:spPr bwMode="auto">
          <a:xfrm>
            <a:off x="1828800" y="0"/>
            <a:ext cx="2279650" cy="6858000"/>
          </a:xfrm>
          <a:prstGeom prst="rect">
            <a:avLst/>
          </a:prstGeom>
          <a:noFill/>
          <a:ln w="9525">
            <a:noFill/>
            <a:miter lim="800000"/>
            <a:headEnd/>
            <a:tailEnd/>
          </a:ln>
        </p:spPr>
      </p:pic>
      <p:sp>
        <p:nvSpPr>
          <p:cNvPr id="6" name="Freeform 5"/>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7" name="Picture 12" descr="AbbVieLogo_Standard_White.ep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23555" name="Title Placeholder 1"/>
          <p:cNvSpPr>
            <a:spLocks noGrp="1"/>
          </p:cNvSpPr>
          <p:nvPr>
            <p:ph type="ctrTitle"/>
          </p:nvPr>
        </p:nvSpPr>
        <p:spPr bwMode="gray">
          <a:xfrm>
            <a:off x="411163" y="2559078"/>
            <a:ext cx="4113212" cy="1096963"/>
          </a:xfrm>
        </p:spPr>
        <p:txBody>
          <a:bodyPr/>
          <a:lstStyle>
            <a:lvl1pPr>
              <a:lnSpc>
                <a:spcPct val="85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574099BC-7266-47EE-BB1A-BF995A8D879F}"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4036698808"/>
      </p:ext>
    </p:extLst>
  </p:cSld>
  <p:clrMapOvr>
    <a:masterClrMapping/>
  </p:clrMapOvr>
  <p:transition spd="med">
    <p:fade/>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Title Slide Black 2">
    <p:bg bwMode="auto">
      <p:bgPr>
        <a:solidFill>
          <a:schemeClr val="tx1"/>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89438" y="0"/>
            <a:ext cx="4754562" cy="6858000"/>
          </a:xfrm>
          <a:prstGeom prst="rect">
            <a:avLst/>
          </a:prstGeom>
          <a:noFill/>
          <a:ln w="9525">
            <a:noFill/>
            <a:miter lim="800000"/>
            <a:headEnd/>
            <a:tailEnd/>
          </a:ln>
        </p:spPr>
      </p:pic>
      <p:pic>
        <p:nvPicPr>
          <p:cNvPr id="5" name="Picture 8" descr="PPT_Gradient_Black.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9690" y="0"/>
            <a:ext cx="2279650" cy="6858000"/>
          </a:xfrm>
          <a:prstGeom prst="rect">
            <a:avLst/>
          </a:prstGeom>
          <a:noFill/>
          <a:ln w="9525">
            <a:noFill/>
            <a:miter lim="800000"/>
            <a:headEnd/>
            <a:tailEnd/>
          </a:ln>
        </p:spPr>
      </p:pic>
      <p:pic>
        <p:nvPicPr>
          <p:cNvPr id="6" name="Picture 12" descr="AbbVieLogo_Standard_Whit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7" name="Freeform 13"/>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sp>
        <p:nvSpPr>
          <p:cNvPr id="23555" name="Title Placeholder 1"/>
          <p:cNvSpPr>
            <a:spLocks noGrp="1"/>
          </p:cNvSpPr>
          <p:nvPr>
            <p:ph type="ctrTitle"/>
          </p:nvPr>
        </p:nvSpPr>
        <p:spPr bwMode="gray">
          <a:xfrm>
            <a:off x="411163" y="2559078"/>
            <a:ext cx="4113212" cy="1096963"/>
          </a:xfrm>
        </p:spPr>
        <p:txBody>
          <a:bodyPr/>
          <a:lstStyle>
            <a:lvl1pPr>
              <a:lnSpc>
                <a:spcPct val="85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4E5DB763-28FA-4962-BA0C-BD949C31EEE0}"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3913333983"/>
      </p:ext>
    </p:extLst>
  </p:cSld>
  <p:clrMapOvr>
    <a:masterClrMapping/>
  </p:clrMapOvr>
  <p:transition spd="med">
    <p:fade/>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type="title" preserve="1">
  <p:cSld name="1_Title Slide Black 2">
    <p:bg bwMode="auto">
      <p:bgPr>
        <a:solidFill>
          <a:schemeClr val="tx1"/>
        </a:solidFill>
        <a:effectLst/>
      </p:bgPr>
    </p:bg>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4389438" y="0"/>
            <a:ext cx="4754562" cy="6339416"/>
          </a:xfrm>
          <a:prstGeom prst="rect">
            <a:avLst/>
          </a:prstGeom>
          <a:noFill/>
          <a:ln w="9525">
            <a:noFill/>
            <a:miter lim="800000"/>
            <a:headEnd/>
            <a:tailEnd/>
          </a:ln>
        </p:spPr>
      </p:pic>
      <p:pic>
        <p:nvPicPr>
          <p:cNvPr id="5" name="Picture 8" descr="PPT_Gradient_Black.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9690" y="0"/>
            <a:ext cx="2279650" cy="6858000"/>
          </a:xfrm>
          <a:prstGeom prst="rect">
            <a:avLst/>
          </a:prstGeom>
          <a:noFill/>
          <a:ln w="9525">
            <a:noFill/>
            <a:miter lim="800000"/>
            <a:headEnd/>
            <a:tailEnd/>
          </a:ln>
        </p:spPr>
      </p:pic>
      <p:pic>
        <p:nvPicPr>
          <p:cNvPr id="6" name="Picture 12" descr="AbbVieLogo_Standard_White.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493713"/>
            <a:ext cx="1371600" cy="239712"/>
          </a:xfrm>
          <a:prstGeom prst="rect">
            <a:avLst/>
          </a:prstGeom>
          <a:noFill/>
          <a:ln w="9525">
            <a:noFill/>
            <a:miter lim="800000"/>
            <a:headEnd/>
            <a:tailEnd/>
          </a:ln>
        </p:spPr>
      </p:pic>
      <p:sp>
        <p:nvSpPr>
          <p:cNvPr id="7" name="Freeform 13"/>
          <p:cNvSpPr>
            <a:spLocks/>
          </p:cNvSpPr>
          <p:nvPr/>
        </p:nvSpPr>
        <p:spPr bwMode="gray">
          <a:xfrm>
            <a:off x="4572014" y="1530350"/>
            <a:ext cx="125413"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3"/>
            </a:solidFill>
            <a:prstDash val="solid"/>
            <a:miter lim="800000"/>
            <a:headEnd/>
            <a:tailEnd/>
          </a:ln>
        </p:spPr>
        <p:txBody>
          <a:bodyPr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sp>
        <p:nvSpPr>
          <p:cNvPr id="23555" name="Title Placeholder 1"/>
          <p:cNvSpPr>
            <a:spLocks noGrp="1"/>
          </p:cNvSpPr>
          <p:nvPr>
            <p:ph type="ctrTitle"/>
          </p:nvPr>
        </p:nvSpPr>
        <p:spPr bwMode="gray">
          <a:xfrm>
            <a:off x="411163" y="2559078"/>
            <a:ext cx="4113212" cy="1096963"/>
          </a:xfrm>
        </p:spPr>
        <p:txBody>
          <a:bodyPr/>
          <a:lstStyle>
            <a:lvl1pPr>
              <a:lnSpc>
                <a:spcPct val="85000"/>
              </a:lnSpc>
              <a:defRPr sz="3200" smtClean="0">
                <a:solidFill>
                  <a:schemeClr val="accent3"/>
                </a:solidFill>
              </a:defRPr>
            </a:lvl1pPr>
          </a:lstStyle>
          <a:p>
            <a:r>
              <a:rPr lang="en-US" dirty="0"/>
              <a:t>Click to edit Master title style</a:t>
            </a:r>
          </a:p>
        </p:txBody>
      </p:sp>
      <p:sp>
        <p:nvSpPr>
          <p:cNvPr id="23556" name="Text Placeholder 2"/>
          <p:cNvSpPr>
            <a:spLocks noGrp="1"/>
          </p:cNvSpPr>
          <p:nvPr>
            <p:ph type="subTitle" idx="1"/>
          </p:nvPr>
        </p:nvSpPr>
        <p:spPr bwMode="gray">
          <a:xfrm>
            <a:off x="411163" y="3702050"/>
            <a:ext cx="3656012" cy="274638"/>
          </a:xfrm>
        </p:spPr>
        <p:txBody>
          <a:bodyPr/>
          <a:lstStyle>
            <a:lvl1pPr>
              <a:lnSpc>
                <a:spcPct val="100000"/>
              </a:lnSpc>
              <a:defRPr sz="1400" smtClean="0">
                <a:solidFill>
                  <a:schemeClr val="bg1"/>
                </a:solidFill>
              </a:defRPr>
            </a:lvl1pPr>
          </a:lstStyle>
          <a:p>
            <a:r>
              <a:rPr lang="en-US"/>
              <a:t>Click to edit Master subtitle style</a:t>
            </a:r>
            <a:endParaRPr lang="en-US" dirty="0"/>
          </a:p>
        </p:txBody>
      </p:sp>
      <p:sp>
        <p:nvSpPr>
          <p:cNvPr id="8" name="Date Placeholder 3"/>
          <p:cNvSpPr>
            <a:spLocks noGrp="1"/>
          </p:cNvSpPr>
          <p:nvPr>
            <p:ph type="dt" sz="half" idx="10"/>
          </p:nvPr>
        </p:nvSpPr>
        <p:spPr bwMode="gray">
          <a:xfrm>
            <a:off x="411163" y="402113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algn="l">
              <a:lnSpc>
                <a:spcPct val="100000"/>
              </a:lnSpc>
              <a:defRPr sz="1400">
                <a:solidFill>
                  <a:srgbClr val="FFFFFF"/>
                </a:solidFill>
                <a:cs typeface="+mn-cs"/>
              </a:defRPr>
            </a:lvl1pPr>
          </a:lstStyle>
          <a:p>
            <a:pPr defTabSz="457200" fontAlgn="base">
              <a:spcBef>
                <a:spcPct val="0"/>
              </a:spcBef>
              <a:spcAft>
                <a:spcPct val="0"/>
              </a:spcAft>
              <a:defRPr/>
            </a:pPr>
            <a:fld id="{C6CAA042-66B6-4C63-8C42-9B5CD47FD87D}" type="datetime1">
              <a:rPr lang="en-US" smtClean="0"/>
              <a:t>10/17/2019</a:t>
            </a:fld>
            <a:endParaRPr lang="en-US" dirty="0"/>
          </a:p>
        </p:txBody>
      </p:sp>
      <p:sp>
        <p:nvSpPr>
          <p:cNvPr id="9" name="Footer Placeholder 3"/>
          <p:cNvSpPr>
            <a:spLocks noGrp="1"/>
          </p:cNvSpPr>
          <p:nvPr>
            <p:ph type="ftr" sz="quarter" idx="3"/>
          </p:nvPr>
        </p:nvSpPr>
        <p:spPr>
          <a:xfrm>
            <a:off x="417514" y="6606409"/>
            <a:ext cx="5484812" cy="182563"/>
          </a:xfrm>
          <a:prstGeom prst="rect">
            <a:avLst/>
          </a:prstGeom>
        </p:spPr>
        <p:txBody>
          <a:bodyPr vert="horz" anchor="ctr" anchorCtr="0"/>
          <a:lstStyle>
            <a:lvl1pPr algn="l">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3729674497"/>
      </p:ext>
    </p:extLst>
  </p:cSld>
  <p:clrMapOvr>
    <a:masterClrMapping/>
  </p:clrMapOvr>
  <p:transition spd="med">
    <p:fade/>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bwMode="gray">
          <a:xfrm>
            <a:off x="8482013" y="6606409"/>
            <a:ext cx="247650" cy="182563"/>
          </a:xfrm>
          <a:prstGeom prst="rect">
            <a:avLst/>
          </a:prstGeom>
          <a:noFill/>
          <a:ln w="9525">
            <a:noFill/>
            <a:miter lim="800000"/>
            <a:headEnd/>
            <a:tailEnd/>
          </a:ln>
        </p:spPr>
        <p:txBody>
          <a:bodyPr vert="horz" wrap="square" lIns="91440" tIns="45720" rIns="0" bIns="45720" numCol="1" anchor="ctr" anchorCtr="0" compatLnSpc="1">
            <a:prstTxWarp prst="textNoShape">
              <a:avLst/>
            </a:prstTxWarp>
          </a:bodyPr>
          <a:lstStyle>
            <a:lvl1pPr algn="r">
              <a:lnSpc>
                <a:spcPct val="100000"/>
              </a:lnSpc>
              <a:defRPr sz="900" b="0">
                <a:solidFill>
                  <a:schemeClr val="bg1"/>
                </a:solidFill>
                <a:cs typeface="+mn-cs"/>
              </a:defRPr>
            </a:lvl1pPr>
          </a:lstStyle>
          <a:p>
            <a:pPr>
              <a:defRPr/>
            </a:pPr>
            <a:fld id="{E1DC100C-4DC6-4C98-A6E1-5C577050113C}" type="slidenum">
              <a:rPr lang="en-US">
                <a:solidFill>
                  <a:srgbClr val="FFFFFF"/>
                </a:solidFill>
              </a:rPr>
              <a:pPr>
                <a:defRPr/>
              </a:pPr>
              <a:t>‹#›</a:t>
            </a:fld>
            <a:endParaRPr lang="en-US" dirty="0">
              <a:solidFill>
                <a:srgbClr val="FFFFFF"/>
              </a:solidFill>
            </a:endParaRPr>
          </a:p>
        </p:txBody>
      </p:sp>
      <p:sp>
        <p:nvSpPr>
          <p:cNvPr id="7" name="Footer Placeholder 3"/>
          <p:cNvSpPr>
            <a:spLocks noGrp="1"/>
          </p:cNvSpPr>
          <p:nvPr>
            <p:ph type="ftr" sz="quarter" idx="3"/>
          </p:nvPr>
        </p:nvSpPr>
        <p:spPr>
          <a:xfrm>
            <a:off x="2970214" y="6606409"/>
            <a:ext cx="5484812" cy="182563"/>
          </a:xfrm>
          <a:prstGeom prst="rect">
            <a:avLst/>
          </a:prstGeom>
        </p:spPr>
        <p:txBody>
          <a:bodyPr vert="horz" anchor="ctr" anchorCtr="0"/>
          <a:lstStyle>
            <a:lvl1pPr algn="r">
              <a:defRPr sz="900">
                <a:solidFill>
                  <a:schemeClr val="bg1"/>
                </a:solidFill>
              </a:defRPr>
            </a:lvl1pPr>
          </a:lstStyle>
          <a:p>
            <a:pPr>
              <a:defRPr/>
            </a:pPr>
            <a:r>
              <a:rPr lang="en-US" smtClean="0">
                <a:solidFill>
                  <a:srgbClr val="FFFFFF"/>
                </a:solidFill>
              </a:rPr>
              <a:t>Author’s Last Name, Conference Name, Year, Presentation #</a:t>
            </a:r>
            <a:endParaRPr lang="en-US" dirty="0">
              <a:solidFill>
                <a:srgbClr val="FFFFFF"/>
              </a:solidFill>
            </a:endParaRPr>
          </a:p>
        </p:txBody>
      </p:sp>
    </p:spTree>
    <p:extLst>
      <p:ext uri="{BB962C8B-B14F-4D97-AF65-F5344CB8AC3E}">
        <p14:creationId xmlns:p14="http://schemas.microsoft.com/office/powerpoint/2010/main" val="1936115107"/>
      </p:ext>
    </p:extLst>
  </p:cSld>
  <p:clrMapOvr>
    <a:masterClrMapping/>
  </p:clrMapOvr>
  <p:transition spd="med">
    <p:fade/>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5" y="1142999"/>
            <a:ext cx="8318500" cy="525780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Line 8"/>
          <p:cNvSpPr>
            <a:spLocks noChangeShapeType="1"/>
          </p:cNvSpPr>
          <p:nvPr userDrawn="1"/>
        </p:nvSpPr>
        <p:spPr bwMode="auto">
          <a:xfrm>
            <a:off x="412752" y="958850"/>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dirty="0">
              <a:solidFill>
                <a:srgbClr val="070605"/>
              </a:solidFill>
            </a:endParaRPr>
          </a:p>
        </p:txBody>
      </p:sp>
    </p:spTree>
    <p:extLst>
      <p:ext uri="{BB962C8B-B14F-4D97-AF65-F5344CB8AC3E}">
        <p14:creationId xmlns:p14="http://schemas.microsoft.com/office/powerpoint/2010/main" val="1171595853"/>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userDrawn="1">
  <p:cSld name="5_Closing Slide">
    <p:bg bwMode="gray">
      <p:bgRef idx="1001">
        <a:schemeClr val="bg1"/>
      </p:bgRef>
    </p:bg>
    <p:spTree>
      <p:nvGrpSpPr>
        <p:cNvPr id="1" name=""/>
        <p:cNvGrpSpPr/>
        <p:nvPr/>
      </p:nvGrpSpPr>
      <p:grpSpPr>
        <a:xfrm>
          <a:off x="0" y="0"/>
          <a:ext cx="0" cy="0"/>
          <a:chOff x="0" y="0"/>
          <a:chExt cx="0" cy="0"/>
        </a:xfrm>
      </p:grpSpPr>
      <p:sp>
        <p:nvSpPr>
          <p:cNvPr id="13" name="Freeform 5"/>
          <p:cNvSpPr>
            <a:spLocks noEditPoints="1"/>
          </p:cNvSpPr>
          <p:nvPr userDrawn="1"/>
        </p:nvSpPr>
        <p:spPr bwMode="auto">
          <a:xfrm>
            <a:off x="2495906" y="2869690"/>
            <a:ext cx="4196172" cy="730036"/>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50000"/>
              </a:spcBef>
              <a:spcAft>
                <a:spcPct val="50000"/>
              </a:spcAft>
            </a:pPr>
            <a:endParaRPr lang="en-US" sz="2200">
              <a:solidFill>
                <a:srgbClr val="FFFFFF"/>
              </a:solidFill>
              <a:latin typeface="Arial" charset="0"/>
            </a:endParaRPr>
          </a:p>
        </p:txBody>
      </p:sp>
    </p:spTree>
    <p:extLst>
      <p:ext uri="{BB962C8B-B14F-4D97-AF65-F5344CB8AC3E}">
        <p14:creationId xmlns:p14="http://schemas.microsoft.com/office/powerpoint/2010/main" val="354937437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9561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283ED97E-0B9F-4639-90FA-0A00611B0199}"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5778298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F05BD4-0713-4CC7-A682-7479EA71D9AD}"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4030259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15051DD2-C83E-4030-A08F-860C78C9BFA5}"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5321688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386CE49B-AD9E-4F2E-A3F2-35F0C777F33F}"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001649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365753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Tree>
    <p:extLst>
      <p:ext uri="{BB962C8B-B14F-4D97-AF65-F5344CB8AC3E}">
        <p14:creationId xmlns:p14="http://schemas.microsoft.com/office/powerpoint/2010/main" val="340511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with #">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286769" y="2514600"/>
            <a:ext cx="6561831" cy="914400"/>
          </a:xfrm>
        </p:spPr>
        <p:txBody>
          <a:bodyPr anchor="b"/>
          <a:lstStyle>
            <a:lvl1pPr algn="l">
              <a:defRPr sz="3200" b="0" cap="none" baseline="0">
                <a:solidFill>
                  <a:schemeClr val="bg2">
                    <a:lumMod val="50000"/>
                  </a:schemeClr>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bg2">
                    <a:lumMod val="50000"/>
                  </a:schemeClr>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
        <p:nvSpPr>
          <p:cNvPr id="9" name="Text Placeholder 4"/>
          <p:cNvSpPr>
            <a:spLocks noGrp="1"/>
          </p:cNvSpPr>
          <p:nvPr>
            <p:ph type="body" sz="quarter" idx="11"/>
          </p:nvPr>
        </p:nvSpPr>
        <p:spPr>
          <a:xfrm>
            <a:off x="1295400" y="1752600"/>
            <a:ext cx="6553200" cy="685800"/>
          </a:xfrm>
        </p:spPr>
        <p:txBody>
          <a:bodyPr anchor="b"/>
          <a:lstStyle>
            <a:lvl1pPr marL="0" indent="0">
              <a:spcBef>
                <a:spcPts val="0"/>
              </a:spcBef>
              <a:buNone/>
              <a:defRPr sz="1800">
                <a:solidFill>
                  <a:schemeClr val="tx2"/>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2" name="Rectangle 11"/>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447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76769DC-11DE-4DBE-BA15-D2604870A97A}"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49329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C116F39-5922-49ED-BFFB-C236A9FA729E}"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586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BCFA1B6-5D3F-40AA-AD0C-9E2F466B9BC1}"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4" name="Content Placeholder 3"/>
          <p:cNvSpPr>
            <a:spLocks noGrp="1"/>
          </p:cNvSpPr>
          <p:nvPr>
            <p:ph sz="half" idx="2"/>
          </p:nvPr>
        </p:nvSpPr>
        <p:spPr>
          <a:xfrm>
            <a:off x="4754880" y="15240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45720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4"/>
          </p:nvPr>
        </p:nvSpPr>
        <p:spPr>
          <a:xfrm>
            <a:off x="4754880" y="3962400"/>
            <a:ext cx="3931920" cy="2209800"/>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2731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524000"/>
            <a:ext cx="3931920" cy="609600"/>
          </a:xfrm>
        </p:spPr>
        <p:txBody>
          <a:bodyPr anchor="ctr"/>
          <a:lstStyle>
            <a:lvl1pPr marL="0" indent="0">
              <a:lnSpc>
                <a:spcPct val="90000"/>
              </a:lnSpc>
              <a:spcBef>
                <a:spcPts val="0"/>
              </a:spcBef>
              <a:buNone/>
              <a:defRPr sz="20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098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A6AF45B8-322A-4C98-803B-9C883A0C20FF}" type="datetime1">
              <a:rPr lang="en-US" smtClean="0">
                <a:solidFill>
                  <a:prstClr val="black"/>
                </a:solidFill>
              </a:rPr>
              <a:t>10/17/2019</a:t>
            </a:fld>
            <a:endParaRPr lang="en-US">
              <a:solidFill>
                <a:prstClr val="black"/>
              </a:solidFill>
            </a:endParaRPr>
          </a:p>
        </p:txBody>
      </p:sp>
      <p:sp>
        <p:nvSpPr>
          <p:cNvPr id="11" name="Footer Placeholder 10"/>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696162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8C5686F2-FF44-4FAB-B23D-01498F609B41}" type="datetime1">
              <a:rPr lang="en-US" smtClean="0">
                <a:solidFill>
                  <a:prstClr val="black"/>
                </a:solidFill>
              </a:rPr>
              <a:t>10/17/2019</a:t>
            </a:fld>
            <a:endParaRPr lang="en-US">
              <a:solidFill>
                <a:prstClr val="black"/>
              </a:solidFill>
            </a:endParaRPr>
          </a:p>
        </p:txBody>
      </p:sp>
      <p:sp>
        <p:nvSpPr>
          <p:cNvPr id="7" name="Footer Placeholder 6"/>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02156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3E36D2DD-9235-4ACE-9781-3FBF8BBC0C08}"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666930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3E8E77-017E-4707-8216-E38572ABB8C9}" type="datetime1">
              <a:rPr lang="en-US" smtClean="0">
                <a:solidFill>
                  <a:prstClr val="black"/>
                </a:solidFill>
              </a:rPr>
              <a:t>10/17/2019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2658729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7200" y="1524001"/>
            <a:ext cx="594360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A7044AC3-F7A3-41DA-85F5-22C0048781B6}"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678961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457200" y="1524000"/>
            <a:ext cx="5943600" cy="4652513"/>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553200" y="1524000"/>
            <a:ext cx="2133600" cy="46482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fld id="{7866C994-A201-4D84-AC40-28851CFA2BD2}"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422345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28BE4AD-A49F-40A1-A683-851D07CB18F0}"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4727448" y="2286000"/>
            <a:ext cx="3959352"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4727448" y="1524000"/>
            <a:ext cx="3959352"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165332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5240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EF019E7-CF8F-48A2-80C7-633E268EC0BB}"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Tree>
    <p:extLst>
      <p:ext uri="{BB962C8B-B14F-4D97-AF65-F5344CB8AC3E}">
        <p14:creationId xmlns:p14="http://schemas.microsoft.com/office/powerpoint/2010/main" val="20562685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hree Topic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0D58CE4-8C51-42CF-B47D-32918940A584}" type="datetime1">
              <a:rPr lang="en-US" smtClean="0">
                <a:solidFill>
                  <a:prstClr val="black"/>
                </a:solidFill>
              </a:rPr>
              <a:t>10/17/2019</a:t>
            </a:fld>
            <a:endParaRPr lang="en-US">
              <a:solidFill>
                <a:prstClr val="black"/>
              </a:solidFill>
            </a:endParaRPr>
          </a:p>
        </p:txBody>
      </p:sp>
      <p:sp>
        <p:nvSpPr>
          <p:cNvPr id="9" name="Footer Placeholder 8"/>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4" name="Text Placeholder 4"/>
          <p:cNvSpPr>
            <a:spLocks noGrp="1"/>
          </p:cNvSpPr>
          <p:nvPr>
            <p:ph type="body" sz="quarter" idx="14"/>
          </p:nvPr>
        </p:nvSpPr>
        <p:spPr>
          <a:xfrm>
            <a:off x="45720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6" name="Content Placeholder 2"/>
          <p:cNvSpPr>
            <a:spLocks noGrp="1"/>
          </p:cNvSpPr>
          <p:nvPr>
            <p:ph sz="half" idx="15"/>
          </p:nvPr>
        </p:nvSpPr>
        <p:spPr>
          <a:xfrm>
            <a:off x="326898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16"/>
          </p:nvPr>
        </p:nvSpPr>
        <p:spPr>
          <a:xfrm>
            <a:off x="326898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18" name="Content Placeholder 2"/>
          <p:cNvSpPr>
            <a:spLocks noGrp="1"/>
          </p:cNvSpPr>
          <p:nvPr>
            <p:ph sz="half" idx="17"/>
          </p:nvPr>
        </p:nvSpPr>
        <p:spPr>
          <a:xfrm>
            <a:off x="6080760" y="2286000"/>
            <a:ext cx="2606040" cy="3886200"/>
          </a:xfrm>
          <a:ln w="19050">
            <a:solidFill>
              <a:schemeClr val="bg1">
                <a:lumMod val="50000"/>
              </a:schemeClr>
            </a:solidFill>
            <a:miter lim="800000"/>
          </a:ln>
        </p:spPr>
        <p:txBody>
          <a:bodyPr lIns="182880" tIns="182880" rIns="182880" bIns="9144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18"/>
          </p:nvPr>
        </p:nvSpPr>
        <p:spPr>
          <a:xfrm>
            <a:off x="6080760" y="1524000"/>
            <a:ext cx="2606040" cy="762000"/>
          </a:xfrm>
          <a:solidFill>
            <a:schemeClr val="bg1">
              <a:lumMod val="50000"/>
            </a:schemeClr>
          </a:solidFill>
          <a:ln w="19050">
            <a:solidFill>
              <a:schemeClr val="bg1">
                <a:lumMod val="50000"/>
              </a:schemeClr>
            </a:solidFill>
            <a:miter lim="800000"/>
          </a:ln>
        </p:spPr>
        <p:txBody>
          <a:bodyPr lIns="91440" tIns="91440" rIns="91440" bIns="91440" anchor="ctr"/>
          <a:lstStyle>
            <a:lvl1pPr marL="0" indent="0" algn="ctr">
              <a:spcBef>
                <a:spcPts val="0"/>
              </a:spcBef>
              <a:buNone/>
              <a:defRPr sz="2000" b="1">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5955204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3732A2-ED1F-4B48-8CEC-0C7C3BCA7C73}"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629121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 name="Group 4"/>
          <p:cNvGrpSpPr/>
          <p:nvPr/>
        </p:nvGrpSpPr>
        <p:grpSpPr>
          <a:xfrm>
            <a:off x="7889136" y="0"/>
            <a:ext cx="77359" cy="6172200"/>
            <a:chOff x="7889136" y="0"/>
            <a:chExt cx="77359" cy="6172200"/>
          </a:xfrm>
        </p:grpSpPr>
        <p:sp>
          <p:nvSpPr>
            <p:cNvPr id="11" name="Rectangle 10"/>
            <p:cNvSpPr/>
            <p:nvPr/>
          </p:nvSpPr>
          <p:spPr>
            <a:xfrm rot="5400000">
              <a:off x="4835040" y="3054097"/>
              <a:ext cx="6172199" cy="64007"/>
            </a:xfrm>
            <a:prstGeom prst="rect">
              <a:avLst/>
            </a:prstGeom>
            <a:solidFill>
              <a:srgbClr val="96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2" name="Rectangle 11"/>
            <p:cNvSpPr/>
            <p:nvPr/>
          </p:nvSpPr>
          <p:spPr>
            <a:xfrm rot="5400000">
              <a:off x="7692545" y="19659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cxnSp>
          <p:nvCxnSpPr>
            <p:cNvPr id="13" name="Straight Connector 12"/>
            <p:cNvCxnSpPr/>
            <p:nvPr/>
          </p:nvCxnSpPr>
          <p:spPr>
            <a:xfrm rot="5400000">
              <a:off x="7927818" y="418523"/>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rot="5400000">
              <a:off x="7699218" y="189923"/>
              <a:ext cx="457200" cy="77354"/>
              <a:chOff x="0" y="139700"/>
              <a:chExt cx="457200" cy="77354"/>
            </a:xfrm>
          </p:grpSpPr>
          <p:sp>
            <p:nvSpPr>
              <p:cNvPr id="15" name="Rectangle 14"/>
              <p:cNvSpPr/>
              <p:nvPr/>
            </p:nvSpPr>
            <p:spPr>
              <a:xfrm>
                <a:off x="0" y="153047"/>
                <a:ext cx="457200" cy="64007"/>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cxnSp>
            <p:nvCxnSpPr>
              <p:cNvPr id="16" name="Straight Connector 15"/>
              <p:cNvCxnSpPr/>
              <p:nvPr/>
            </p:nvCxnSpPr>
            <p:spPr>
              <a:xfrm>
                <a:off x="457200" y="139700"/>
                <a:ext cx="0" cy="77354"/>
              </a:xfrm>
              <a:prstGeom prst="line">
                <a:avLst/>
              </a:prstGeom>
              <a:ln w="28575">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Vertical Title 1"/>
          <p:cNvSpPr>
            <a:spLocks noGrp="1"/>
          </p:cNvSpPr>
          <p:nvPr>
            <p:ph type="title" orient="vert"/>
          </p:nvPr>
        </p:nvSpPr>
        <p:spPr>
          <a:xfrm>
            <a:off x="8001000" y="457200"/>
            <a:ext cx="685800" cy="5714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7162800" cy="571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220C84-E348-4337-8849-33CC01207826}"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6638282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31800" y="358504"/>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
        <p:nvSpPr>
          <p:cNvPr id="6" name="Rectangle 26"/>
          <p:cNvSpPr>
            <a:spLocks noGrp="1" noChangeArrowheads="1"/>
          </p:cNvSpPr>
          <p:nvPr>
            <p:ph type="sldNum" sz="quarter" idx="11"/>
          </p:nvPr>
        </p:nvSpPr>
        <p:spPr>
          <a:xfrm>
            <a:off x="8610600" y="6424613"/>
            <a:ext cx="511175" cy="382587"/>
          </a:xfrm>
          <a:prstGeom prst="rect">
            <a:avLst/>
          </a:prstGeom>
        </p:spPr>
        <p:txBody>
          <a:bodyPr vert="horz" wrap="square" lIns="91440" tIns="45720" rIns="91440" bIns="45720" numCol="1" anchor="t" anchorCtr="0" compatLnSpc="1">
            <a:prstTxWarp prst="textNoShape">
              <a:avLst/>
            </a:prstTxWarp>
          </a:bodyPr>
          <a:lstStyle>
            <a:lvl1pPr algn="ctr">
              <a:defRPr>
                <a:ea typeface="MS PGothic" panose="020B0600070205080204" pitchFamily="34" charset="-128"/>
              </a:defRPr>
            </a:lvl1pPr>
          </a:lstStyle>
          <a:p>
            <a:pPr fontAlgn="base">
              <a:spcBef>
                <a:spcPct val="0"/>
              </a:spcBef>
              <a:spcAft>
                <a:spcPct val="0"/>
              </a:spcAft>
            </a:pPr>
            <a:fld id="{D48C932A-7DB1-4769-AB07-B1023D14CCF4}" type="slidenum">
              <a:rPr lang="en-US" sz="2200" b="1">
                <a:solidFill>
                  <a:prstClr val="black"/>
                </a:solidFill>
                <a:cs typeface="Arial" panose="020B0604020202020204" pitchFamily="34" charset="0"/>
              </a:rPr>
              <a:pPr fontAlgn="base">
                <a:spcBef>
                  <a:spcPct val="0"/>
                </a:spcBef>
                <a:spcAft>
                  <a:spcPct val="0"/>
                </a:spcAft>
              </a:pPr>
              <a:t>‹#›</a:t>
            </a:fld>
            <a:endParaRPr lang="en-US" sz="2200" b="1">
              <a:solidFill>
                <a:prstClr val="black"/>
              </a:solidFill>
              <a:cs typeface="Arial" panose="020B0604020202020204" pitchFamily="34" charset="0"/>
            </a:endParaRPr>
          </a:p>
        </p:txBody>
      </p:sp>
    </p:spTree>
    <p:extLst>
      <p:ext uri="{BB962C8B-B14F-4D97-AF65-F5344CB8AC3E}">
        <p14:creationId xmlns:p14="http://schemas.microsoft.com/office/powerpoint/2010/main" val="31661971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8853"/>
            <a:ext cx="7924800" cy="7874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755650" y="1676400"/>
            <a:ext cx="7702550" cy="441960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1772566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p:cNvSpPr>
            <a:spLocks noGrp="1"/>
          </p:cNvSpPr>
          <p:nvPr>
            <p:ph type="body" sz="quarter" idx="11"/>
          </p:nvPr>
        </p:nvSpPr>
        <p:spPr>
          <a:xfrm>
            <a:off x="152400" y="6248400"/>
            <a:ext cx="4419600"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094306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139" y="350961"/>
            <a:ext cx="7924800" cy="787400"/>
          </a:xfrm>
        </p:spPr>
        <p:txBody>
          <a:bodyPr/>
          <a:lstStyle/>
          <a:p>
            <a:r>
              <a:rPr lang="en-US"/>
              <a:t>Click to edit Master title style</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23923107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Tree>
    <p:extLst>
      <p:ext uri="{BB962C8B-B14F-4D97-AF65-F5344CB8AC3E}">
        <p14:creationId xmlns:p14="http://schemas.microsoft.com/office/powerpoint/2010/main" val="3118131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14969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231398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E383291-9739-49F7-A8B9-9D84C994BD11}" type="datetime1">
              <a:rPr lang="en-US" smtClean="0"/>
              <a:t>10/17/2019</a:t>
            </a:fld>
            <a:endParaRPr lang="en-US"/>
          </a:p>
        </p:txBody>
      </p:sp>
      <p:sp>
        <p:nvSpPr>
          <p:cNvPr id="9" name="Footer Placeholder 8"/>
          <p:cNvSpPr>
            <a:spLocks noGrp="1"/>
          </p:cNvSpPr>
          <p:nvPr>
            <p:ph type="ftr" sz="quarter" idx="11"/>
          </p:nvPr>
        </p:nvSpPr>
        <p:spPr/>
        <p:txBody>
          <a:bodyPr/>
          <a:lstStyle/>
          <a:p>
            <a:r>
              <a:rPr lang="en-US" smtClean="0"/>
              <a:t>Author’s Last Name, Conference Name, Year, Presentation #</a:t>
            </a:r>
            <a:endParaRPr lang="en-US"/>
          </a:p>
        </p:txBody>
      </p:sp>
      <p:sp>
        <p:nvSpPr>
          <p:cNvPr id="16" name="Content Placeholder 2"/>
          <p:cNvSpPr>
            <a:spLocks noGrp="1"/>
          </p:cNvSpPr>
          <p:nvPr>
            <p:ph sz="half" idx="15"/>
          </p:nvPr>
        </p:nvSpPr>
        <p:spPr>
          <a:xfrm>
            <a:off x="326898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7"/>
          </p:nvPr>
        </p:nvSpPr>
        <p:spPr>
          <a:xfrm>
            <a:off x="6080760" y="1524000"/>
            <a:ext cx="2606040" cy="4648200"/>
          </a:xfrm>
          <a:ln w="19050">
            <a:noFill/>
            <a:miter lim="800000"/>
          </a:ln>
        </p:spPr>
        <p:txBody>
          <a:bodyPr lIns="0" tIns="0" rIns="0" bIns="0"/>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9123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5" name="Line 4"/>
          <p:cNvSpPr>
            <a:spLocks noChangeShapeType="1"/>
          </p:cNvSpPr>
          <p:nvPr userDrawn="1"/>
        </p:nvSpPr>
        <p:spPr bwMode="auto">
          <a:xfrm>
            <a:off x="685800" y="1066800"/>
            <a:ext cx="7924800" cy="0"/>
          </a:xfrm>
          <a:prstGeom prst="line">
            <a:avLst/>
          </a:prstGeom>
          <a:noFill/>
          <a:ln w="5397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200" b="1">
              <a:solidFill>
                <a:prstClr val="black"/>
              </a:solidFill>
              <a:cs typeface="Arial" panose="020B0604020202020204" pitchFamily="34" charset="0"/>
            </a:endParaRPr>
          </a:p>
        </p:txBody>
      </p:sp>
      <p:sp>
        <p:nvSpPr>
          <p:cNvPr id="6" name="Line 25"/>
          <p:cNvSpPr>
            <a:spLocks noChangeShapeType="1"/>
          </p:cNvSpPr>
          <p:nvPr userDrawn="1"/>
        </p:nvSpPr>
        <p:spPr bwMode="auto">
          <a:xfrm>
            <a:off x="685800" y="1143000"/>
            <a:ext cx="7924800" cy="0"/>
          </a:xfrm>
          <a:prstGeom prst="line">
            <a:avLst/>
          </a:prstGeom>
          <a:noFill/>
          <a:ln w="53975">
            <a:solidFill>
              <a:srgbClr val="A5002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200" b="1">
              <a:solidFill>
                <a:prstClr val="black"/>
              </a:solidFill>
              <a:cs typeface="Arial" panose="020B0604020202020204" pitchFamily="34" charset="0"/>
            </a:endParaRPr>
          </a:p>
        </p:txBody>
      </p:sp>
      <p:sp>
        <p:nvSpPr>
          <p:cNvPr id="4" name="Text Placeholder 3"/>
          <p:cNvSpPr>
            <a:spLocks noGrp="1"/>
          </p:cNvSpPr>
          <p:nvPr>
            <p:ph type="body" sz="quarter" idx="11"/>
          </p:nvPr>
        </p:nvSpPr>
        <p:spPr>
          <a:xfrm>
            <a:off x="762000" y="1676400"/>
            <a:ext cx="769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85800" y="279400"/>
            <a:ext cx="7924800" cy="787400"/>
          </a:xfrm>
        </p:spPr>
        <p:txBody>
          <a:bodyPr/>
          <a:lstStyle/>
          <a:p>
            <a:r>
              <a:rPr lang="en-US"/>
              <a:t>Click to edit Master title style</a:t>
            </a:r>
          </a:p>
        </p:txBody>
      </p:sp>
    </p:spTree>
    <p:extLst>
      <p:ext uri="{BB962C8B-B14F-4D97-AF65-F5344CB8AC3E}">
        <p14:creationId xmlns:p14="http://schemas.microsoft.com/office/powerpoint/2010/main" val="29916864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685800" y="229296"/>
            <a:ext cx="7924800" cy="787400"/>
          </a:xfrm>
        </p:spPr>
        <p:txBody>
          <a:bodyPr/>
          <a:lstStyle>
            <a:lvl1pPr>
              <a:defRPr sz="2800"/>
            </a:lvl1pPr>
          </a:lstStyle>
          <a:p>
            <a:r>
              <a:rPr lang="en-US"/>
              <a:t>Click to edit Master title style</a:t>
            </a:r>
            <a:endParaRPr lang="en-US" dirty="0"/>
          </a:p>
        </p:txBody>
      </p:sp>
      <p:sp>
        <p:nvSpPr>
          <p:cNvPr id="4" name="Content Placeholder 2"/>
          <p:cNvSpPr>
            <a:spLocks noGrp="1"/>
          </p:cNvSpPr>
          <p:nvPr>
            <p:ph idx="1"/>
          </p:nvPr>
        </p:nvSpPr>
        <p:spPr>
          <a:xfrm>
            <a:off x="685800" y="1491045"/>
            <a:ext cx="77025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p:cNvSpPr>
            <a:spLocks noGrp="1"/>
          </p:cNvSpPr>
          <p:nvPr>
            <p:ph type="body" sz="quarter" idx="10"/>
          </p:nvPr>
        </p:nvSpPr>
        <p:spPr>
          <a:xfrm>
            <a:off x="685800" y="6426921"/>
            <a:ext cx="7670800" cy="381000"/>
          </a:xfrm>
        </p:spPr>
        <p:txBody>
          <a:bodyPr anchor="b"/>
          <a:lstStyle>
            <a:lvl1pPr marL="0" indent="0">
              <a:lnSpc>
                <a:spcPct val="100000"/>
              </a:lnSpc>
              <a:spcBef>
                <a:spcPts val="0"/>
              </a:spcBef>
              <a:spcAft>
                <a:spcPts val="0"/>
              </a:spcAft>
              <a:buNone/>
              <a:defRPr sz="1200"/>
            </a:lvl1pPr>
          </a:lstStyle>
          <a:p>
            <a:pPr lvl="0"/>
            <a:r>
              <a:rPr lang="en-US"/>
              <a:t>Click to edit Master text styles</a:t>
            </a:r>
          </a:p>
        </p:txBody>
      </p:sp>
    </p:spTree>
    <p:extLst>
      <p:ext uri="{BB962C8B-B14F-4D97-AF65-F5344CB8AC3E}">
        <p14:creationId xmlns:p14="http://schemas.microsoft.com/office/powerpoint/2010/main" val="2839253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Bottom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2071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2240"/>
            <a:ext cx="7924800" cy="787400"/>
          </a:xfrm>
        </p:spPr>
        <p:txBody>
          <a:bodyPr/>
          <a:lstStyle/>
          <a:p>
            <a:r>
              <a:rPr lang="en-US"/>
              <a:t>Click to edit Master title style</a:t>
            </a:r>
          </a:p>
        </p:txBody>
      </p:sp>
      <p:sp>
        <p:nvSpPr>
          <p:cNvPr id="3" name="Content Placeholder 2"/>
          <p:cNvSpPr>
            <a:spLocks noGrp="1"/>
          </p:cNvSpPr>
          <p:nvPr>
            <p:ph idx="1"/>
          </p:nvPr>
        </p:nvSpPr>
        <p:spPr>
          <a:xfrm>
            <a:off x="755650" y="1455180"/>
            <a:ext cx="7702550" cy="4419600"/>
          </a:xfrm>
        </p:spPr>
        <p:txBody>
          <a:bodyPr/>
          <a:lstStyle>
            <a:lvl1pPr marL="342900" indent="-342900">
              <a:buClr>
                <a:srgbClr val="990000"/>
              </a:buClr>
              <a:buFont typeface="Symbol"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p:cNvSpPr>
            <a:spLocks noGrp="1"/>
          </p:cNvSpPr>
          <p:nvPr>
            <p:ph type="body" sz="quarter" idx="11"/>
          </p:nvPr>
        </p:nvSpPr>
        <p:spPr>
          <a:xfrm>
            <a:off x="609600" y="6248400"/>
            <a:ext cx="7964488" cy="457200"/>
          </a:xfrm>
        </p:spPr>
        <p:txBody>
          <a:bodyPr anchor="b"/>
          <a:lstStyle>
            <a:lvl1pPr marL="0" indent="0">
              <a:spcBef>
                <a:spcPts val="0"/>
              </a:spcBef>
              <a:buNone/>
              <a:defRPr sz="1200"/>
            </a:lvl1pPr>
          </a:lstStyle>
          <a:p>
            <a:pPr lvl="0"/>
            <a:r>
              <a:rPr lang="en-US"/>
              <a:t>Click to edit Master text styles</a:t>
            </a:r>
          </a:p>
        </p:txBody>
      </p:sp>
      <p:sp>
        <p:nvSpPr>
          <p:cNvPr id="5" name="Slide Number Placeholder 1"/>
          <p:cNvSpPr>
            <a:spLocks noGrp="1"/>
          </p:cNvSpPr>
          <p:nvPr>
            <p:ph type="sldNum" sz="quarter" idx="12"/>
          </p:nvPr>
        </p:nvSpPr>
        <p:spPr>
          <a:xfrm>
            <a:off x="6985000" y="6492875"/>
            <a:ext cx="2133600" cy="365125"/>
          </a:xfrm>
          <a:prstGeom prst="rect">
            <a:avLst/>
          </a:prstGeom>
        </p:spPr>
        <p:txBody>
          <a:bodyPr/>
          <a:lstStyle>
            <a:lvl1pPr>
              <a:defRPr b="0" baseline="0">
                <a:ea typeface="MS PGothic" panose="020B0600070205080204" pitchFamily="34" charset="-128"/>
              </a:defRPr>
            </a:lvl1pPr>
          </a:lstStyle>
          <a:p>
            <a:pPr fontAlgn="base">
              <a:spcBef>
                <a:spcPct val="0"/>
              </a:spcBef>
              <a:spcAft>
                <a:spcPct val="0"/>
              </a:spcAft>
            </a:pPr>
            <a:fld id="{6DF9950B-F0B2-490A-BED5-F303620B5D30}" type="slidenum">
              <a:rPr lang="en-US" sz="2200">
                <a:solidFill>
                  <a:prstClr val="black"/>
                </a:solidFill>
                <a:cs typeface="Arial" panose="020B0604020202020204" pitchFamily="34" charset="0"/>
              </a:rPr>
              <a:pPr fontAlgn="base">
                <a:spcBef>
                  <a:spcPct val="0"/>
                </a:spcBef>
                <a:spcAft>
                  <a:spcPct val="0"/>
                </a:spcAft>
              </a:pPr>
              <a:t>‹#›</a:t>
            </a:fld>
            <a:endParaRPr lang="en-US" sz="2200">
              <a:solidFill>
                <a:prstClr val="black"/>
              </a:solidFill>
              <a:cs typeface="Arial" panose="020B0604020202020204" pitchFamily="34" charset="0"/>
            </a:endParaRPr>
          </a:p>
        </p:txBody>
      </p:sp>
    </p:spTree>
    <p:extLst>
      <p:ext uri="{BB962C8B-B14F-4D97-AF65-F5344CB8AC3E}">
        <p14:creationId xmlns:p14="http://schemas.microsoft.com/office/powerpoint/2010/main" val="3513013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flipH="1">
            <a:off x="0" y="4495800"/>
            <a:ext cx="91440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4191000"/>
            <a:ext cx="7848600" cy="304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8" name="Rectangle 17"/>
          <p:cNvSpPr/>
          <p:nvPr/>
        </p:nvSpPr>
        <p:spPr>
          <a:xfrm flipH="1">
            <a:off x="-1" y="4191000"/>
            <a:ext cx="1262063"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ctrTitle"/>
          </p:nvPr>
        </p:nvSpPr>
        <p:spPr>
          <a:xfrm>
            <a:off x="1286769" y="1981200"/>
            <a:ext cx="6561831" cy="1905000"/>
          </a:xfrm>
        </p:spPr>
        <p:txBody>
          <a:bodyPr/>
          <a:lstStyle>
            <a:lvl1pPr>
              <a:defRPr sz="320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281113" y="4724400"/>
            <a:ext cx="6567487" cy="990600"/>
          </a:xfrm>
        </p:spPr>
        <p:txBody>
          <a:bodyPr/>
          <a:lstStyle>
            <a:lvl1pPr marL="0" indent="0" algn="l">
              <a:lnSpc>
                <a:spcPct val="90000"/>
              </a:lnSpc>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721698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8200" y="6537325"/>
            <a:ext cx="609600" cy="168275"/>
          </a:xfrm>
        </p:spPr>
        <p:txBody>
          <a:bodyPr/>
          <a:lstStyle/>
          <a:p>
            <a:fld id="{FBEC16BF-350A-48C5-8B40-7866CA77C2EE}"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a:xfrm>
            <a:off x="5334000" y="6537325"/>
            <a:ext cx="3048000" cy="164592"/>
          </a:xfrm>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3238076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tudy Nam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5FDD94-EFA8-4E9F-8D8A-C1248798CFB2}"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1"/>
          </p:nvPr>
        </p:nvSpPr>
        <p:spPr/>
        <p:txBody>
          <a:bodyPr/>
          <a:lstStyle/>
          <a:p>
            <a:r>
              <a:rPr lang="en-US">
                <a:solidFill>
                  <a:prstClr val="black"/>
                </a:solidFill>
              </a:rPr>
              <a:t>Author’s Last Name, Conference Name, Year, Presentation #</a:t>
            </a:r>
            <a:endParaRPr lang="en-US" dirty="0">
              <a:solidFill>
                <a:prstClr val="black"/>
              </a:solidFill>
            </a:endParaRPr>
          </a:p>
        </p:txBody>
      </p:sp>
      <p:sp>
        <p:nvSpPr>
          <p:cNvPr id="10" name="Text Placeholder 4"/>
          <p:cNvSpPr>
            <a:spLocks noGrp="1"/>
          </p:cNvSpPr>
          <p:nvPr>
            <p:ph type="body" sz="quarter" idx="13"/>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Tree>
    <p:extLst>
      <p:ext uri="{BB962C8B-B14F-4D97-AF65-F5344CB8AC3E}">
        <p14:creationId xmlns:p14="http://schemas.microsoft.com/office/powerpoint/2010/main" val="20263510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569399DA-2074-468B-95A5-A8FDC8C39ADD}"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30735337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udy Name, Title, Subtitle and Content">
    <p:spTree>
      <p:nvGrpSpPr>
        <p:cNvPr id="1" name=""/>
        <p:cNvGrpSpPr/>
        <p:nvPr/>
      </p:nvGrpSpPr>
      <p:grpSpPr>
        <a:xfrm>
          <a:off x="0" y="0"/>
          <a:ext cx="0" cy="0"/>
          <a:chOff x="0" y="0"/>
          <a:chExt cx="0" cy="0"/>
        </a:xfrm>
      </p:grpSpPr>
      <p:sp>
        <p:nvSpPr>
          <p:cNvPr id="12" name="Text Placeholder 4"/>
          <p:cNvSpPr>
            <a:spLocks noGrp="1"/>
          </p:cNvSpPr>
          <p:nvPr>
            <p:ph type="body" sz="quarter" idx="17"/>
          </p:nvPr>
        </p:nvSpPr>
        <p:spPr>
          <a:xfrm>
            <a:off x="457200" y="154546"/>
            <a:ext cx="8229600" cy="302654"/>
          </a:xfrm>
        </p:spPr>
        <p:txBody>
          <a:bodyPr anchor="b"/>
          <a:lstStyle>
            <a:lvl1pPr marL="0" indent="0">
              <a:spcBef>
                <a:spcPts val="0"/>
              </a:spcBef>
              <a:buNone/>
              <a:defRPr sz="16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457200" y="1371600"/>
            <a:ext cx="8229600" cy="304800"/>
          </a:xfrm>
        </p:spPr>
        <p:txBody>
          <a:bodyPr/>
          <a:lstStyle>
            <a:lvl1pPr marL="0" indent="0">
              <a:lnSpc>
                <a:spcPct val="90000"/>
              </a:lnSpc>
              <a:spcBef>
                <a:spcPts val="0"/>
              </a:spcBef>
              <a:buNone/>
              <a:defRPr sz="20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a:t>Click to add subtitle</a:t>
            </a:r>
          </a:p>
        </p:txBody>
      </p:sp>
      <p:sp>
        <p:nvSpPr>
          <p:cNvPr id="7" name="Date Placeholder 6"/>
          <p:cNvSpPr>
            <a:spLocks noGrp="1"/>
          </p:cNvSpPr>
          <p:nvPr>
            <p:ph type="dt" sz="half" idx="14"/>
          </p:nvPr>
        </p:nvSpPr>
        <p:spPr/>
        <p:txBody>
          <a:bodyPr/>
          <a:lstStyle/>
          <a:p>
            <a:fld id="{20F295FC-62F3-4B1A-922C-76C8D448FE6D}" type="datetime1">
              <a:rPr lang="en-US" smtClean="0">
                <a:solidFill>
                  <a:prstClr val="black"/>
                </a:solidFill>
              </a:rPr>
              <a:t>10/17/2019</a:t>
            </a:fld>
            <a:endParaRPr lang="en-US">
              <a:solidFill>
                <a:prstClr val="black"/>
              </a:solidFill>
            </a:endParaRPr>
          </a:p>
        </p:txBody>
      </p:sp>
      <p:sp>
        <p:nvSpPr>
          <p:cNvPr id="8" name="Footer Placeholder 7"/>
          <p:cNvSpPr>
            <a:spLocks noGrp="1"/>
          </p:cNvSpPr>
          <p:nvPr>
            <p:ph type="ftr" sz="quarter" idx="15"/>
          </p:nvPr>
        </p:nvSpPr>
        <p:spPr/>
        <p:txBody>
          <a:bodyPr/>
          <a:lstStyle/>
          <a:p>
            <a:r>
              <a:rPr lang="en-US">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6428071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flipH="1">
            <a:off x="0" y="3877574"/>
            <a:ext cx="9144000" cy="2980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flipH="1">
            <a:off x="1295400" y="3801374"/>
            <a:ext cx="7848600" cy="76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8" name="Rectangle 17"/>
          <p:cNvSpPr/>
          <p:nvPr/>
        </p:nvSpPr>
        <p:spPr>
          <a:xfrm flipH="1">
            <a:off x="-3" y="3801374"/>
            <a:ext cx="1262063"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1"/>
          <p:cNvSpPr>
            <a:spLocks noGrp="1"/>
          </p:cNvSpPr>
          <p:nvPr>
            <p:ph type="title"/>
          </p:nvPr>
        </p:nvSpPr>
        <p:spPr>
          <a:xfrm>
            <a:off x="1286769" y="2057400"/>
            <a:ext cx="6561831" cy="1371600"/>
          </a:xfrm>
        </p:spPr>
        <p:txBody>
          <a:bodyPr anchor="b"/>
          <a:lstStyle>
            <a:lvl1pPr algn="l">
              <a:defRPr sz="3200" b="0" cap="none" baseline="0">
                <a:solidFill>
                  <a:schemeClr val="bg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1113" y="4106174"/>
            <a:ext cx="6567486" cy="990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t>Click to edit Master text styles</a:t>
            </a:r>
          </a:p>
        </p:txBody>
      </p:sp>
    </p:spTree>
    <p:extLst>
      <p:ext uri="{BB962C8B-B14F-4D97-AF65-F5344CB8AC3E}">
        <p14:creationId xmlns:p14="http://schemas.microsoft.com/office/powerpoint/2010/main" val="152414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5" Type="http://schemas.openxmlformats.org/officeDocument/2006/relationships/slideLayout" Target="../slideLayouts/slideLayout262.xml"/><Relationship Id="rId4" Type="http://schemas.openxmlformats.org/officeDocument/2006/relationships/slideLayout" Target="../slideLayouts/slideLayout261.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26" Type="http://schemas.openxmlformats.org/officeDocument/2006/relationships/slideLayout" Target="../slideLayouts/slideLayout291.xml"/><Relationship Id="rId3" Type="http://schemas.openxmlformats.org/officeDocument/2006/relationships/slideLayout" Target="../slideLayouts/slideLayout268.xml"/><Relationship Id="rId21" Type="http://schemas.openxmlformats.org/officeDocument/2006/relationships/slideLayout" Target="../slideLayouts/slideLayout286.xml"/><Relationship Id="rId34" Type="http://schemas.openxmlformats.org/officeDocument/2006/relationships/slideLayout" Target="../slideLayouts/slideLayout299.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5" Type="http://schemas.openxmlformats.org/officeDocument/2006/relationships/slideLayout" Target="../slideLayouts/slideLayout290.xml"/><Relationship Id="rId33" Type="http://schemas.openxmlformats.org/officeDocument/2006/relationships/slideLayout" Target="../slideLayouts/slideLayout298.xml"/><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slideLayout" Target="../slideLayouts/slideLayout285.xml"/><Relationship Id="rId29" Type="http://schemas.openxmlformats.org/officeDocument/2006/relationships/slideLayout" Target="../slideLayouts/slideLayout294.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24" Type="http://schemas.openxmlformats.org/officeDocument/2006/relationships/slideLayout" Target="../slideLayouts/slideLayout289.xml"/><Relationship Id="rId32" Type="http://schemas.openxmlformats.org/officeDocument/2006/relationships/slideLayout" Target="../slideLayouts/slideLayout297.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23" Type="http://schemas.openxmlformats.org/officeDocument/2006/relationships/slideLayout" Target="../slideLayouts/slideLayout288.xml"/><Relationship Id="rId28" Type="http://schemas.openxmlformats.org/officeDocument/2006/relationships/slideLayout" Target="../slideLayouts/slideLayout293.xml"/><Relationship Id="rId10" Type="http://schemas.openxmlformats.org/officeDocument/2006/relationships/slideLayout" Target="../slideLayouts/slideLayout275.xml"/><Relationship Id="rId19" Type="http://schemas.openxmlformats.org/officeDocument/2006/relationships/slideLayout" Target="../slideLayouts/slideLayout284.xml"/><Relationship Id="rId31" Type="http://schemas.openxmlformats.org/officeDocument/2006/relationships/slideLayout" Target="../slideLayouts/slideLayout296.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 Id="rId22" Type="http://schemas.openxmlformats.org/officeDocument/2006/relationships/slideLayout" Target="../slideLayouts/slideLayout287.xml"/><Relationship Id="rId27" Type="http://schemas.openxmlformats.org/officeDocument/2006/relationships/slideLayout" Target="../slideLayouts/slideLayout292.xml"/><Relationship Id="rId30" Type="http://schemas.openxmlformats.org/officeDocument/2006/relationships/slideLayout" Target="../slideLayouts/slideLayout295.xml"/><Relationship Id="rId35"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slideLayout" Target="../slideLayouts/slideLayout358.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18" Type="http://schemas.openxmlformats.org/officeDocument/2006/relationships/slideLayout" Target="../slideLayouts/slideLayout376.xml"/><Relationship Id="rId3" Type="http://schemas.openxmlformats.org/officeDocument/2006/relationships/slideLayout" Target="../slideLayouts/slideLayout361.xml"/><Relationship Id="rId21" Type="http://schemas.openxmlformats.org/officeDocument/2006/relationships/slideLayout" Target="../slideLayouts/slideLayout379.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17" Type="http://schemas.openxmlformats.org/officeDocument/2006/relationships/slideLayout" Target="../slideLayouts/slideLayout375.xml"/><Relationship Id="rId2" Type="http://schemas.openxmlformats.org/officeDocument/2006/relationships/slideLayout" Target="../slideLayouts/slideLayout360.xml"/><Relationship Id="rId16" Type="http://schemas.openxmlformats.org/officeDocument/2006/relationships/slideLayout" Target="../slideLayouts/slideLayout374.xml"/><Relationship Id="rId20" Type="http://schemas.openxmlformats.org/officeDocument/2006/relationships/slideLayout" Target="../slideLayouts/slideLayout378.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slideLayout" Target="../slideLayouts/slideLayout373.xml"/><Relationship Id="rId10" Type="http://schemas.openxmlformats.org/officeDocument/2006/relationships/slideLayout" Target="../slideLayouts/slideLayout368.xml"/><Relationship Id="rId19" Type="http://schemas.openxmlformats.org/officeDocument/2006/relationships/slideLayout" Target="../slideLayouts/slideLayout377.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 Id="rId2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slideLayout" Target="../slideLayouts/slideLayout392.xml"/><Relationship Id="rId18" Type="http://schemas.openxmlformats.org/officeDocument/2006/relationships/slideLayout" Target="../slideLayouts/slideLayout397.xml"/><Relationship Id="rId26" Type="http://schemas.openxmlformats.org/officeDocument/2006/relationships/slideLayout" Target="../slideLayouts/slideLayout405.xml"/><Relationship Id="rId39" Type="http://schemas.openxmlformats.org/officeDocument/2006/relationships/theme" Target="../theme/theme15.xml"/><Relationship Id="rId3" Type="http://schemas.openxmlformats.org/officeDocument/2006/relationships/slideLayout" Target="../slideLayouts/slideLayout382.xml"/><Relationship Id="rId21" Type="http://schemas.openxmlformats.org/officeDocument/2006/relationships/slideLayout" Target="../slideLayouts/slideLayout400.xml"/><Relationship Id="rId34" Type="http://schemas.openxmlformats.org/officeDocument/2006/relationships/slideLayout" Target="../slideLayouts/slideLayout413.xml"/><Relationship Id="rId7" Type="http://schemas.openxmlformats.org/officeDocument/2006/relationships/slideLayout" Target="../slideLayouts/slideLayout386.xml"/><Relationship Id="rId12" Type="http://schemas.openxmlformats.org/officeDocument/2006/relationships/slideLayout" Target="../slideLayouts/slideLayout391.xml"/><Relationship Id="rId17" Type="http://schemas.openxmlformats.org/officeDocument/2006/relationships/slideLayout" Target="../slideLayouts/slideLayout396.xml"/><Relationship Id="rId25" Type="http://schemas.openxmlformats.org/officeDocument/2006/relationships/slideLayout" Target="../slideLayouts/slideLayout404.xml"/><Relationship Id="rId33" Type="http://schemas.openxmlformats.org/officeDocument/2006/relationships/slideLayout" Target="../slideLayouts/slideLayout412.xml"/><Relationship Id="rId38" Type="http://schemas.openxmlformats.org/officeDocument/2006/relationships/slideLayout" Target="../slideLayouts/slideLayout417.xml"/><Relationship Id="rId2" Type="http://schemas.openxmlformats.org/officeDocument/2006/relationships/slideLayout" Target="../slideLayouts/slideLayout381.xml"/><Relationship Id="rId16" Type="http://schemas.openxmlformats.org/officeDocument/2006/relationships/slideLayout" Target="../slideLayouts/slideLayout395.xml"/><Relationship Id="rId20" Type="http://schemas.openxmlformats.org/officeDocument/2006/relationships/slideLayout" Target="../slideLayouts/slideLayout399.xml"/><Relationship Id="rId29" Type="http://schemas.openxmlformats.org/officeDocument/2006/relationships/slideLayout" Target="../slideLayouts/slideLayout408.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24" Type="http://schemas.openxmlformats.org/officeDocument/2006/relationships/slideLayout" Target="../slideLayouts/slideLayout403.xml"/><Relationship Id="rId32" Type="http://schemas.openxmlformats.org/officeDocument/2006/relationships/slideLayout" Target="../slideLayouts/slideLayout411.xml"/><Relationship Id="rId37" Type="http://schemas.openxmlformats.org/officeDocument/2006/relationships/slideLayout" Target="../slideLayouts/slideLayout416.xml"/><Relationship Id="rId5" Type="http://schemas.openxmlformats.org/officeDocument/2006/relationships/slideLayout" Target="../slideLayouts/slideLayout384.xml"/><Relationship Id="rId15" Type="http://schemas.openxmlformats.org/officeDocument/2006/relationships/slideLayout" Target="../slideLayouts/slideLayout394.xml"/><Relationship Id="rId23" Type="http://schemas.openxmlformats.org/officeDocument/2006/relationships/slideLayout" Target="../slideLayouts/slideLayout402.xml"/><Relationship Id="rId28" Type="http://schemas.openxmlformats.org/officeDocument/2006/relationships/slideLayout" Target="../slideLayouts/slideLayout407.xml"/><Relationship Id="rId36" Type="http://schemas.openxmlformats.org/officeDocument/2006/relationships/slideLayout" Target="../slideLayouts/slideLayout415.xml"/><Relationship Id="rId10" Type="http://schemas.openxmlformats.org/officeDocument/2006/relationships/slideLayout" Target="../slideLayouts/slideLayout389.xml"/><Relationship Id="rId19" Type="http://schemas.openxmlformats.org/officeDocument/2006/relationships/slideLayout" Target="../slideLayouts/slideLayout398.xml"/><Relationship Id="rId31" Type="http://schemas.openxmlformats.org/officeDocument/2006/relationships/slideLayout" Target="../slideLayouts/slideLayout410.xml"/><Relationship Id="rId4" Type="http://schemas.openxmlformats.org/officeDocument/2006/relationships/slideLayout" Target="../slideLayouts/slideLayout383.xml"/><Relationship Id="rId9" Type="http://schemas.openxmlformats.org/officeDocument/2006/relationships/slideLayout" Target="../slideLayouts/slideLayout388.xml"/><Relationship Id="rId14" Type="http://schemas.openxmlformats.org/officeDocument/2006/relationships/slideLayout" Target="../slideLayouts/slideLayout393.xml"/><Relationship Id="rId22" Type="http://schemas.openxmlformats.org/officeDocument/2006/relationships/slideLayout" Target="../slideLayouts/slideLayout401.xml"/><Relationship Id="rId27" Type="http://schemas.openxmlformats.org/officeDocument/2006/relationships/slideLayout" Target="../slideLayouts/slideLayout406.xml"/><Relationship Id="rId30" Type="http://schemas.openxmlformats.org/officeDocument/2006/relationships/slideLayout" Target="../slideLayouts/slideLayout409.xml"/><Relationship Id="rId35" Type="http://schemas.openxmlformats.org/officeDocument/2006/relationships/slideLayout" Target="../slideLayouts/slideLayout41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25.xml"/><Relationship Id="rId3" Type="http://schemas.openxmlformats.org/officeDocument/2006/relationships/slideLayout" Target="../slideLayouts/slideLayout420.xml"/><Relationship Id="rId7" Type="http://schemas.openxmlformats.org/officeDocument/2006/relationships/slideLayout" Target="../slideLayouts/slideLayout424.xml"/><Relationship Id="rId12" Type="http://schemas.openxmlformats.org/officeDocument/2006/relationships/theme" Target="../theme/theme16.xml"/><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11" Type="http://schemas.openxmlformats.org/officeDocument/2006/relationships/slideLayout" Target="../slideLayouts/slideLayout428.xml"/><Relationship Id="rId5" Type="http://schemas.openxmlformats.org/officeDocument/2006/relationships/slideLayout" Target="../slideLayouts/slideLayout422.xml"/><Relationship Id="rId10" Type="http://schemas.openxmlformats.org/officeDocument/2006/relationships/slideLayout" Target="../slideLayouts/slideLayout427.xml"/><Relationship Id="rId4" Type="http://schemas.openxmlformats.org/officeDocument/2006/relationships/slideLayout" Target="../slideLayouts/slideLayout421.xml"/><Relationship Id="rId9" Type="http://schemas.openxmlformats.org/officeDocument/2006/relationships/slideLayout" Target="../slideLayouts/slideLayout42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slideLayout" Target="../slideLayouts/slideLayout441.xml"/><Relationship Id="rId18" Type="http://schemas.openxmlformats.org/officeDocument/2006/relationships/slideLayout" Target="../slideLayouts/slideLayout446.xml"/><Relationship Id="rId26" Type="http://schemas.openxmlformats.org/officeDocument/2006/relationships/slideLayout" Target="../slideLayouts/slideLayout454.xml"/><Relationship Id="rId39" Type="http://schemas.openxmlformats.org/officeDocument/2006/relationships/slideLayout" Target="../slideLayouts/slideLayout467.xml"/><Relationship Id="rId3" Type="http://schemas.openxmlformats.org/officeDocument/2006/relationships/slideLayout" Target="../slideLayouts/slideLayout431.xml"/><Relationship Id="rId21" Type="http://schemas.openxmlformats.org/officeDocument/2006/relationships/slideLayout" Target="../slideLayouts/slideLayout449.xml"/><Relationship Id="rId34" Type="http://schemas.openxmlformats.org/officeDocument/2006/relationships/slideLayout" Target="../slideLayouts/slideLayout462.xml"/><Relationship Id="rId7" Type="http://schemas.openxmlformats.org/officeDocument/2006/relationships/slideLayout" Target="../slideLayouts/slideLayout435.xml"/><Relationship Id="rId12" Type="http://schemas.openxmlformats.org/officeDocument/2006/relationships/slideLayout" Target="../slideLayouts/slideLayout440.xml"/><Relationship Id="rId17" Type="http://schemas.openxmlformats.org/officeDocument/2006/relationships/slideLayout" Target="../slideLayouts/slideLayout445.xml"/><Relationship Id="rId25" Type="http://schemas.openxmlformats.org/officeDocument/2006/relationships/slideLayout" Target="../slideLayouts/slideLayout453.xml"/><Relationship Id="rId33" Type="http://schemas.openxmlformats.org/officeDocument/2006/relationships/slideLayout" Target="../slideLayouts/slideLayout461.xml"/><Relationship Id="rId38" Type="http://schemas.openxmlformats.org/officeDocument/2006/relationships/slideLayout" Target="../slideLayouts/slideLayout466.xml"/><Relationship Id="rId2" Type="http://schemas.openxmlformats.org/officeDocument/2006/relationships/slideLayout" Target="../slideLayouts/slideLayout430.xml"/><Relationship Id="rId16" Type="http://schemas.openxmlformats.org/officeDocument/2006/relationships/slideLayout" Target="../slideLayouts/slideLayout444.xml"/><Relationship Id="rId20" Type="http://schemas.openxmlformats.org/officeDocument/2006/relationships/slideLayout" Target="../slideLayouts/slideLayout448.xml"/><Relationship Id="rId29" Type="http://schemas.openxmlformats.org/officeDocument/2006/relationships/slideLayout" Target="../slideLayouts/slideLayout457.xml"/><Relationship Id="rId41" Type="http://schemas.openxmlformats.org/officeDocument/2006/relationships/theme" Target="../theme/theme17.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slideLayout" Target="../slideLayouts/slideLayout439.xml"/><Relationship Id="rId24" Type="http://schemas.openxmlformats.org/officeDocument/2006/relationships/slideLayout" Target="../slideLayouts/slideLayout452.xml"/><Relationship Id="rId32" Type="http://schemas.openxmlformats.org/officeDocument/2006/relationships/slideLayout" Target="../slideLayouts/slideLayout460.xml"/><Relationship Id="rId37" Type="http://schemas.openxmlformats.org/officeDocument/2006/relationships/slideLayout" Target="../slideLayouts/slideLayout465.xml"/><Relationship Id="rId40" Type="http://schemas.openxmlformats.org/officeDocument/2006/relationships/slideLayout" Target="../slideLayouts/slideLayout468.xml"/><Relationship Id="rId5" Type="http://schemas.openxmlformats.org/officeDocument/2006/relationships/slideLayout" Target="../slideLayouts/slideLayout433.xml"/><Relationship Id="rId15" Type="http://schemas.openxmlformats.org/officeDocument/2006/relationships/slideLayout" Target="../slideLayouts/slideLayout443.xml"/><Relationship Id="rId23" Type="http://schemas.openxmlformats.org/officeDocument/2006/relationships/slideLayout" Target="../slideLayouts/slideLayout451.xml"/><Relationship Id="rId28" Type="http://schemas.openxmlformats.org/officeDocument/2006/relationships/slideLayout" Target="../slideLayouts/slideLayout456.xml"/><Relationship Id="rId36" Type="http://schemas.openxmlformats.org/officeDocument/2006/relationships/slideLayout" Target="../slideLayouts/slideLayout464.xml"/><Relationship Id="rId10" Type="http://schemas.openxmlformats.org/officeDocument/2006/relationships/slideLayout" Target="../slideLayouts/slideLayout438.xml"/><Relationship Id="rId19" Type="http://schemas.openxmlformats.org/officeDocument/2006/relationships/slideLayout" Target="../slideLayouts/slideLayout447.xml"/><Relationship Id="rId31" Type="http://schemas.openxmlformats.org/officeDocument/2006/relationships/slideLayout" Target="../slideLayouts/slideLayout459.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4" Type="http://schemas.openxmlformats.org/officeDocument/2006/relationships/slideLayout" Target="../slideLayouts/slideLayout442.xml"/><Relationship Id="rId22" Type="http://schemas.openxmlformats.org/officeDocument/2006/relationships/slideLayout" Target="../slideLayouts/slideLayout450.xml"/><Relationship Id="rId27" Type="http://schemas.openxmlformats.org/officeDocument/2006/relationships/slideLayout" Target="../slideLayouts/slideLayout455.xml"/><Relationship Id="rId30" Type="http://schemas.openxmlformats.org/officeDocument/2006/relationships/slideLayout" Target="../slideLayouts/slideLayout458.xml"/><Relationship Id="rId35" Type="http://schemas.openxmlformats.org/officeDocument/2006/relationships/slideLayout" Target="../slideLayouts/slideLayout4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slideLayout" Target="../slideLayouts/slideLayout481.xml"/><Relationship Id="rId18" Type="http://schemas.openxmlformats.org/officeDocument/2006/relationships/slideLayout" Target="../slideLayouts/slideLayout486.xml"/><Relationship Id="rId3" Type="http://schemas.openxmlformats.org/officeDocument/2006/relationships/slideLayout" Target="../slideLayouts/slideLayout471.xml"/><Relationship Id="rId21" Type="http://schemas.openxmlformats.org/officeDocument/2006/relationships/slideLayout" Target="../slideLayouts/slideLayout489.xml"/><Relationship Id="rId7" Type="http://schemas.openxmlformats.org/officeDocument/2006/relationships/slideLayout" Target="../slideLayouts/slideLayout475.xml"/><Relationship Id="rId12" Type="http://schemas.openxmlformats.org/officeDocument/2006/relationships/slideLayout" Target="../slideLayouts/slideLayout480.xml"/><Relationship Id="rId17" Type="http://schemas.openxmlformats.org/officeDocument/2006/relationships/slideLayout" Target="../slideLayouts/slideLayout485.xml"/><Relationship Id="rId2" Type="http://schemas.openxmlformats.org/officeDocument/2006/relationships/slideLayout" Target="../slideLayouts/slideLayout470.xml"/><Relationship Id="rId16" Type="http://schemas.openxmlformats.org/officeDocument/2006/relationships/slideLayout" Target="../slideLayouts/slideLayout484.xml"/><Relationship Id="rId20" Type="http://schemas.openxmlformats.org/officeDocument/2006/relationships/slideLayout" Target="../slideLayouts/slideLayout488.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24" Type="http://schemas.openxmlformats.org/officeDocument/2006/relationships/theme" Target="../theme/theme18.xml"/><Relationship Id="rId5" Type="http://schemas.openxmlformats.org/officeDocument/2006/relationships/slideLayout" Target="../slideLayouts/slideLayout473.xml"/><Relationship Id="rId15" Type="http://schemas.openxmlformats.org/officeDocument/2006/relationships/slideLayout" Target="../slideLayouts/slideLayout483.xml"/><Relationship Id="rId23" Type="http://schemas.openxmlformats.org/officeDocument/2006/relationships/slideLayout" Target="../slideLayouts/slideLayout491.xml"/><Relationship Id="rId10" Type="http://schemas.openxmlformats.org/officeDocument/2006/relationships/slideLayout" Target="../slideLayouts/slideLayout478.xml"/><Relationship Id="rId19" Type="http://schemas.openxmlformats.org/officeDocument/2006/relationships/slideLayout" Target="../slideLayouts/slideLayout487.xml"/><Relationship Id="rId4" Type="http://schemas.openxmlformats.org/officeDocument/2006/relationships/slideLayout" Target="../slideLayouts/slideLayout472.xml"/><Relationship Id="rId9" Type="http://schemas.openxmlformats.org/officeDocument/2006/relationships/slideLayout" Target="../slideLayouts/slideLayout477.xml"/><Relationship Id="rId14" Type="http://schemas.openxmlformats.org/officeDocument/2006/relationships/slideLayout" Target="../slideLayouts/slideLayout482.xml"/><Relationship Id="rId22" Type="http://schemas.openxmlformats.org/officeDocument/2006/relationships/slideLayout" Target="../slideLayouts/slideLayout4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slideLayout" Target="../slideLayouts/slideLayout504.xml"/><Relationship Id="rId18" Type="http://schemas.openxmlformats.org/officeDocument/2006/relationships/slideLayout" Target="../slideLayouts/slideLayout509.xml"/><Relationship Id="rId26" Type="http://schemas.openxmlformats.org/officeDocument/2006/relationships/slideLayout" Target="../slideLayouts/slideLayout517.xml"/><Relationship Id="rId39" Type="http://schemas.openxmlformats.org/officeDocument/2006/relationships/slideLayout" Target="../slideLayouts/slideLayout530.xml"/><Relationship Id="rId3" Type="http://schemas.openxmlformats.org/officeDocument/2006/relationships/slideLayout" Target="../slideLayouts/slideLayout494.xml"/><Relationship Id="rId21" Type="http://schemas.openxmlformats.org/officeDocument/2006/relationships/slideLayout" Target="../slideLayouts/slideLayout512.xml"/><Relationship Id="rId34" Type="http://schemas.openxmlformats.org/officeDocument/2006/relationships/slideLayout" Target="../slideLayouts/slideLayout525.xml"/><Relationship Id="rId42" Type="http://schemas.openxmlformats.org/officeDocument/2006/relationships/slideLayout" Target="../slideLayouts/slideLayout533.xml"/><Relationship Id="rId47" Type="http://schemas.openxmlformats.org/officeDocument/2006/relationships/theme" Target="../theme/theme19.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17" Type="http://schemas.openxmlformats.org/officeDocument/2006/relationships/slideLayout" Target="../slideLayouts/slideLayout508.xml"/><Relationship Id="rId25" Type="http://schemas.openxmlformats.org/officeDocument/2006/relationships/slideLayout" Target="../slideLayouts/slideLayout516.xml"/><Relationship Id="rId33" Type="http://schemas.openxmlformats.org/officeDocument/2006/relationships/slideLayout" Target="../slideLayouts/slideLayout524.xml"/><Relationship Id="rId38" Type="http://schemas.openxmlformats.org/officeDocument/2006/relationships/slideLayout" Target="../slideLayouts/slideLayout529.xml"/><Relationship Id="rId46" Type="http://schemas.openxmlformats.org/officeDocument/2006/relationships/slideLayout" Target="../slideLayouts/slideLayout537.xml"/><Relationship Id="rId2" Type="http://schemas.openxmlformats.org/officeDocument/2006/relationships/slideLayout" Target="../slideLayouts/slideLayout493.xml"/><Relationship Id="rId16" Type="http://schemas.openxmlformats.org/officeDocument/2006/relationships/slideLayout" Target="../slideLayouts/slideLayout507.xml"/><Relationship Id="rId20" Type="http://schemas.openxmlformats.org/officeDocument/2006/relationships/slideLayout" Target="../slideLayouts/slideLayout511.xml"/><Relationship Id="rId29" Type="http://schemas.openxmlformats.org/officeDocument/2006/relationships/slideLayout" Target="../slideLayouts/slideLayout520.xml"/><Relationship Id="rId41" Type="http://schemas.openxmlformats.org/officeDocument/2006/relationships/slideLayout" Target="../slideLayouts/slideLayout532.xml"/><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24" Type="http://schemas.openxmlformats.org/officeDocument/2006/relationships/slideLayout" Target="../slideLayouts/slideLayout515.xml"/><Relationship Id="rId32" Type="http://schemas.openxmlformats.org/officeDocument/2006/relationships/slideLayout" Target="../slideLayouts/slideLayout523.xml"/><Relationship Id="rId37" Type="http://schemas.openxmlformats.org/officeDocument/2006/relationships/slideLayout" Target="../slideLayouts/slideLayout528.xml"/><Relationship Id="rId40" Type="http://schemas.openxmlformats.org/officeDocument/2006/relationships/slideLayout" Target="../slideLayouts/slideLayout531.xml"/><Relationship Id="rId45" Type="http://schemas.openxmlformats.org/officeDocument/2006/relationships/slideLayout" Target="../slideLayouts/slideLayout536.xml"/><Relationship Id="rId5" Type="http://schemas.openxmlformats.org/officeDocument/2006/relationships/slideLayout" Target="../slideLayouts/slideLayout496.xml"/><Relationship Id="rId15" Type="http://schemas.openxmlformats.org/officeDocument/2006/relationships/slideLayout" Target="../slideLayouts/slideLayout506.xml"/><Relationship Id="rId23" Type="http://schemas.openxmlformats.org/officeDocument/2006/relationships/slideLayout" Target="../slideLayouts/slideLayout514.xml"/><Relationship Id="rId28" Type="http://schemas.openxmlformats.org/officeDocument/2006/relationships/slideLayout" Target="../slideLayouts/slideLayout519.xml"/><Relationship Id="rId36" Type="http://schemas.openxmlformats.org/officeDocument/2006/relationships/slideLayout" Target="../slideLayouts/slideLayout527.xml"/><Relationship Id="rId10" Type="http://schemas.openxmlformats.org/officeDocument/2006/relationships/slideLayout" Target="../slideLayouts/slideLayout501.xml"/><Relationship Id="rId19" Type="http://schemas.openxmlformats.org/officeDocument/2006/relationships/slideLayout" Target="../slideLayouts/slideLayout510.xml"/><Relationship Id="rId31" Type="http://schemas.openxmlformats.org/officeDocument/2006/relationships/slideLayout" Target="../slideLayouts/slideLayout522.xml"/><Relationship Id="rId44" Type="http://schemas.openxmlformats.org/officeDocument/2006/relationships/slideLayout" Target="../slideLayouts/slideLayout535.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 Id="rId22" Type="http://schemas.openxmlformats.org/officeDocument/2006/relationships/slideLayout" Target="../slideLayouts/slideLayout513.xml"/><Relationship Id="rId27" Type="http://schemas.openxmlformats.org/officeDocument/2006/relationships/slideLayout" Target="../slideLayouts/slideLayout518.xml"/><Relationship Id="rId30" Type="http://schemas.openxmlformats.org/officeDocument/2006/relationships/slideLayout" Target="../slideLayouts/slideLayout521.xml"/><Relationship Id="rId35" Type="http://schemas.openxmlformats.org/officeDocument/2006/relationships/slideLayout" Target="../slideLayouts/slideLayout526.xml"/><Relationship Id="rId43" Type="http://schemas.openxmlformats.org/officeDocument/2006/relationships/slideLayout" Target="../slideLayouts/slideLayout5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539.xml"/><Relationship Id="rId1" Type="http://schemas.openxmlformats.org/officeDocument/2006/relationships/slideLayout" Target="../slideLayouts/slideLayout5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5" Type="http://schemas.openxmlformats.org/officeDocument/2006/relationships/slideLayout" Target="../slideLayouts/slideLayout544.xml"/><Relationship Id="rId10" Type="http://schemas.openxmlformats.org/officeDocument/2006/relationships/theme" Target="../theme/theme21.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556.xml"/><Relationship Id="rId13" Type="http://schemas.openxmlformats.org/officeDocument/2006/relationships/slideLayout" Target="../slideLayouts/slideLayout561.xml"/><Relationship Id="rId18" Type="http://schemas.openxmlformats.org/officeDocument/2006/relationships/slideLayout" Target="../slideLayouts/slideLayout566.xml"/><Relationship Id="rId26" Type="http://schemas.openxmlformats.org/officeDocument/2006/relationships/theme" Target="../theme/theme22.xml"/><Relationship Id="rId3" Type="http://schemas.openxmlformats.org/officeDocument/2006/relationships/slideLayout" Target="../slideLayouts/slideLayout551.xml"/><Relationship Id="rId21" Type="http://schemas.openxmlformats.org/officeDocument/2006/relationships/slideLayout" Target="../slideLayouts/slideLayout569.xml"/><Relationship Id="rId7" Type="http://schemas.openxmlformats.org/officeDocument/2006/relationships/slideLayout" Target="../slideLayouts/slideLayout555.xml"/><Relationship Id="rId12" Type="http://schemas.openxmlformats.org/officeDocument/2006/relationships/slideLayout" Target="../slideLayouts/slideLayout560.xml"/><Relationship Id="rId17" Type="http://schemas.openxmlformats.org/officeDocument/2006/relationships/slideLayout" Target="../slideLayouts/slideLayout565.xml"/><Relationship Id="rId25" Type="http://schemas.openxmlformats.org/officeDocument/2006/relationships/slideLayout" Target="../slideLayouts/slideLayout573.xml"/><Relationship Id="rId2" Type="http://schemas.openxmlformats.org/officeDocument/2006/relationships/slideLayout" Target="../slideLayouts/slideLayout550.xml"/><Relationship Id="rId16" Type="http://schemas.openxmlformats.org/officeDocument/2006/relationships/slideLayout" Target="../slideLayouts/slideLayout564.xml"/><Relationship Id="rId20" Type="http://schemas.openxmlformats.org/officeDocument/2006/relationships/slideLayout" Target="../slideLayouts/slideLayout568.xml"/><Relationship Id="rId1" Type="http://schemas.openxmlformats.org/officeDocument/2006/relationships/slideLayout" Target="../slideLayouts/slideLayout549.xml"/><Relationship Id="rId6" Type="http://schemas.openxmlformats.org/officeDocument/2006/relationships/slideLayout" Target="../slideLayouts/slideLayout554.xml"/><Relationship Id="rId11" Type="http://schemas.openxmlformats.org/officeDocument/2006/relationships/slideLayout" Target="../slideLayouts/slideLayout559.xml"/><Relationship Id="rId24" Type="http://schemas.openxmlformats.org/officeDocument/2006/relationships/slideLayout" Target="../slideLayouts/slideLayout572.xml"/><Relationship Id="rId5" Type="http://schemas.openxmlformats.org/officeDocument/2006/relationships/slideLayout" Target="../slideLayouts/slideLayout553.xml"/><Relationship Id="rId15" Type="http://schemas.openxmlformats.org/officeDocument/2006/relationships/slideLayout" Target="../slideLayouts/slideLayout563.xml"/><Relationship Id="rId23" Type="http://schemas.openxmlformats.org/officeDocument/2006/relationships/slideLayout" Target="../slideLayouts/slideLayout571.xml"/><Relationship Id="rId10" Type="http://schemas.openxmlformats.org/officeDocument/2006/relationships/slideLayout" Target="../slideLayouts/slideLayout558.xml"/><Relationship Id="rId19" Type="http://schemas.openxmlformats.org/officeDocument/2006/relationships/slideLayout" Target="../slideLayouts/slideLayout567.xml"/><Relationship Id="rId4" Type="http://schemas.openxmlformats.org/officeDocument/2006/relationships/slideLayout" Target="../slideLayouts/slideLayout552.xml"/><Relationship Id="rId9" Type="http://schemas.openxmlformats.org/officeDocument/2006/relationships/slideLayout" Target="../slideLayouts/slideLayout557.xml"/><Relationship Id="rId14" Type="http://schemas.openxmlformats.org/officeDocument/2006/relationships/slideLayout" Target="../slideLayouts/slideLayout562.xml"/><Relationship Id="rId22" Type="http://schemas.openxmlformats.org/officeDocument/2006/relationships/slideLayout" Target="../slideLayouts/slideLayout57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81.xml"/><Relationship Id="rId13" Type="http://schemas.openxmlformats.org/officeDocument/2006/relationships/slideLayout" Target="../slideLayouts/slideLayout586.xml"/><Relationship Id="rId18" Type="http://schemas.openxmlformats.org/officeDocument/2006/relationships/slideLayout" Target="../slideLayouts/slideLayout591.xml"/><Relationship Id="rId26" Type="http://schemas.openxmlformats.org/officeDocument/2006/relationships/slideLayout" Target="../slideLayouts/slideLayout599.xml"/><Relationship Id="rId3" Type="http://schemas.openxmlformats.org/officeDocument/2006/relationships/slideLayout" Target="../slideLayouts/slideLayout576.xml"/><Relationship Id="rId21" Type="http://schemas.openxmlformats.org/officeDocument/2006/relationships/slideLayout" Target="../slideLayouts/slideLayout594.xml"/><Relationship Id="rId34" Type="http://schemas.openxmlformats.org/officeDocument/2006/relationships/slideLayout" Target="../slideLayouts/slideLayout607.xml"/><Relationship Id="rId7" Type="http://schemas.openxmlformats.org/officeDocument/2006/relationships/slideLayout" Target="../slideLayouts/slideLayout580.xml"/><Relationship Id="rId12" Type="http://schemas.openxmlformats.org/officeDocument/2006/relationships/slideLayout" Target="../slideLayouts/slideLayout585.xml"/><Relationship Id="rId17" Type="http://schemas.openxmlformats.org/officeDocument/2006/relationships/slideLayout" Target="../slideLayouts/slideLayout590.xml"/><Relationship Id="rId25" Type="http://schemas.openxmlformats.org/officeDocument/2006/relationships/slideLayout" Target="../slideLayouts/slideLayout598.xml"/><Relationship Id="rId33" Type="http://schemas.openxmlformats.org/officeDocument/2006/relationships/slideLayout" Target="../slideLayouts/slideLayout606.xml"/><Relationship Id="rId2" Type="http://schemas.openxmlformats.org/officeDocument/2006/relationships/slideLayout" Target="../slideLayouts/slideLayout575.xml"/><Relationship Id="rId16" Type="http://schemas.openxmlformats.org/officeDocument/2006/relationships/slideLayout" Target="../slideLayouts/slideLayout589.xml"/><Relationship Id="rId20" Type="http://schemas.openxmlformats.org/officeDocument/2006/relationships/slideLayout" Target="../slideLayouts/slideLayout593.xml"/><Relationship Id="rId29" Type="http://schemas.openxmlformats.org/officeDocument/2006/relationships/slideLayout" Target="../slideLayouts/slideLayout602.xml"/><Relationship Id="rId1" Type="http://schemas.openxmlformats.org/officeDocument/2006/relationships/slideLayout" Target="../slideLayouts/slideLayout574.xml"/><Relationship Id="rId6" Type="http://schemas.openxmlformats.org/officeDocument/2006/relationships/slideLayout" Target="../slideLayouts/slideLayout579.xml"/><Relationship Id="rId11" Type="http://schemas.openxmlformats.org/officeDocument/2006/relationships/slideLayout" Target="../slideLayouts/slideLayout584.xml"/><Relationship Id="rId24" Type="http://schemas.openxmlformats.org/officeDocument/2006/relationships/slideLayout" Target="../slideLayouts/slideLayout597.xml"/><Relationship Id="rId32" Type="http://schemas.openxmlformats.org/officeDocument/2006/relationships/slideLayout" Target="../slideLayouts/slideLayout605.xml"/><Relationship Id="rId37" Type="http://schemas.openxmlformats.org/officeDocument/2006/relationships/theme" Target="../theme/theme23.xml"/><Relationship Id="rId5" Type="http://schemas.openxmlformats.org/officeDocument/2006/relationships/slideLayout" Target="../slideLayouts/slideLayout578.xml"/><Relationship Id="rId15" Type="http://schemas.openxmlformats.org/officeDocument/2006/relationships/slideLayout" Target="../slideLayouts/slideLayout588.xml"/><Relationship Id="rId23" Type="http://schemas.openxmlformats.org/officeDocument/2006/relationships/slideLayout" Target="../slideLayouts/slideLayout596.xml"/><Relationship Id="rId28" Type="http://schemas.openxmlformats.org/officeDocument/2006/relationships/slideLayout" Target="../slideLayouts/slideLayout601.xml"/><Relationship Id="rId36" Type="http://schemas.openxmlformats.org/officeDocument/2006/relationships/slideLayout" Target="../slideLayouts/slideLayout609.xml"/><Relationship Id="rId10" Type="http://schemas.openxmlformats.org/officeDocument/2006/relationships/slideLayout" Target="../slideLayouts/slideLayout583.xml"/><Relationship Id="rId19" Type="http://schemas.openxmlformats.org/officeDocument/2006/relationships/slideLayout" Target="../slideLayouts/slideLayout592.xml"/><Relationship Id="rId31" Type="http://schemas.openxmlformats.org/officeDocument/2006/relationships/slideLayout" Target="../slideLayouts/slideLayout604.xml"/><Relationship Id="rId4" Type="http://schemas.openxmlformats.org/officeDocument/2006/relationships/slideLayout" Target="../slideLayouts/slideLayout577.xml"/><Relationship Id="rId9" Type="http://schemas.openxmlformats.org/officeDocument/2006/relationships/slideLayout" Target="../slideLayouts/slideLayout582.xml"/><Relationship Id="rId14" Type="http://schemas.openxmlformats.org/officeDocument/2006/relationships/slideLayout" Target="../slideLayouts/slideLayout587.xml"/><Relationship Id="rId22" Type="http://schemas.openxmlformats.org/officeDocument/2006/relationships/slideLayout" Target="../slideLayouts/slideLayout595.xml"/><Relationship Id="rId27" Type="http://schemas.openxmlformats.org/officeDocument/2006/relationships/slideLayout" Target="../slideLayouts/slideLayout600.xml"/><Relationship Id="rId30" Type="http://schemas.openxmlformats.org/officeDocument/2006/relationships/slideLayout" Target="../slideLayouts/slideLayout603.xml"/><Relationship Id="rId35" Type="http://schemas.openxmlformats.org/officeDocument/2006/relationships/slideLayout" Target="../slideLayouts/slideLayout60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617.xml"/><Relationship Id="rId13" Type="http://schemas.openxmlformats.org/officeDocument/2006/relationships/slideLayout" Target="../slideLayouts/slideLayout622.xml"/><Relationship Id="rId18" Type="http://schemas.openxmlformats.org/officeDocument/2006/relationships/slideLayout" Target="../slideLayouts/slideLayout627.xml"/><Relationship Id="rId3" Type="http://schemas.openxmlformats.org/officeDocument/2006/relationships/slideLayout" Target="../slideLayouts/slideLayout612.xml"/><Relationship Id="rId7" Type="http://schemas.openxmlformats.org/officeDocument/2006/relationships/slideLayout" Target="../slideLayouts/slideLayout616.xml"/><Relationship Id="rId12" Type="http://schemas.openxmlformats.org/officeDocument/2006/relationships/slideLayout" Target="../slideLayouts/slideLayout621.xml"/><Relationship Id="rId17" Type="http://schemas.openxmlformats.org/officeDocument/2006/relationships/slideLayout" Target="../slideLayouts/slideLayout626.xml"/><Relationship Id="rId2" Type="http://schemas.openxmlformats.org/officeDocument/2006/relationships/slideLayout" Target="../slideLayouts/slideLayout611.xml"/><Relationship Id="rId16" Type="http://schemas.openxmlformats.org/officeDocument/2006/relationships/slideLayout" Target="../slideLayouts/slideLayout625.xml"/><Relationship Id="rId20" Type="http://schemas.openxmlformats.org/officeDocument/2006/relationships/image" Target="../media/image17.emf"/><Relationship Id="rId1" Type="http://schemas.openxmlformats.org/officeDocument/2006/relationships/slideLayout" Target="../slideLayouts/slideLayout610.xml"/><Relationship Id="rId6" Type="http://schemas.openxmlformats.org/officeDocument/2006/relationships/slideLayout" Target="../slideLayouts/slideLayout615.xml"/><Relationship Id="rId11" Type="http://schemas.openxmlformats.org/officeDocument/2006/relationships/slideLayout" Target="../slideLayouts/slideLayout620.xml"/><Relationship Id="rId5" Type="http://schemas.openxmlformats.org/officeDocument/2006/relationships/slideLayout" Target="../slideLayouts/slideLayout614.xml"/><Relationship Id="rId15" Type="http://schemas.openxmlformats.org/officeDocument/2006/relationships/slideLayout" Target="../slideLayouts/slideLayout624.xml"/><Relationship Id="rId10" Type="http://schemas.openxmlformats.org/officeDocument/2006/relationships/slideLayout" Target="../slideLayouts/slideLayout619.xml"/><Relationship Id="rId19" Type="http://schemas.openxmlformats.org/officeDocument/2006/relationships/theme" Target="../theme/theme24.xml"/><Relationship Id="rId4" Type="http://schemas.openxmlformats.org/officeDocument/2006/relationships/slideLayout" Target="../slideLayouts/slideLayout613.xml"/><Relationship Id="rId9" Type="http://schemas.openxmlformats.org/officeDocument/2006/relationships/slideLayout" Target="../slideLayouts/slideLayout618.xml"/><Relationship Id="rId14" Type="http://schemas.openxmlformats.org/officeDocument/2006/relationships/slideLayout" Target="../slideLayouts/slideLayout6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theme" Target="../theme/theme5.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theme" Target="../theme/theme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8" Type="http://schemas.openxmlformats.org/officeDocument/2006/relationships/slideLayout" Target="../slideLayouts/slideLayout13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9" Type="http://schemas.openxmlformats.org/officeDocument/2006/relationships/slideLayout" Target="../slideLayouts/slideLayout213.xml"/><Relationship Id="rId21" Type="http://schemas.openxmlformats.org/officeDocument/2006/relationships/slideLayout" Target="../slideLayouts/slideLayout195.xml"/><Relationship Id="rId34" Type="http://schemas.openxmlformats.org/officeDocument/2006/relationships/slideLayout" Target="../slideLayouts/slideLayout208.xml"/><Relationship Id="rId42" Type="http://schemas.openxmlformats.org/officeDocument/2006/relationships/slideLayout" Target="../slideLayouts/slideLayout216.xml"/><Relationship Id="rId47" Type="http://schemas.openxmlformats.org/officeDocument/2006/relationships/slideLayout" Target="../slideLayouts/slideLayout221.xml"/><Relationship Id="rId50" Type="http://schemas.openxmlformats.org/officeDocument/2006/relationships/slideLayout" Target="../slideLayouts/slideLayout224.xml"/><Relationship Id="rId55" Type="http://schemas.openxmlformats.org/officeDocument/2006/relationships/slideLayout" Target="../slideLayouts/slideLayout229.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 Id="rId46" Type="http://schemas.openxmlformats.org/officeDocument/2006/relationships/slideLayout" Target="../slideLayouts/slideLayout220.xml"/><Relationship Id="rId59" Type="http://schemas.openxmlformats.org/officeDocument/2006/relationships/slideLayout" Target="../slideLayouts/slideLayout233.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41" Type="http://schemas.openxmlformats.org/officeDocument/2006/relationships/slideLayout" Target="../slideLayouts/slideLayout215.xml"/><Relationship Id="rId54" Type="http://schemas.openxmlformats.org/officeDocument/2006/relationships/slideLayout" Target="../slideLayouts/slideLayout228.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45" Type="http://schemas.openxmlformats.org/officeDocument/2006/relationships/slideLayout" Target="../slideLayouts/slideLayout219.xml"/><Relationship Id="rId53" Type="http://schemas.openxmlformats.org/officeDocument/2006/relationships/slideLayout" Target="../slideLayouts/slideLayout227.xml"/><Relationship Id="rId58" Type="http://schemas.openxmlformats.org/officeDocument/2006/relationships/slideLayout" Target="../slideLayouts/slideLayout232.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49" Type="http://schemas.openxmlformats.org/officeDocument/2006/relationships/slideLayout" Target="../slideLayouts/slideLayout223.xml"/><Relationship Id="rId57" Type="http://schemas.openxmlformats.org/officeDocument/2006/relationships/slideLayout" Target="../slideLayouts/slideLayout231.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slideLayout" Target="../slideLayouts/slideLayout205.xml"/><Relationship Id="rId44" Type="http://schemas.openxmlformats.org/officeDocument/2006/relationships/slideLayout" Target="../slideLayouts/slideLayout218.xml"/><Relationship Id="rId52" Type="http://schemas.openxmlformats.org/officeDocument/2006/relationships/slideLayout" Target="../slideLayouts/slideLayout226.xml"/><Relationship Id="rId60" Type="http://schemas.openxmlformats.org/officeDocument/2006/relationships/theme" Target="../theme/theme7.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slideLayout" Target="../slideLayouts/slideLayout217.xml"/><Relationship Id="rId48" Type="http://schemas.openxmlformats.org/officeDocument/2006/relationships/slideLayout" Target="../slideLayouts/slideLayout222.xml"/><Relationship Id="rId56" Type="http://schemas.openxmlformats.org/officeDocument/2006/relationships/slideLayout" Target="../slideLayouts/slideLayout230.xml"/><Relationship Id="rId8" Type="http://schemas.openxmlformats.org/officeDocument/2006/relationships/slideLayout" Target="../slideLayouts/slideLayout182.xml"/><Relationship Id="rId51" Type="http://schemas.openxmlformats.org/officeDocument/2006/relationships/slideLayout" Target="../slideLayouts/slideLayout225.xml"/><Relationship Id="rId3" Type="http://schemas.openxmlformats.org/officeDocument/2006/relationships/slideLayout" Target="../slideLayouts/slideLayout1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5" Type="http://schemas.openxmlformats.org/officeDocument/2006/relationships/slideLayout" Target="../slideLayouts/slideLayout238.xml"/><Relationship Id="rId4" Type="http://schemas.openxmlformats.org/officeDocument/2006/relationships/slideLayout" Target="../slideLayouts/slideLayout23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4" Type="http://schemas.openxmlformats.org/officeDocument/2006/relationships/slideLayout" Target="../slideLayouts/slideLayout24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fld id="{A4C47EDB-EA1B-47AA-9DCF-2124535697C6}" type="datetime1">
              <a:rPr lang="en-US" smtClean="0"/>
              <a:t>10/17/2019</a:t>
            </a:fld>
            <a:endParaRPr lang="en-US"/>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r>
              <a:rPr lang="en-US" smtClean="0"/>
              <a:t>Author’s Last Name, Conference Name, Year, Presentation #</a:t>
            </a:r>
            <a:endParaRPr lang="en-US"/>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a:lnSpc>
                <a:spcPct val="90000"/>
              </a:lnSpc>
            </a:pPr>
            <a:fld id="{CFA6C72B-6813-4FFC-AA44-773A6E202CBD}" type="slidenum">
              <a:rPr lang="en-US" sz="800" smtClean="0">
                <a:solidFill>
                  <a:schemeClr val="tx1">
                    <a:lumMod val="50000"/>
                    <a:lumOff val="50000"/>
                  </a:schemeClr>
                </a:solidFill>
              </a:rPr>
              <a:pPr>
                <a:lnSpc>
                  <a:spcPct val="90000"/>
                </a:lnSpc>
              </a:pPr>
              <a:t>‹#›</a:t>
            </a:fld>
            <a:endParaRPr lang="en-US" sz="800" dirty="0">
              <a:solidFill>
                <a:schemeClr val="tx1">
                  <a:lumMod val="50000"/>
                  <a:lumOff val="50000"/>
                </a:schemeClr>
              </a:solidFill>
            </a:endParaRPr>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5100"/>
            <a:ext cx="7924800" cy="787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55650" y="1676400"/>
            <a:ext cx="770255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p:nvSpPr>
        <p:spPr bwMode="auto">
          <a:xfrm>
            <a:off x="685800" y="1066800"/>
            <a:ext cx="7924800" cy="0"/>
          </a:xfrm>
          <a:prstGeom prst="line">
            <a:avLst/>
          </a:prstGeom>
          <a:noFill/>
          <a:ln w="53975">
            <a:solidFill>
              <a:srgbClr val="969696"/>
            </a:solidFill>
            <a:round/>
            <a:headEnd/>
            <a:tailEnd/>
          </a:ln>
        </p:spPr>
        <p:txBody>
          <a:bodyPr wrap="none" anchor="ct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1029" name="Line 25"/>
          <p:cNvSpPr>
            <a:spLocks noChangeShapeType="1"/>
          </p:cNvSpPr>
          <p:nvPr/>
        </p:nvSpPr>
        <p:spPr bwMode="auto">
          <a:xfrm>
            <a:off x="685800" y="1143000"/>
            <a:ext cx="7924800" cy="0"/>
          </a:xfrm>
          <a:prstGeom prst="line">
            <a:avLst/>
          </a:prstGeom>
          <a:noFill/>
          <a:ln w="53975">
            <a:solidFill>
              <a:srgbClr val="A50021"/>
            </a:solidFill>
            <a:round/>
            <a:headEnd/>
            <a:tailEnd/>
          </a:ln>
        </p:spPr>
        <p:txBody>
          <a:bodyPr wrap="none" anchor="ct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1031" name="TextBox 6"/>
          <p:cNvSpPr txBox="1">
            <a:spLocks noChangeArrowheads="1"/>
          </p:cNvSpPr>
          <p:nvPr/>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1200" b="1">
              <a:solidFill>
                <a:srgbClr val="000000"/>
              </a:solidFill>
              <a:ea typeface="MS PGothic" pitchFamily="34" charset="-128"/>
              <a:cs typeface="Arial" pitchFamily="34" charset="0"/>
            </a:endParaRPr>
          </a:p>
        </p:txBody>
      </p:sp>
      <p:sp>
        <p:nvSpPr>
          <p:cNvPr id="1032" name="TextBox 3"/>
          <p:cNvSpPr txBox="1">
            <a:spLocks noChangeArrowheads="1"/>
          </p:cNvSpPr>
          <p:nvPr/>
        </p:nvSpPr>
        <p:spPr bwMode="auto">
          <a:xfrm>
            <a:off x="685800" y="6407150"/>
            <a:ext cx="6172200" cy="366713"/>
          </a:xfrm>
          <a:prstGeom prst="rect">
            <a:avLst/>
          </a:prstGeom>
          <a:noFill/>
          <a:ln>
            <a:noFill/>
          </a:ln>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1200">
              <a:solidFill>
                <a:srgbClr val="000000"/>
              </a:solidFill>
              <a:ea typeface="MS PGothic" pitchFamily="34" charset="-128"/>
              <a:cs typeface="Arial" pitchFamily="34" charset="0"/>
            </a:endParaRPr>
          </a:p>
        </p:txBody>
      </p:sp>
      <p:sp>
        <p:nvSpPr>
          <p:cNvPr id="9" name="Rectangle 26"/>
          <p:cNvSpPr txBox="1">
            <a:spLocks noGrp="1" noChangeArrowheads="1"/>
          </p:cNvSpPr>
          <p:nvPr/>
        </p:nvSpPr>
        <p:spPr bwMode="auto">
          <a:xfrm>
            <a:off x="6985000" y="6492875"/>
            <a:ext cx="2133600" cy="365125"/>
          </a:xfrm>
          <a:prstGeom prst="rect">
            <a:avLst/>
          </a:prstGeom>
          <a:noFill/>
          <a:ln>
            <a:miter lim="800000"/>
            <a:headEnd/>
            <a:tailEnd/>
          </a:ln>
        </p:spPr>
        <p:txBody>
          <a:bodyPr anchor="ctr"/>
          <a:lstStyle/>
          <a:p>
            <a:pPr algn="r" fontAlgn="base">
              <a:spcBef>
                <a:spcPct val="0"/>
              </a:spcBef>
              <a:spcAft>
                <a:spcPct val="0"/>
              </a:spcAft>
              <a:defRPr/>
            </a:pPr>
            <a:fld id="{42105E5C-96C4-4743-A641-149911D2AEA7}" type="slidenum">
              <a:rPr lang="en-US" sz="1200">
                <a:solidFill>
                  <a:srgbClr val="000000"/>
                </a:solidFill>
                <a:ea typeface="ＭＳ Ｐゴシック" pitchFamily="34" charset="-128"/>
                <a:cs typeface="Arial" charset="0"/>
              </a:rPr>
              <a:pPr algn="r" fontAlgn="base">
                <a:spcBef>
                  <a:spcPct val="0"/>
                </a:spcBef>
                <a:spcAft>
                  <a:spcPct val="0"/>
                </a:spcAft>
                <a:defRPr/>
              </a:pPr>
              <a:t>‹#›</a:t>
            </a:fld>
            <a:endParaRPr lang="en-US" sz="1200">
              <a:solidFill>
                <a:srgbClr val="000000"/>
              </a:solidFill>
              <a:ea typeface="ＭＳ Ｐゴシック" pitchFamily="34" charset="-128"/>
              <a:cs typeface="Arial" charset="0"/>
            </a:endParaRPr>
          </a:p>
        </p:txBody>
      </p:sp>
    </p:spTree>
    <p:extLst>
      <p:ext uri="{BB962C8B-B14F-4D97-AF65-F5344CB8AC3E}">
        <p14:creationId xmlns:p14="http://schemas.microsoft.com/office/powerpoint/2010/main" val="4253482919"/>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6980" r:id="rId6"/>
    <p:sldLayoutId id="2147486981" r:id="rId7"/>
    <p:sldLayoutId id="2147486982" r:id="rId8"/>
  </p:sldLayoutIdLst>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5100"/>
            <a:ext cx="7924800" cy="787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55650" y="1676400"/>
            <a:ext cx="770255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p:nvSpPr>
        <p:spPr bwMode="auto">
          <a:xfrm>
            <a:off x="685800" y="1066800"/>
            <a:ext cx="7924800" cy="0"/>
          </a:xfrm>
          <a:prstGeom prst="line">
            <a:avLst/>
          </a:prstGeom>
          <a:noFill/>
          <a:ln w="53975">
            <a:solidFill>
              <a:srgbClr val="969696"/>
            </a:solidFill>
            <a:round/>
            <a:headEnd/>
            <a:tailEnd/>
          </a:ln>
        </p:spPr>
        <p:txBody>
          <a:bodyPr wrap="none" anchor="ct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1029" name="Line 25"/>
          <p:cNvSpPr>
            <a:spLocks noChangeShapeType="1"/>
          </p:cNvSpPr>
          <p:nvPr/>
        </p:nvSpPr>
        <p:spPr bwMode="auto">
          <a:xfrm>
            <a:off x="685800" y="1143000"/>
            <a:ext cx="7924800" cy="0"/>
          </a:xfrm>
          <a:prstGeom prst="line">
            <a:avLst/>
          </a:prstGeom>
          <a:noFill/>
          <a:ln w="53975">
            <a:solidFill>
              <a:srgbClr val="A50021"/>
            </a:solidFill>
            <a:round/>
            <a:headEnd/>
            <a:tailEnd/>
          </a:ln>
        </p:spPr>
        <p:txBody>
          <a:bodyPr wrap="none" anchor="ct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1031" name="TextBox 6"/>
          <p:cNvSpPr txBox="1">
            <a:spLocks noChangeArrowheads="1"/>
          </p:cNvSpPr>
          <p:nvPr/>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1200" b="1">
              <a:solidFill>
                <a:srgbClr val="000000"/>
              </a:solidFill>
              <a:ea typeface="MS PGothic" pitchFamily="34" charset="-128"/>
              <a:cs typeface="Arial" pitchFamily="34" charset="0"/>
            </a:endParaRPr>
          </a:p>
        </p:txBody>
      </p:sp>
      <p:sp>
        <p:nvSpPr>
          <p:cNvPr id="1032" name="TextBox 3"/>
          <p:cNvSpPr txBox="1">
            <a:spLocks noChangeArrowheads="1"/>
          </p:cNvSpPr>
          <p:nvPr/>
        </p:nvSpPr>
        <p:spPr bwMode="auto">
          <a:xfrm>
            <a:off x="685800" y="6407150"/>
            <a:ext cx="6172200" cy="366713"/>
          </a:xfrm>
          <a:prstGeom prst="rect">
            <a:avLst/>
          </a:prstGeom>
          <a:noFill/>
          <a:ln>
            <a:noFill/>
          </a:ln>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1200">
              <a:solidFill>
                <a:srgbClr val="000000"/>
              </a:solidFill>
              <a:ea typeface="MS PGothic" pitchFamily="34" charset="-128"/>
              <a:cs typeface="Arial" pitchFamily="34" charset="0"/>
            </a:endParaRPr>
          </a:p>
        </p:txBody>
      </p:sp>
      <p:sp>
        <p:nvSpPr>
          <p:cNvPr id="9" name="Rectangle 26"/>
          <p:cNvSpPr txBox="1">
            <a:spLocks noGrp="1" noChangeArrowheads="1"/>
          </p:cNvSpPr>
          <p:nvPr/>
        </p:nvSpPr>
        <p:spPr bwMode="auto">
          <a:xfrm>
            <a:off x="6985000" y="6492875"/>
            <a:ext cx="2133600" cy="365125"/>
          </a:xfrm>
          <a:prstGeom prst="rect">
            <a:avLst/>
          </a:prstGeom>
          <a:noFill/>
          <a:ln>
            <a:miter lim="800000"/>
            <a:headEnd/>
            <a:tailEnd/>
          </a:ln>
        </p:spPr>
        <p:txBody>
          <a:bodyPr anchor="ctr"/>
          <a:lstStyle/>
          <a:p>
            <a:pPr algn="r" fontAlgn="base">
              <a:spcBef>
                <a:spcPct val="0"/>
              </a:spcBef>
              <a:spcAft>
                <a:spcPct val="0"/>
              </a:spcAft>
              <a:defRPr/>
            </a:pPr>
            <a:fld id="{42105E5C-96C4-4743-A641-149911D2AEA7}" type="slidenum">
              <a:rPr lang="en-US" sz="1200">
                <a:solidFill>
                  <a:srgbClr val="000000"/>
                </a:solidFill>
                <a:ea typeface="ＭＳ Ｐゴシック" pitchFamily="34" charset="-128"/>
                <a:cs typeface="Arial" charset="0"/>
              </a:rPr>
              <a:pPr algn="r" fontAlgn="base">
                <a:spcBef>
                  <a:spcPct val="0"/>
                </a:spcBef>
                <a:spcAft>
                  <a:spcPct val="0"/>
                </a:spcAft>
                <a:defRPr/>
              </a:pPr>
              <a:t>‹#›</a:t>
            </a:fld>
            <a:endParaRPr lang="en-US" sz="1200">
              <a:solidFill>
                <a:srgbClr val="000000"/>
              </a:solidFill>
              <a:ea typeface="ＭＳ Ｐゴシック" pitchFamily="34" charset="-128"/>
              <a:cs typeface="Arial" charset="0"/>
            </a:endParaRPr>
          </a:p>
        </p:txBody>
      </p:sp>
    </p:spTree>
    <p:extLst>
      <p:ext uri="{BB962C8B-B14F-4D97-AF65-F5344CB8AC3E}">
        <p14:creationId xmlns:p14="http://schemas.microsoft.com/office/powerpoint/2010/main" val="3989664302"/>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6961" r:id="rId5"/>
    <p:sldLayoutId id="2147486962" r:id="rId6"/>
    <p:sldLayoutId id="2147486963" r:id="rId7"/>
    <p:sldLayoutId id="2147486964" r:id="rId8"/>
  </p:sldLayoutIdLst>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pPr fontAlgn="base">
              <a:spcBef>
                <a:spcPct val="0"/>
              </a:spcBef>
              <a:spcAft>
                <a:spcPct val="0"/>
              </a:spcAft>
            </a:pPr>
            <a:fld id="{FBAA9563-D1D4-4019-B3BA-18650EEE2878}" type="datetime1">
              <a:rPr lang="en-US" b="1" smtClean="0">
                <a:solidFill>
                  <a:prstClr val="black"/>
                </a:solidFill>
                <a:cs typeface="Arial" panose="020B0604020202020204" pitchFamily="34" charset="0"/>
              </a:rPr>
              <a:t>10/17/2019</a:t>
            </a:fld>
            <a:endParaRPr lang="en-US" b="1" dirty="0">
              <a:solidFill>
                <a:prstClr val="black"/>
              </a:solidFill>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pPr fontAlgn="base">
              <a:spcBef>
                <a:spcPct val="0"/>
              </a:spcBef>
              <a:spcAft>
                <a:spcPct val="0"/>
              </a:spcAft>
            </a:pPr>
            <a:r>
              <a:rPr lang="en-US" b="1">
                <a:solidFill>
                  <a:prstClr val="black"/>
                </a:solidFill>
                <a:cs typeface="Arial" panose="020B0604020202020204" pitchFamily="34" charset="0"/>
              </a:rPr>
              <a:t>Author’s Last Name, Conference Name, Year, Presentation #</a:t>
            </a:r>
            <a:endParaRPr lang="en-US" b="1" dirty="0">
              <a:solidFill>
                <a:prstClr val="black"/>
              </a:solidFill>
              <a:cs typeface="Arial" panose="020B0604020202020204" pitchFamily="34" charset="0"/>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
        <p:nvSpPr>
          <p:cNvPr id="9" name="Text Box 18"/>
          <p:cNvSpPr txBox="1">
            <a:spLocks noChangeArrowheads="1"/>
          </p:cNvSpPr>
          <p:nvPr/>
        </p:nvSpPr>
        <p:spPr bwMode="auto">
          <a:xfrm>
            <a:off x="8788400" y="0"/>
            <a:ext cx="30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50000"/>
              </a:spcBef>
              <a:spcAft>
                <a:spcPct val="0"/>
              </a:spcAft>
              <a:defRPr/>
            </a:pPr>
            <a:r>
              <a:rPr lang="en-US" sz="2400" b="0" dirty="0">
                <a:solidFill>
                  <a:srgbClr val="CC0000"/>
                </a:solidFill>
                <a:cs typeface="Arial" panose="020B0604020202020204" pitchFamily="34" charset="0"/>
              </a:rPr>
              <a:t>‡</a:t>
            </a:r>
          </a:p>
        </p:txBody>
      </p:sp>
    </p:spTree>
    <p:extLst>
      <p:ext uri="{BB962C8B-B14F-4D97-AF65-F5344CB8AC3E}">
        <p14:creationId xmlns:p14="http://schemas.microsoft.com/office/powerpoint/2010/main" val="328056226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 id="2147484804" r:id="rId12"/>
    <p:sldLayoutId id="2147484805" r:id="rId13"/>
    <p:sldLayoutId id="2147484806" r:id="rId14"/>
    <p:sldLayoutId id="2147484807" r:id="rId15"/>
    <p:sldLayoutId id="2147484808" r:id="rId16"/>
    <p:sldLayoutId id="2147484809" r:id="rId17"/>
    <p:sldLayoutId id="2147484810" r:id="rId18"/>
    <p:sldLayoutId id="2147484811" r:id="rId19"/>
    <p:sldLayoutId id="2147484812" r:id="rId20"/>
    <p:sldLayoutId id="2147484813" r:id="rId21"/>
    <p:sldLayoutId id="2147484814" r:id="rId22"/>
    <p:sldLayoutId id="2147484815" r:id="rId23"/>
    <p:sldLayoutId id="2147484816" r:id="rId24"/>
    <p:sldLayoutId id="2147484817" r:id="rId25"/>
    <p:sldLayoutId id="2147484823" r:id="rId26"/>
    <p:sldLayoutId id="2147484824" r:id="rId27"/>
    <p:sldLayoutId id="2147484826" r:id="rId28"/>
    <p:sldLayoutId id="2147484829" r:id="rId29"/>
    <p:sldLayoutId id="2147484830" r:id="rId30"/>
    <p:sldLayoutId id="2147484831" r:id="rId31"/>
    <p:sldLayoutId id="2147486988" r:id="rId32"/>
    <p:sldLayoutId id="2147486989" r:id="rId33"/>
    <p:sldLayoutId id="2147486990" r:id="rId34"/>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fld id="{149B9CD6-395F-47B5-8EB2-581157A97FA5}" type="datetime1">
              <a:rPr lang="en-US" smtClean="0">
                <a:solidFill>
                  <a:prstClr val="black"/>
                </a:solidFill>
              </a:rPr>
              <a:t>10/17/2019</a:t>
            </a:fld>
            <a:endParaRPr lang="en-US" dirty="0">
              <a:solidFill>
                <a:prstClr val="black"/>
              </a:solidFill>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r>
              <a:rPr lang="en-US" dirty="0">
                <a:solidFill>
                  <a:prstClr val="black"/>
                </a:solidFill>
              </a:rPr>
              <a:t>Author’s Last Name, Conference Name, Year, Presentation #</a:t>
            </a: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a:lnSpc>
                <a:spcPct val="90000"/>
              </a:lnSpc>
            </a:pPr>
            <a:fld id="{CFA6C72B-6813-4FFC-AA44-773A6E202CBD}" type="slidenum">
              <a:rPr lang="en-US" sz="800" smtClean="0">
                <a:solidFill>
                  <a:prstClr val="black"/>
                </a:solidFill>
              </a:rPr>
              <a:pPr>
                <a:lnSpc>
                  <a:spcPct val="90000"/>
                </a:lnSpc>
              </a:pPr>
              <a:t>‹#›</a:t>
            </a:fld>
            <a:endParaRPr lang="en-US" sz="800" dirty="0">
              <a:solidFill>
                <a:prstClr val="black"/>
              </a:solidFill>
            </a:endParaRPr>
          </a:p>
        </p:txBody>
      </p:sp>
    </p:spTree>
    <p:extLst>
      <p:ext uri="{BB962C8B-B14F-4D97-AF65-F5344CB8AC3E}">
        <p14:creationId xmlns:p14="http://schemas.microsoft.com/office/powerpoint/2010/main" val="1156065576"/>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 id="2147484885" r:id="rId13"/>
    <p:sldLayoutId id="2147484886" r:id="rId14"/>
    <p:sldLayoutId id="2147484887" r:id="rId15"/>
    <p:sldLayoutId id="2147484888" r:id="rId16"/>
    <p:sldLayoutId id="2147484889" r:id="rId17"/>
    <p:sldLayoutId id="2147484890" r:id="rId18"/>
    <p:sldLayoutId id="2147484891" r:id="rId19"/>
    <p:sldLayoutId id="2147484892" r:id="rId20"/>
    <p:sldLayoutId id="2147484893" r:id="rId21"/>
    <p:sldLayoutId id="2147484894" r:id="rId22"/>
    <p:sldLayoutId id="2147484895" r:id="rId23"/>
    <p:sldLayoutId id="2147484896" r:id="rId24"/>
    <p:sldLayoutId id="2147484898" r:id="rId25"/>
    <p:sldLayoutId id="2147484899" r:id="rId26"/>
    <p:sldLayoutId id="2147484900" r:id="rId27"/>
    <p:sldLayoutId id="2147484916" r:id="rId28"/>
    <p:sldLayoutId id="2147484922" r:id="rId29"/>
    <p:sldLayoutId id="2147484923" r:id="rId30"/>
    <p:sldLayoutId id="2147484924" r:id="rId31"/>
    <p:sldLayoutId id="2147484925" r:id="rId32"/>
    <p:sldLayoutId id="2147484926" r:id="rId33"/>
    <p:sldLayoutId id="2147484928" r:id="rId34"/>
    <p:sldLayoutId id="2147484929" r:id="rId35"/>
    <p:sldLayoutId id="2147484932" r:id="rId36"/>
    <p:sldLayoutId id="2147484933" r:id="rId37"/>
    <p:sldLayoutId id="2147484934" r:id="rId38"/>
    <p:sldLayoutId id="2147484935" r:id="rId39"/>
    <p:sldLayoutId id="2147484938" r:id="rId40"/>
    <p:sldLayoutId id="2147484939" r:id="rId41"/>
    <p:sldLayoutId id="2147484946" r:id="rId42"/>
    <p:sldLayoutId id="2147484947" r:id="rId43"/>
    <p:sldLayoutId id="2147484956" r:id="rId44"/>
    <p:sldLayoutId id="2147484957" r:id="rId45"/>
    <p:sldLayoutId id="2147484959" r:id="rId46"/>
    <p:sldLayoutId id="2147484973" r:id="rId47"/>
    <p:sldLayoutId id="2147484979" r:id="rId48"/>
    <p:sldLayoutId id="2147484980" r:id="rId49"/>
    <p:sldLayoutId id="2147484982" r:id="rId50"/>
    <p:sldLayoutId id="2147484983" r:id="rId51"/>
    <p:sldLayoutId id="2147484985" r:id="rId52"/>
    <p:sldLayoutId id="2147484986" r:id="rId53"/>
    <p:sldLayoutId id="2147484987" r:id="rId54"/>
    <p:sldLayoutId id="2147484988" r:id="rId55"/>
    <p:sldLayoutId id="2147485045" r:id="rId56"/>
    <p:sldLayoutId id="2147485061" r:id="rId57"/>
    <p:sldLayoutId id="2147485062" r:id="rId58"/>
    <p:sldLayoutId id="2147485146" r:id="rId59"/>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fld id="{F41E857A-3205-42D4-9DB8-4A5FE8CFE734}" type="datetime1">
              <a:rPr lang="en-US" smtClean="0">
                <a:solidFill>
                  <a:prstClr val="black"/>
                </a:solidFill>
              </a:rPr>
              <a:t>10/17/2019</a:t>
            </a:fld>
            <a:endParaRPr lang="en-US" dirty="0">
              <a:solidFill>
                <a:prstClr val="black"/>
              </a:solidFill>
            </a:endParaRPr>
          </a:p>
        </p:txBody>
      </p:sp>
      <p:sp>
        <p:nvSpPr>
          <p:cNvPr id="26" name="Footer Placeholder 4"/>
          <p:cNvSpPr>
            <a:spLocks noGrp="1"/>
          </p:cNvSpPr>
          <p:nvPr>
            <p:ph type="ftr" sz="quarter" idx="3"/>
          </p:nvPr>
        </p:nvSpPr>
        <p:spPr>
          <a:xfrm>
            <a:off x="457200" y="6537325"/>
            <a:ext cx="3048000" cy="164592"/>
          </a:xfrm>
          <a:prstGeom prst="rect">
            <a:avLst/>
          </a:prstGeom>
        </p:spPr>
        <p:txBody>
          <a:bodyPr vert="horz" lIns="0" tIns="0" rIns="0" bIns="0" rtlCol="0" anchor="b"/>
          <a:lstStyle>
            <a:lvl1pPr algn="l">
              <a:defRPr sz="800">
                <a:solidFill>
                  <a:schemeClr val="tx1"/>
                </a:solidFill>
              </a:defRPr>
            </a:lvl1pPr>
          </a:lstStyle>
          <a:p>
            <a:r>
              <a:rPr lang="en-US">
                <a:solidFill>
                  <a:prstClr val="black"/>
                </a:solidFill>
              </a:rPr>
              <a:t>Author’s Last Name, Conference Name, Year, Presentation #</a:t>
            </a:r>
            <a:endParaRPr lang="en-US" dirty="0">
              <a:solidFill>
                <a:prstClr val="black"/>
              </a:solidFill>
            </a:endParaRPr>
          </a:p>
        </p:txBody>
      </p:sp>
      <p:sp>
        <p:nvSpPr>
          <p:cNvPr id="27" name="Slide Number Placeholder 5"/>
          <p:cNvSpPr>
            <a:spLocks noGrp="1"/>
          </p:cNvSpPr>
          <p:nvPr>
            <p:ph type="sldNum" sz="quarter" idx="4"/>
          </p:nvPr>
        </p:nvSpPr>
        <p:spPr>
          <a:xfrm>
            <a:off x="8439150" y="6537325"/>
            <a:ext cx="247650" cy="168275"/>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22235960"/>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 id="2147485209" r:id="rId19"/>
    <p:sldLayoutId id="2147485210" r:id="rId20"/>
    <p:sldLayoutId id="2147485211" r:id="rId21"/>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fld id="{BCBD4CD0-8CD1-4CD8-8CFA-33633BA0B57F}" type="datetime1">
              <a:rPr lang="en-US" smtClean="0">
                <a:solidFill>
                  <a:prstClr val="black"/>
                </a:solidFill>
              </a:rPr>
              <a:t>10/17/2019</a:t>
            </a:fld>
            <a:endParaRPr lang="en-US" dirty="0">
              <a:solidFill>
                <a:prstClr val="black"/>
              </a:solidFill>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r>
              <a:rPr lang="en-US" dirty="0">
                <a:solidFill>
                  <a:prstClr val="black"/>
                </a:solidFill>
              </a:rPr>
              <a:t>Author’s Last Name, Conference Name, Year, Presentation #</a:t>
            </a: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a:lnSpc>
                <a:spcPct val="90000"/>
              </a:lnSpc>
            </a:pPr>
            <a:fld id="{CFA6C72B-6813-4FFC-AA44-773A6E202CBD}" type="slidenum">
              <a:rPr lang="en-US" sz="800" smtClean="0">
                <a:solidFill>
                  <a:prstClr val="black"/>
                </a:solidFill>
              </a:rPr>
              <a:pPr>
                <a:lnSpc>
                  <a:spcPct val="90000"/>
                </a:lnSpc>
              </a:pPr>
              <a:t>‹#›</a:t>
            </a:fld>
            <a:endParaRPr lang="en-US" sz="800" dirty="0">
              <a:solidFill>
                <a:prstClr val="black"/>
              </a:solidFill>
            </a:endParaRPr>
          </a:p>
        </p:txBody>
      </p:sp>
    </p:spTree>
    <p:extLst>
      <p:ext uri="{BB962C8B-B14F-4D97-AF65-F5344CB8AC3E}">
        <p14:creationId xmlns:p14="http://schemas.microsoft.com/office/powerpoint/2010/main" val="312245825"/>
      </p:ext>
    </p:extLst>
  </p:cSld>
  <p:clrMap bg1="lt1" tx1="dk1" bg2="lt2" tx2="dk2" accent1="accent1" accent2="accent2" accent3="accent3" accent4="accent4" accent5="accent5" accent6="accent6" hlink="hlink" folHlink="folHlink"/>
  <p:sldLayoutIdLst>
    <p:sldLayoutId id="2147485276" r:id="rId1"/>
    <p:sldLayoutId id="2147485277" r:id="rId2"/>
    <p:sldLayoutId id="2147485278" r:id="rId3"/>
    <p:sldLayoutId id="2147485279" r:id="rId4"/>
    <p:sldLayoutId id="2147485280" r:id="rId5"/>
    <p:sldLayoutId id="2147485281" r:id="rId6"/>
    <p:sldLayoutId id="2147485282" r:id="rId7"/>
    <p:sldLayoutId id="2147485283" r:id="rId8"/>
    <p:sldLayoutId id="2147485284" r:id="rId9"/>
    <p:sldLayoutId id="2147485285" r:id="rId10"/>
    <p:sldLayoutId id="2147485286" r:id="rId11"/>
    <p:sldLayoutId id="2147485287" r:id="rId12"/>
    <p:sldLayoutId id="2147485288" r:id="rId13"/>
    <p:sldLayoutId id="2147485289" r:id="rId14"/>
    <p:sldLayoutId id="2147485290" r:id="rId15"/>
    <p:sldLayoutId id="2147485291" r:id="rId16"/>
    <p:sldLayoutId id="2147485292" r:id="rId17"/>
    <p:sldLayoutId id="2147485293" r:id="rId18"/>
    <p:sldLayoutId id="2147485294" r:id="rId19"/>
    <p:sldLayoutId id="2147485295" r:id="rId20"/>
    <p:sldLayoutId id="2147487250" r:id="rId21"/>
    <p:sldLayoutId id="2147487251" r:id="rId22"/>
    <p:sldLayoutId id="2147487252" r:id="rId23"/>
    <p:sldLayoutId id="2147487253" r:id="rId24"/>
    <p:sldLayoutId id="2147487254" r:id="rId25"/>
    <p:sldLayoutId id="2147487256" r:id="rId26"/>
    <p:sldLayoutId id="2147487257" r:id="rId27"/>
    <p:sldLayoutId id="2147487258" r:id="rId28"/>
    <p:sldLayoutId id="2147487259" r:id="rId29"/>
    <p:sldLayoutId id="2147487260" r:id="rId30"/>
    <p:sldLayoutId id="2147487261" r:id="rId31"/>
    <p:sldLayoutId id="2147487262" r:id="rId32"/>
    <p:sldLayoutId id="2147487268" r:id="rId33"/>
    <p:sldLayoutId id="2147487269" r:id="rId34"/>
    <p:sldLayoutId id="2147487270" r:id="rId35"/>
    <p:sldLayoutId id="2147487271" r:id="rId36"/>
    <p:sldLayoutId id="2147487272" r:id="rId37"/>
    <p:sldLayoutId id="2147487273" r:id="rId38"/>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4CA4A-2509-42AA-9127-5A08D28F5691}" type="datetime1">
              <a:rPr lang="en-US" smtClean="0">
                <a:solidFill>
                  <a:prstClr val="black">
                    <a:tint val="75000"/>
                  </a:prstClr>
                </a:solidFill>
              </a:rPr>
              <a:t>10/17/2019</a:t>
            </a:fld>
            <a:endParaRPr lang="ru-R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Author’s Last Name, Conference Name, Year, Presentation #</a:t>
            </a:r>
            <a:endParaRPr lang="ru-R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0B909-7CE7-4730-BC00-C53932BBAD0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3145930"/>
      </p:ext>
    </p:extLst>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 id="2147485301" r:id="rId5"/>
    <p:sldLayoutId id="2147485302" r:id="rId6"/>
    <p:sldLayoutId id="2147485303" r:id="rId7"/>
    <p:sldLayoutId id="2147485304" r:id="rId8"/>
    <p:sldLayoutId id="2147485305" r:id="rId9"/>
    <p:sldLayoutId id="2147485306" r:id="rId10"/>
    <p:sldLayoutId id="21474853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fld id="{BA99A182-0B5F-4F32-9E8C-49B830B03E87}" type="datetime1">
              <a:rPr lang="en-US" smtClean="0">
                <a:solidFill>
                  <a:prstClr val="black">
                    <a:lumMod val="50000"/>
                    <a:lumOff val="50000"/>
                  </a:prstClr>
                </a:solidFill>
              </a:rPr>
              <a:t>10/17/2019</a:t>
            </a:fld>
            <a:endParaRPr lang="en-US" dirty="0">
              <a:solidFill>
                <a:prstClr val="black">
                  <a:lumMod val="50000"/>
                  <a:lumOff val="50000"/>
                </a:prstClr>
              </a:solidFill>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r>
              <a:rPr lang="en-US">
                <a:solidFill>
                  <a:prstClr val="black">
                    <a:lumMod val="50000"/>
                    <a:lumOff val="50000"/>
                  </a:prstClr>
                </a:solidFill>
              </a:rPr>
              <a:t>Author’s Last Name, Conference Name, Year, Presentation #</a:t>
            </a:r>
            <a:endParaRPr lang="en-US" dirty="0">
              <a:solidFill>
                <a:prstClr val="black">
                  <a:lumMod val="50000"/>
                  <a:lumOff val="50000"/>
                </a:prstClr>
              </a:solidFill>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a:lnSpc>
                <a:spcPct val="90000"/>
              </a:lnSpc>
            </a:pPr>
            <a:fld id="{CFA6C72B-6813-4FFC-AA44-773A6E202CBD}" type="slidenum">
              <a:rPr lang="en-US" sz="800" smtClean="0">
                <a:solidFill>
                  <a:prstClr val="black">
                    <a:lumMod val="50000"/>
                    <a:lumOff val="50000"/>
                  </a:prstClr>
                </a:solidFill>
              </a:rPr>
              <a:pPr>
                <a:lnSpc>
                  <a:spcPct val="90000"/>
                </a:lnSpc>
              </a:pPr>
              <a:t>‹#›</a:t>
            </a:fld>
            <a:endParaRPr lang="en-US" sz="800" dirty="0">
              <a:solidFill>
                <a:prstClr val="black">
                  <a:lumMod val="50000"/>
                  <a:lumOff val="50000"/>
                </a:prstClr>
              </a:solidFill>
            </a:endParaRPr>
          </a:p>
        </p:txBody>
      </p:sp>
    </p:spTree>
    <p:extLst>
      <p:ext uri="{BB962C8B-B14F-4D97-AF65-F5344CB8AC3E}">
        <p14:creationId xmlns:p14="http://schemas.microsoft.com/office/powerpoint/2010/main" val="219567241"/>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 id="2147485320" r:id="rId12"/>
    <p:sldLayoutId id="2147485321" r:id="rId13"/>
    <p:sldLayoutId id="2147485322" r:id="rId14"/>
    <p:sldLayoutId id="2147485323" r:id="rId15"/>
    <p:sldLayoutId id="2147485324" r:id="rId16"/>
    <p:sldLayoutId id="2147485325" r:id="rId17"/>
    <p:sldLayoutId id="2147485326" r:id="rId18"/>
    <p:sldLayoutId id="2147485327" r:id="rId19"/>
    <p:sldLayoutId id="2147485328" r:id="rId20"/>
    <p:sldLayoutId id="2147487274" r:id="rId21"/>
    <p:sldLayoutId id="2147487276" r:id="rId22"/>
    <p:sldLayoutId id="2147487277" r:id="rId23"/>
    <p:sldLayoutId id="2147487278" r:id="rId24"/>
    <p:sldLayoutId id="2147487279" r:id="rId25"/>
    <p:sldLayoutId id="2147487281" r:id="rId26"/>
    <p:sldLayoutId id="2147487282" r:id="rId27"/>
    <p:sldLayoutId id="2147487283" r:id="rId28"/>
    <p:sldLayoutId id="2147487285" r:id="rId29"/>
    <p:sldLayoutId id="2147487286" r:id="rId30"/>
    <p:sldLayoutId id="2147487288" r:id="rId31"/>
    <p:sldLayoutId id="2147487289" r:id="rId32"/>
    <p:sldLayoutId id="2147487290" r:id="rId33"/>
    <p:sldLayoutId id="2147487291" r:id="rId34"/>
    <p:sldLayoutId id="2147487292" r:id="rId35"/>
    <p:sldLayoutId id="2147487293" r:id="rId36"/>
    <p:sldLayoutId id="2147487294" r:id="rId37"/>
    <p:sldLayoutId id="2147487295" r:id="rId38"/>
    <p:sldLayoutId id="2147487296" r:id="rId39"/>
    <p:sldLayoutId id="2147487297" r:id="rId40"/>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fld id="{7C43B6BD-FA87-4CC1-9056-D67FEBB6ECD5}" type="datetime1">
              <a:rPr lang="en-US" smtClean="0"/>
              <a:t>10/17/2019</a:t>
            </a:fld>
            <a:endParaRPr lang="en-US"/>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r>
              <a:rPr lang="en-US" smtClean="0"/>
              <a:t>Author’s Last Name, Conference Name, Year, Presentation #</a:t>
            </a:r>
            <a:endParaRPr lang="en-US"/>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a:lnSpc>
                <a:spcPct val="90000"/>
              </a:lnSpc>
            </a:pPr>
            <a:fld id="{CFA6C72B-6813-4FFC-AA44-773A6E202CBD}" type="slidenum">
              <a:rPr lang="en-US" sz="800" smtClean="0">
                <a:solidFill>
                  <a:schemeClr val="tx1">
                    <a:lumMod val="50000"/>
                    <a:lumOff val="50000"/>
                  </a:schemeClr>
                </a:solidFill>
              </a:rPr>
              <a:pPr>
                <a:lnSpc>
                  <a:spcPct val="90000"/>
                </a:lnSpc>
              </a:pPr>
              <a:t>‹#›</a:t>
            </a:fld>
            <a:endParaRPr lang="en-US" sz="800" dirty="0">
              <a:solidFill>
                <a:schemeClr val="tx1">
                  <a:lumMod val="50000"/>
                  <a:lumOff val="50000"/>
                </a:schemeClr>
              </a:solidFill>
            </a:endParaRPr>
          </a:p>
        </p:txBody>
      </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 id="2147485342" r:id="rId13"/>
    <p:sldLayoutId id="2147485343" r:id="rId14"/>
    <p:sldLayoutId id="2147485344" r:id="rId15"/>
    <p:sldLayoutId id="2147485345" r:id="rId16"/>
    <p:sldLayoutId id="2147485346" r:id="rId17"/>
    <p:sldLayoutId id="2147485347" r:id="rId18"/>
    <p:sldLayoutId id="2147485348" r:id="rId19"/>
    <p:sldLayoutId id="2147485349" r:id="rId20"/>
    <p:sldLayoutId id="2147486955" r:id="rId21"/>
    <p:sldLayoutId id="2147486956" r:id="rId22"/>
    <p:sldLayoutId id="2147486959" r:id="rId23"/>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fontAlgn="base">
              <a:spcBef>
                <a:spcPct val="0"/>
              </a:spcBef>
              <a:spcAft>
                <a:spcPct val="0"/>
              </a:spcAft>
            </a:pPr>
            <a:fld id="{F6732A7F-997E-467C-84DC-113265B9A438}" type="datetime1">
              <a:rPr lang="en-US" smtClean="0">
                <a:solidFill>
                  <a:prstClr val="black">
                    <a:lumMod val="50000"/>
                    <a:lumOff val="50000"/>
                  </a:prstClr>
                </a:solidFill>
                <a:cs typeface="Arial" panose="020B0604020202020204" pitchFamily="34" charset="0"/>
              </a:rPr>
              <a:t>10/17/2019</a:t>
            </a:fld>
            <a:endParaRPr lang="en-US" dirty="0">
              <a:solidFill>
                <a:prstClr val="black">
                  <a:lumMod val="50000"/>
                  <a:lumOff val="50000"/>
                </a:prstClr>
              </a:solidFill>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pPr fontAlgn="base">
              <a:spcBef>
                <a:spcPct val="0"/>
              </a:spcBef>
              <a:spcAft>
                <a:spcPct val="0"/>
              </a:spcAft>
            </a:pPr>
            <a:r>
              <a:rPr lang="en-US">
                <a:solidFill>
                  <a:prstClr val="black">
                    <a:lumMod val="50000"/>
                    <a:lumOff val="50000"/>
                  </a:prstClr>
                </a:solidFill>
                <a:cs typeface="Arial" panose="020B0604020202020204" pitchFamily="34" charset="0"/>
              </a:rPr>
              <a:t>Author’s Last Name, Conference Name, Year, Presentation #</a:t>
            </a:r>
            <a:endParaRPr lang="en-US" dirty="0">
              <a:solidFill>
                <a:prstClr val="black">
                  <a:lumMod val="50000"/>
                  <a:lumOff val="50000"/>
                </a:prstClr>
              </a:solidFill>
              <a:cs typeface="Arial" panose="020B0604020202020204" pitchFamily="34" charset="0"/>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Tree>
    <p:extLst>
      <p:ext uri="{BB962C8B-B14F-4D97-AF65-F5344CB8AC3E}">
        <p14:creationId xmlns:p14="http://schemas.microsoft.com/office/powerpoint/2010/main" val="1380039803"/>
      </p:ext>
    </p:extLst>
  </p:cSld>
  <p:clrMap bg1="lt1" tx1="dk1" bg2="lt2" tx2="dk2" accent1="accent1" accent2="accent2" accent3="accent3" accent4="accent4" accent5="accent5" accent6="accent6" hlink="hlink" folHlink="folHlink"/>
  <p:sldLayoutIdLst>
    <p:sldLayoutId id="2147485397" r:id="rId1"/>
    <p:sldLayoutId id="2147485398" r:id="rId2"/>
    <p:sldLayoutId id="2147485399" r:id="rId3"/>
    <p:sldLayoutId id="2147485400" r:id="rId4"/>
    <p:sldLayoutId id="2147485401" r:id="rId5"/>
    <p:sldLayoutId id="2147485402" r:id="rId6"/>
    <p:sldLayoutId id="2147485403" r:id="rId7"/>
    <p:sldLayoutId id="2147485404" r:id="rId8"/>
    <p:sldLayoutId id="2147485405" r:id="rId9"/>
    <p:sldLayoutId id="2147485406" r:id="rId10"/>
    <p:sldLayoutId id="2147485407" r:id="rId11"/>
    <p:sldLayoutId id="2147485408" r:id="rId12"/>
    <p:sldLayoutId id="2147485409" r:id="rId13"/>
    <p:sldLayoutId id="2147485410" r:id="rId14"/>
    <p:sldLayoutId id="2147485411" r:id="rId15"/>
    <p:sldLayoutId id="2147485412" r:id="rId16"/>
    <p:sldLayoutId id="2147485413" r:id="rId17"/>
    <p:sldLayoutId id="2147485414" r:id="rId18"/>
    <p:sldLayoutId id="2147485415" r:id="rId19"/>
    <p:sldLayoutId id="2147485416" r:id="rId20"/>
    <p:sldLayoutId id="2147485417" r:id="rId21"/>
    <p:sldLayoutId id="2147487024" r:id="rId22"/>
    <p:sldLayoutId id="2147487031" r:id="rId23"/>
    <p:sldLayoutId id="2147487099" r:id="rId24"/>
    <p:sldLayoutId id="2147487113" r:id="rId25"/>
    <p:sldLayoutId id="2147487121" r:id="rId26"/>
    <p:sldLayoutId id="2147487227" r:id="rId27"/>
    <p:sldLayoutId id="2147487228" r:id="rId28"/>
    <p:sldLayoutId id="2147487229" r:id="rId29"/>
    <p:sldLayoutId id="2147487230" r:id="rId30"/>
    <p:sldLayoutId id="2147487231" r:id="rId31"/>
    <p:sldLayoutId id="2147487232" r:id="rId32"/>
    <p:sldLayoutId id="2147487233" r:id="rId33"/>
    <p:sldLayoutId id="2147487234" r:id="rId34"/>
    <p:sldLayoutId id="2147487236" r:id="rId35"/>
    <p:sldLayoutId id="2147487239" r:id="rId36"/>
    <p:sldLayoutId id="2147487240" r:id="rId37"/>
    <p:sldLayoutId id="2147487241" r:id="rId38"/>
    <p:sldLayoutId id="2147487242" r:id="rId39"/>
    <p:sldLayoutId id="2147487243" r:id="rId40"/>
    <p:sldLayoutId id="2147487244" r:id="rId41"/>
    <p:sldLayoutId id="2147487245" r:id="rId42"/>
    <p:sldLayoutId id="2147487246" r:id="rId43"/>
    <p:sldLayoutId id="2147487247" r:id="rId44"/>
    <p:sldLayoutId id="2147487248" r:id="rId45"/>
    <p:sldLayoutId id="2147487249" r:id="rId46"/>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fontAlgn="base">
              <a:spcBef>
                <a:spcPct val="0"/>
              </a:spcBef>
              <a:spcAft>
                <a:spcPct val="0"/>
              </a:spcAft>
            </a:pPr>
            <a:fld id="{7321E336-BA03-445A-92A8-8A1DD4C302B8}" type="datetime1">
              <a:rPr lang="en-US" smtClean="0">
                <a:solidFill>
                  <a:prstClr val="black">
                    <a:lumMod val="50000"/>
                    <a:lumOff val="50000"/>
                  </a:prstClr>
                </a:solidFill>
                <a:cs typeface="Arial" panose="020B0604020202020204" pitchFamily="34" charset="0"/>
              </a:rPr>
              <a:t>10/17/2019</a:t>
            </a:fld>
            <a:endParaRPr lang="en-US" dirty="0">
              <a:solidFill>
                <a:prstClr val="black">
                  <a:lumMod val="50000"/>
                  <a:lumOff val="50000"/>
                </a:prstClr>
              </a:solidFill>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pPr fontAlgn="base">
              <a:spcBef>
                <a:spcPct val="0"/>
              </a:spcBef>
              <a:spcAft>
                <a:spcPct val="0"/>
              </a:spcAft>
            </a:pPr>
            <a:r>
              <a:rPr lang="en-US">
                <a:solidFill>
                  <a:prstClr val="black">
                    <a:lumMod val="50000"/>
                    <a:lumOff val="50000"/>
                  </a:prstClr>
                </a:solidFill>
                <a:cs typeface="Arial" panose="020B0604020202020204" pitchFamily="34" charset="0"/>
              </a:rPr>
              <a:t>Author’s Last Name, Conference Name, Year, Presentation #</a:t>
            </a:r>
            <a:endParaRPr lang="en-US" dirty="0">
              <a:solidFill>
                <a:prstClr val="black">
                  <a:lumMod val="50000"/>
                  <a:lumOff val="50000"/>
                </a:prstClr>
              </a:solidFill>
              <a:cs typeface="Arial" panose="020B0604020202020204" pitchFamily="34" charset="0"/>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
        <p:nvSpPr>
          <p:cNvPr id="9" name="Text Box 18"/>
          <p:cNvSpPr txBox="1">
            <a:spLocks noChangeArrowheads="1"/>
          </p:cNvSpPr>
          <p:nvPr/>
        </p:nvSpPr>
        <p:spPr bwMode="auto">
          <a:xfrm>
            <a:off x="8788400" y="0"/>
            <a:ext cx="30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50000"/>
              </a:spcBef>
              <a:spcAft>
                <a:spcPct val="0"/>
              </a:spcAft>
              <a:defRPr/>
            </a:pPr>
            <a:r>
              <a:rPr lang="en-US" sz="2400" b="0" dirty="0">
                <a:solidFill>
                  <a:srgbClr val="CC0000"/>
                </a:solidFill>
                <a:cs typeface="Arial" panose="020B0604020202020204" pitchFamily="34" charset="0"/>
              </a:rPr>
              <a:t>‡</a:t>
            </a:r>
          </a:p>
        </p:txBody>
      </p:sp>
    </p:spTree>
    <p:extLst>
      <p:ext uri="{BB962C8B-B14F-4D97-AF65-F5344CB8AC3E}">
        <p14:creationId xmlns:p14="http://schemas.microsoft.com/office/powerpoint/2010/main" val="76808738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165100"/>
            <a:ext cx="7924800" cy="787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755650" y="1676400"/>
            <a:ext cx="770255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p:nvSpPr>
        <p:spPr bwMode="auto">
          <a:xfrm>
            <a:off x="685800" y="1066800"/>
            <a:ext cx="7924800" cy="0"/>
          </a:xfrm>
          <a:prstGeom prst="line">
            <a:avLst/>
          </a:prstGeom>
          <a:noFill/>
          <a:ln w="53975">
            <a:solidFill>
              <a:srgbClr val="969696"/>
            </a:solidFill>
            <a:round/>
            <a:headEnd/>
            <a:tailEnd/>
          </a:ln>
        </p:spPr>
        <p:txBody>
          <a:bodyPr wrap="none" anchor="ctr"/>
          <a:lstStyle/>
          <a:p>
            <a:pPr fontAlgn="base">
              <a:spcBef>
                <a:spcPct val="0"/>
              </a:spcBef>
              <a:spcAft>
                <a:spcPct val="0"/>
              </a:spcAft>
              <a:defRPr/>
            </a:pPr>
            <a:endParaRPr lang="en-US">
              <a:solidFill>
                <a:srgbClr val="000000"/>
              </a:solidFill>
              <a:ea typeface="ＭＳ Ｐゴシック" pitchFamily="34" charset="-128"/>
              <a:cs typeface="Arial" charset="0"/>
            </a:endParaRPr>
          </a:p>
        </p:txBody>
      </p:sp>
      <p:sp>
        <p:nvSpPr>
          <p:cNvPr id="1029" name="Line 25"/>
          <p:cNvSpPr>
            <a:spLocks noChangeShapeType="1"/>
          </p:cNvSpPr>
          <p:nvPr/>
        </p:nvSpPr>
        <p:spPr bwMode="auto">
          <a:xfrm>
            <a:off x="685800" y="1143000"/>
            <a:ext cx="7924800" cy="0"/>
          </a:xfrm>
          <a:prstGeom prst="line">
            <a:avLst/>
          </a:prstGeom>
          <a:noFill/>
          <a:ln w="53975">
            <a:solidFill>
              <a:srgbClr val="A50021"/>
            </a:solidFill>
            <a:round/>
            <a:headEnd/>
            <a:tailEnd/>
          </a:ln>
        </p:spPr>
        <p:txBody>
          <a:bodyPr wrap="none" anchor="ctr"/>
          <a:lstStyle/>
          <a:p>
            <a:pPr fontAlgn="base">
              <a:spcBef>
                <a:spcPct val="0"/>
              </a:spcBef>
              <a:spcAft>
                <a:spcPct val="0"/>
              </a:spcAft>
              <a:defRPr/>
            </a:pPr>
            <a:endParaRPr lang="en-US">
              <a:solidFill>
                <a:srgbClr val="000000"/>
              </a:solidFill>
              <a:ea typeface="ＭＳ Ｐゴシック" pitchFamily="34" charset="-128"/>
              <a:cs typeface="Arial" charset="0"/>
            </a:endParaRPr>
          </a:p>
        </p:txBody>
      </p:sp>
      <p:sp>
        <p:nvSpPr>
          <p:cNvPr id="2" name="Slide Number Placeholder 1"/>
          <p:cNvSpPr>
            <a:spLocks noGrp="1"/>
          </p:cNvSpPr>
          <p:nvPr>
            <p:ph type="sldNum" sz="quarter" idx="4"/>
          </p:nvPr>
        </p:nvSpPr>
        <p:spPr>
          <a:xfrm>
            <a:off x="6985000" y="6492875"/>
            <a:ext cx="2133600" cy="365125"/>
          </a:xfrm>
          <a:prstGeom prst="rect">
            <a:avLst/>
          </a:prstGeom>
        </p:spPr>
        <p:txBody>
          <a:bodyPr vert="horz" lIns="91440" tIns="45720" rIns="91440" bIns="45720" rtlCol="0" anchor="ctr"/>
          <a:lstStyle>
            <a:lvl1pPr algn="r">
              <a:defRPr sz="1200" b="1" baseline="-25000">
                <a:solidFill>
                  <a:srgbClr val="000000">
                    <a:tint val="75000"/>
                  </a:srgbClr>
                </a:solidFill>
                <a:latin typeface="+mn-lt"/>
                <a:ea typeface="+mn-ea"/>
                <a:cs typeface="+mn-cs"/>
              </a:defRPr>
            </a:lvl1pPr>
          </a:lstStyle>
          <a:p>
            <a:pPr fontAlgn="base">
              <a:spcBef>
                <a:spcPct val="0"/>
              </a:spcBef>
              <a:spcAft>
                <a:spcPct val="0"/>
              </a:spcAft>
              <a:defRPr/>
            </a:pPr>
            <a:fld id="{C0F32472-6016-48D4-A109-72F2295AA821}" type="slidenum">
              <a:rPr lang="en-US"/>
              <a:pPr fontAlgn="base">
                <a:spcBef>
                  <a:spcPct val="0"/>
                </a:spcBef>
                <a:spcAft>
                  <a:spcPct val="0"/>
                </a:spcAft>
                <a:defRPr/>
              </a:pPr>
              <a:t>‹#›</a:t>
            </a:fld>
            <a:endParaRPr lang="en-US" dirty="0"/>
          </a:p>
        </p:txBody>
      </p:sp>
      <p:sp>
        <p:nvSpPr>
          <p:cNvPr id="1031" name="TextBox 6"/>
          <p:cNvSpPr txBox="1">
            <a:spLocks noChangeArrowheads="1"/>
          </p:cNvSpPr>
          <p:nvPr/>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1032" name="TextBox 3"/>
          <p:cNvSpPr txBox="1">
            <a:spLocks noChangeArrowheads="1"/>
          </p:cNvSpPr>
          <p:nvPr/>
        </p:nvSpPr>
        <p:spPr bwMode="auto">
          <a:xfrm>
            <a:off x="685800" y="6407150"/>
            <a:ext cx="6172200" cy="366713"/>
          </a:xfrm>
          <a:prstGeom prst="rect">
            <a:avLst/>
          </a:prstGeom>
          <a:noFill/>
          <a:ln>
            <a:noFill/>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a:solidFill>
                <a:srgbClr val="000000"/>
              </a:solidFill>
              <a:ea typeface="ＭＳ Ｐゴシック" pitchFamily="34" charset="-128"/>
              <a:cs typeface="Arial" charset="0"/>
            </a:endParaRPr>
          </a:p>
        </p:txBody>
      </p:sp>
    </p:spTree>
    <p:extLst>
      <p:ext uri="{BB962C8B-B14F-4D97-AF65-F5344CB8AC3E}">
        <p14:creationId xmlns:p14="http://schemas.microsoft.com/office/powerpoint/2010/main" val="3868190595"/>
      </p:ext>
    </p:extLst>
  </p:cSld>
  <p:clrMap bg1="lt1" tx1="dk1" bg2="lt2" tx2="dk2" accent1="accent1" accent2="accent2" accent3="accent3" accent4="accent4" accent5="accent5" accent6="accent6" hlink="hlink" folHlink="folHlink"/>
  <p:sldLayoutIdLst>
    <p:sldLayoutId id="2147486395" r:id="rId1"/>
    <p:sldLayoutId id="2147486396" r:id="rId2"/>
  </p:sldLayoutIdLst>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537330"/>
            <a:ext cx="9144000" cy="320675"/>
          </a:xfrm>
          <a:prstGeom prst="rect">
            <a:avLst/>
          </a:prstGeom>
          <a:solidFill>
            <a:srgbClr val="071D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1" tIns="34289" rIns="68571" bIns="34289" anchor="ctr"/>
          <a:lstStyle>
            <a:lvl1pPr algn="ctr" eaLnBrk="0" hangingPunct="0">
              <a:lnSpc>
                <a:spcPct val="90000"/>
              </a:lnSpc>
              <a:defRPr>
                <a:solidFill>
                  <a:schemeClr val="tx1"/>
                </a:solidFill>
                <a:latin typeface="Calibri" pitchFamily="34" charset="0"/>
                <a:cs typeface="Arial" charset="0"/>
              </a:defRPr>
            </a:lvl1pPr>
            <a:lvl2pPr marL="742950" indent="-285750" algn="ctr" eaLnBrk="0" hangingPunct="0">
              <a:lnSpc>
                <a:spcPct val="90000"/>
              </a:lnSpc>
              <a:defRPr>
                <a:solidFill>
                  <a:schemeClr val="tx1"/>
                </a:solidFill>
                <a:latin typeface="Calibri" pitchFamily="34" charset="0"/>
                <a:cs typeface="Arial" charset="0"/>
              </a:defRPr>
            </a:lvl2pPr>
            <a:lvl3pPr marL="1143000" indent="-228600" algn="ctr" eaLnBrk="0" hangingPunct="0">
              <a:lnSpc>
                <a:spcPct val="90000"/>
              </a:lnSpc>
              <a:defRPr>
                <a:solidFill>
                  <a:schemeClr val="tx1"/>
                </a:solidFill>
                <a:latin typeface="Calibri" pitchFamily="34" charset="0"/>
                <a:cs typeface="Arial" charset="0"/>
              </a:defRPr>
            </a:lvl3pPr>
            <a:lvl4pPr marL="1600200" indent="-228600" algn="ctr" eaLnBrk="0" hangingPunct="0">
              <a:lnSpc>
                <a:spcPct val="90000"/>
              </a:lnSpc>
              <a:defRPr>
                <a:solidFill>
                  <a:schemeClr val="tx1"/>
                </a:solidFill>
                <a:latin typeface="Calibri" pitchFamily="34" charset="0"/>
                <a:cs typeface="Arial" charset="0"/>
              </a:defRPr>
            </a:lvl4pPr>
            <a:lvl5pPr marL="2057400" indent="-228600" algn="ctr" eaLnBrk="0" hangingPunct="0">
              <a:lnSpc>
                <a:spcPct val="90000"/>
              </a:lnSpc>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defTabSz="342848" eaLnBrk="1" fontAlgn="base" hangingPunct="1">
              <a:spcBef>
                <a:spcPct val="0"/>
              </a:spcBef>
              <a:spcAft>
                <a:spcPct val="0"/>
              </a:spcAft>
            </a:pPr>
            <a:endParaRPr lang="en-US" altLang="en-US" sz="1425" dirty="0">
              <a:solidFill>
                <a:srgbClr val="070605"/>
              </a:solidFill>
            </a:endParaRPr>
          </a:p>
        </p:txBody>
      </p:sp>
      <p:sp>
        <p:nvSpPr>
          <p:cNvPr id="1027" name="Line 8"/>
          <p:cNvSpPr>
            <a:spLocks noChangeShapeType="1"/>
          </p:cNvSpPr>
          <p:nvPr/>
        </p:nvSpPr>
        <p:spPr bwMode="auto">
          <a:xfrm>
            <a:off x="412752" y="958851"/>
            <a:ext cx="8318500" cy="0"/>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9" rIns="68571" bIns="34289"/>
          <a:lstStyle/>
          <a:p>
            <a:pPr defTabSz="342848" fontAlgn="base">
              <a:spcBef>
                <a:spcPct val="0"/>
              </a:spcBef>
              <a:spcAft>
                <a:spcPct val="0"/>
              </a:spcAft>
            </a:pPr>
            <a:endParaRPr lang="en-GB" sz="1425" dirty="0">
              <a:solidFill>
                <a:srgbClr val="070605"/>
              </a:solidFill>
            </a:endParaRPr>
          </a:p>
        </p:txBody>
      </p:sp>
      <p:sp>
        <p:nvSpPr>
          <p:cNvPr id="1028" name="Title Placeholder 1"/>
          <p:cNvSpPr>
            <a:spLocks noGrp="1"/>
          </p:cNvSpPr>
          <p:nvPr>
            <p:ph type="title"/>
          </p:nvPr>
        </p:nvSpPr>
        <p:spPr bwMode="auto">
          <a:xfrm>
            <a:off x="403226" y="257175"/>
            <a:ext cx="83327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8" rIns="91428" bIns="45718" numCol="1" anchor="b" anchorCtr="0" compatLnSpc="1">
            <a:prstTxWarp prst="textNoShape">
              <a:avLst/>
            </a:prstTxWarp>
          </a:bodyPr>
          <a:lstStyle/>
          <a:p>
            <a:pPr lvl="0"/>
            <a:r>
              <a:rPr lang="en-US" altLang="en-US" dirty="0"/>
              <a:t>Click to edit Master title style</a:t>
            </a:r>
            <a:endParaRPr lang="en-GB" altLang="en-US" dirty="0"/>
          </a:p>
        </p:txBody>
      </p:sp>
      <p:sp>
        <p:nvSpPr>
          <p:cNvPr id="1029" name="Text Placeholder 2"/>
          <p:cNvSpPr>
            <a:spLocks noGrp="1"/>
          </p:cNvSpPr>
          <p:nvPr>
            <p:ph type="body" idx="1"/>
          </p:nvPr>
        </p:nvSpPr>
        <p:spPr bwMode="auto">
          <a:xfrm>
            <a:off x="410400" y="1152000"/>
            <a:ext cx="8332788"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8" rIns="91428"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30" name="TextBox 10"/>
          <p:cNvSpPr txBox="1">
            <a:spLocks noChangeArrowheads="1"/>
          </p:cNvSpPr>
          <p:nvPr/>
        </p:nvSpPr>
        <p:spPr bwMode="auto">
          <a:xfrm>
            <a:off x="8595824" y="6664414"/>
            <a:ext cx="100990" cy="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eaLnBrk="0" hangingPunct="0">
              <a:lnSpc>
                <a:spcPct val="90000"/>
              </a:lnSpc>
              <a:defRPr>
                <a:solidFill>
                  <a:schemeClr val="tx1"/>
                </a:solidFill>
                <a:latin typeface="Calibri" pitchFamily="34" charset="0"/>
                <a:cs typeface="Arial" charset="0"/>
              </a:defRPr>
            </a:lvl1pPr>
            <a:lvl2pPr marL="742950" indent="-285750" algn="ctr" eaLnBrk="0" hangingPunct="0">
              <a:lnSpc>
                <a:spcPct val="90000"/>
              </a:lnSpc>
              <a:defRPr>
                <a:solidFill>
                  <a:schemeClr val="tx1"/>
                </a:solidFill>
                <a:latin typeface="Calibri" pitchFamily="34" charset="0"/>
                <a:cs typeface="Arial" charset="0"/>
              </a:defRPr>
            </a:lvl2pPr>
            <a:lvl3pPr marL="1143000" indent="-228600" algn="ctr" eaLnBrk="0" hangingPunct="0">
              <a:lnSpc>
                <a:spcPct val="90000"/>
              </a:lnSpc>
              <a:defRPr>
                <a:solidFill>
                  <a:schemeClr val="tx1"/>
                </a:solidFill>
                <a:latin typeface="Calibri" pitchFamily="34" charset="0"/>
                <a:cs typeface="Arial" charset="0"/>
              </a:defRPr>
            </a:lvl3pPr>
            <a:lvl4pPr marL="1600200" indent="-228600" algn="ctr" eaLnBrk="0" hangingPunct="0">
              <a:lnSpc>
                <a:spcPct val="90000"/>
              </a:lnSpc>
              <a:defRPr>
                <a:solidFill>
                  <a:schemeClr val="tx1"/>
                </a:solidFill>
                <a:latin typeface="Calibri" pitchFamily="34" charset="0"/>
                <a:cs typeface="Arial" charset="0"/>
              </a:defRPr>
            </a:lvl4pPr>
            <a:lvl5pPr marL="2057400" indent="-228600" algn="ctr" eaLnBrk="0" hangingPunct="0">
              <a:lnSpc>
                <a:spcPct val="90000"/>
              </a:lnSpc>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defTabSz="342848" eaLnBrk="1" fontAlgn="base" hangingPunct="1">
              <a:spcBef>
                <a:spcPct val="0"/>
              </a:spcBef>
              <a:spcAft>
                <a:spcPct val="0"/>
              </a:spcAft>
            </a:pPr>
            <a:fld id="{CCA51012-DAC5-4888-81B3-81A7A1820119}" type="slidenum">
              <a:rPr lang="en-US" altLang="en-US" sz="675">
                <a:solidFill>
                  <a:srgbClr val="FFFFFF"/>
                </a:solidFill>
              </a:rPr>
              <a:pPr defTabSz="342848" eaLnBrk="1" fontAlgn="base" hangingPunct="1">
                <a:spcBef>
                  <a:spcPct val="0"/>
                </a:spcBef>
                <a:spcAft>
                  <a:spcPct val="0"/>
                </a:spcAft>
              </a:pPr>
              <a:t>‹#›</a:t>
            </a:fld>
            <a:endParaRPr lang="en-GB" altLang="en-US" sz="675" dirty="0">
              <a:solidFill>
                <a:srgbClr val="FFFFFF"/>
              </a:solidFill>
            </a:endParaRPr>
          </a:p>
        </p:txBody>
      </p:sp>
    </p:spTree>
    <p:extLst>
      <p:ext uri="{BB962C8B-B14F-4D97-AF65-F5344CB8AC3E}">
        <p14:creationId xmlns:p14="http://schemas.microsoft.com/office/powerpoint/2010/main" val="1100943674"/>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5" r:id="rId9"/>
  </p:sldLayoutIdLst>
  <p:hf sldNum="0" hdr="0" ftr="0" dt="0"/>
  <p:txStyles>
    <p:titleStyle>
      <a:lvl1pPr algn="l" defTabSz="342848" rtl="0" fontAlgn="base">
        <a:lnSpc>
          <a:spcPct val="90000"/>
        </a:lnSpc>
        <a:spcBef>
          <a:spcPct val="0"/>
        </a:spcBef>
        <a:spcAft>
          <a:spcPct val="0"/>
        </a:spcAft>
        <a:defRPr sz="1800" b="1">
          <a:solidFill>
            <a:srgbClr val="002060"/>
          </a:solidFill>
          <a:latin typeface="+mj-lt"/>
          <a:ea typeface="+mj-ea"/>
          <a:cs typeface="+mj-cs"/>
        </a:defRPr>
      </a:lvl1pPr>
      <a:lvl2pPr algn="l" defTabSz="342848" rtl="0" fontAlgn="base">
        <a:lnSpc>
          <a:spcPct val="90000"/>
        </a:lnSpc>
        <a:spcBef>
          <a:spcPct val="0"/>
        </a:spcBef>
        <a:spcAft>
          <a:spcPct val="0"/>
        </a:spcAft>
        <a:defRPr sz="2100">
          <a:solidFill>
            <a:srgbClr val="071D49"/>
          </a:solidFill>
          <a:latin typeface="Calibri" pitchFamily="34" charset="0"/>
          <a:cs typeface="Arial" charset="0"/>
        </a:defRPr>
      </a:lvl2pPr>
      <a:lvl3pPr algn="l" defTabSz="342848" rtl="0" fontAlgn="base">
        <a:lnSpc>
          <a:spcPct val="90000"/>
        </a:lnSpc>
        <a:spcBef>
          <a:spcPct val="0"/>
        </a:spcBef>
        <a:spcAft>
          <a:spcPct val="0"/>
        </a:spcAft>
        <a:defRPr sz="2100">
          <a:solidFill>
            <a:srgbClr val="071D49"/>
          </a:solidFill>
          <a:latin typeface="Calibri" pitchFamily="34" charset="0"/>
          <a:cs typeface="Arial" charset="0"/>
        </a:defRPr>
      </a:lvl3pPr>
      <a:lvl4pPr algn="l" defTabSz="342848" rtl="0" fontAlgn="base">
        <a:lnSpc>
          <a:spcPct val="90000"/>
        </a:lnSpc>
        <a:spcBef>
          <a:spcPct val="0"/>
        </a:spcBef>
        <a:spcAft>
          <a:spcPct val="0"/>
        </a:spcAft>
        <a:defRPr sz="2100">
          <a:solidFill>
            <a:srgbClr val="071D49"/>
          </a:solidFill>
          <a:latin typeface="Calibri" pitchFamily="34" charset="0"/>
          <a:cs typeface="Arial" charset="0"/>
        </a:defRPr>
      </a:lvl4pPr>
      <a:lvl5pPr algn="l" defTabSz="342848" rtl="0" fontAlgn="base">
        <a:lnSpc>
          <a:spcPct val="90000"/>
        </a:lnSpc>
        <a:spcBef>
          <a:spcPct val="0"/>
        </a:spcBef>
        <a:spcAft>
          <a:spcPct val="0"/>
        </a:spcAft>
        <a:defRPr sz="2100">
          <a:solidFill>
            <a:srgbClr val="071D49"/>
          </a:solidFill>
          <a:latin typeface="Calibri" pitchFamily="34" charset="0"/>
          <a:cs typeface="Arial" charset="0"/>
        </a:defRPr>
      </a:lvl5pPr>
      <a:lvl6pPr marL="342848" algn="l" defTabSz="342848" rtl="0" eaLnBrk="1" fontAlgn="base" hangingPunct="1">
        <a:lnSpc>
          <a:spcPct val="90000"/>
        </a:lnSpc>
        <a:spcBef>
          <a:spcPct val="0"/>
        </a:spcBef>
        <a:spcAft>
          <a:spcPct val="0"/>
        </a:spcAft>
        <a:defRPr sz="1125">
          <a:solidFill>
            <a:schemeClr val="folHlink"/>
          </a:solidFill>
          <a:latin typeface="Calibri" pitchFamily="34" charset="0"/>
          <a:cs typeface="Arial" charset="0"/>
        </a:defRPr>
      </a:lvl6pPr>
      <a:lvl7pPr marL="685698" algn="l" defTabSz="342848" rtl="0" eaLnBrk="1" fontAlgn="base" hangingPunct="1">
        <a:lnSpc>
          <a:spcPct val="90000"/>
        </a:lnSpc>
        <a:spcBef>
          <a:spcPct val="0"/>
        </a:spcBef>
        <a:spcAft>
          <a:spcPct val="0"/>
        </a:spcAft>
        <a:defRPr sz="1125">
          <a:solidFill>
            <a:schemeClr val="folHlink"/>
          </a:solidFill>
          <a:latin typeface="Calibri" pitchFamily="34" charset="0"/>
          <a:cs typeface="Arial" charset="0"/>
        </a:defRPr>
      </a:lvl7pPr>
      <a:lvl8pPr marL="1028547" algn="l" defTabSz="342848" rtl="0" eaLnBrk="1" fontAlgn="base" hangingPunct="1">
        <a:lnSpc>
          <a:spcPct val="90000"/>
        </a:lnSpc>
        <a:spcBef>
          <a:spcPct val="0"/>
        </a:spcBef>
        <a:spcAft>
          <a:spcPct val="0"/>
        </a:spcAft>
        <a:defRPr sz="1125">
          <a:solidFill>
            <a:schemeClr val="folHlink"/>
          </a:solidFill>
          <a:latin typeface="Calibri" pitchFamily="34" charset="0"/>
          <a:cs typeface="Arial" charset="0"/>
        </a:defRPr>
      </a:lvl8pPr>
      <a:lvl9pPr marL="1371396" algn="l" defTabSz="342848" rtl="0" eaLnBrk="1" fontAlgn="base" hangingPunct="1">
        <a:lnSpc>
          <a:spcPct val="90000"/>
        </a:lnSpc>
        <a:spcBef>
          <a:spcPct val="0"/>
        </a:spcBef>
        <a:spcAft>
          <a:spcPct val="0"/>
        </a:spcAft>
        <a:defRPr sz="1125">
          <a:solidFill>
            <a:schemeClr val="folHlink"/>
          </a:solidFill>
          <a:latin typeface="Calibri" pitchFamily="34" charset="0"/>
          <a:cs typeface="Arial" charset="0"/>
        </a:defRPr>
      </a:lvl9pPr>
    </p:titleStyle>
    <p:bodyStyle>
      <a:lvl1pPr algn="l" defTabSz="342848" rtl="0" fontAlgn="base">
        <a:spcBef>
          <a:spcPts val="900"/>
        </a:spcBef>
        <a:spcAft>
          <a:spcPts val="450"/>
        </a:spcAft>
        <a:buFont typeface="Arial" charset="0"/>
        <a:defRPr sz="1725">
          <a:solidFill>
            <a:schemeClr val="tx1"/>
          </a:solidFill>
          <a:latin typeface="+mn-lt"/>
          <a:ea typeface="+mn-ea"/>
          <a:cs typeface="+mn-cs"/>
        </a:defRPr>
      </a:lvl1pPr>
      <a:lvl2pPr marL="342848" indent="-257138" algn="l" defTabSz="342848" rtl="0" fontAlgn="base">
        <a:spcBef>
          <a:spcPts val="225"/>
        </a:spcBef>
        <a:spcAft>
          <a:spcPts val="225"/>
        </a:spcAft>
        <a:buFont typeface="Arial" charset="0"/>
        <a:buChar char="•"/>
        <a:defRPr sz="1725">
          <a:solidFill>
            <a:schemeClr val="tx1"/>
          </a:solidFill>
          <a:latin typeface="+mn-lt"/>
          <a:cs typeface="+mn-cs"/>
        </a:defRPr>
      </a:lvl2pPr>
      <a:lvl3pPr marL="561891" indent="-171426" algn="l" defTabSz="342848" rtl="0" fontAlgn="base">
        <a:spcBef>
          <a:spcPts val="225"/>
        </a:spcBef>
        <a:spcAft>
          <a:spcPts val="225"/>
        </a:spcAft>
        <a:buFont typeface="Arial" charset="0"/>
        <a:buChar char="–"/>
        <a:defRPr sz="1725">
          <a:solidFill>
            <a:schemeClr val="tx1"/>
          </a:solidFill>
          <a:latin typeface="+mn-lt"/>
          <a:cs typeface="+mn-cs"/>
        </a:defRPr>
      </a:lvl3pPr>
      <a:lvl4pPr marL="808315" indent="-204758" algn="l" defTabSz="342848" rtl="0" fontAlgn="base">
        <a:spcBef>
          <a:spcPts val="225"/>
        </a:spcBef>
        <a:spcAft>
          <a:spcPts val="225"/>
        </a:spcAft>
        <a:buFont typeface="Arial" charset="0"/>
        <a:buChar char="–"/>
        <a:defRPr sz="1725">
          <a:solidFill>
            <a:schemeClr val="tx1"/>
          </a:solidFill>
          <a:latin typeface="+mn-lt"/>
          <a:cs typeface="+mn-cs"/>
        </a:defRPr>
      </a:lvl4pPr>
      <a:lvl5pPr marL="1077354" indent="-203567" algn="l" defTabSz="342848" rtl="0" fontAlgn="base">
        <a:spcBef>
          <a:spcPts val="225"/>
        </a:spcBef>
        <a:spcAft>
          <a:spcPts val="225"/>
        </a:spcAft>
        <a:buFont typeface="Arial" charset="0"/>
        <a:buChar char="–"/>
        <a:defRPr sz="1725">
          <a:solidFill>
            <a:schemeClr val="tx1"/>
          </a:solidFill>
          <a:latin typeface="+mn-lt"/>
          <a:cs typeface="+mn-cs"/>
        </a:defRPr>
      </a:lvl5pPr>
      <a:lvl6pPr marL="1457108" indent="-171426" algn="l" defTabSz="342848" rtl="0" eaLnBrk="1" fontAlgn="base" hangingPunct="1">
        <a:spcBef>
          <a:spcPct val="10000"/>
        </a:spcBef>
        <a:spcAft>
          <a:spcPct val="0"/>
        </a:spcAft>
        <a:buFont typeface="Arial" charset="0"/>
        <a:buChar char="–"/>
        <a:defRPr>
          <a:solidFill>
            <a:schemeClr val="tx1"/>
          </a:solidFill>
          <a:latin typeface="+mn-lt"/>
          <a:cs typeface="+mn-cs"/>
        </a:defRPr>
      </a:lvl6pPr>
      <a:lvl7pPr marL="1799955" indent="-171426" algn="l" defTabSz="342848" rtl="0" eaLnBrk="1" fontAlgn="base" hangingPunct="1">
        <a:spcBef>
          <a:spcPct val="10000"/>
        </a:spcBef>
        <a:spcAft>
          <a:spcPct val="0"/>
        </a:spcAft>
        <a:buFont typeface="Arial" charset="0"/>
        <a:buChar char="–"/>
        <a:defRPr>
          <a:solidFill>
            <a:schemeClr val="tx1"/>
          </a:solidFill>
          <a:latin typeface="+mn-lt"/>
          <a:cs typeface="+mn-cs"/>
        </a:defRPr>
      </a:lvl7pPr>
      <a:lvl8pPr marL="2142803" indent="-171426" algn="l" defTabSz="342848" rtl="0" eaLnBrk="1" fontAlgn="base" hangingPunct="1">
        <a:spcBef>
          <a:spcPct val="10000"/>
        </a:spcBef>
        <a:spcAft>
          <a:spcPct val="0"/>
        </a:spcAft>
        <a:buFont typeface="Arial" charset="0"/>
        <a:buChar char="–"/>
        <a:defRPr>
          <a:solidFill>
            <a:schemeClr val="tx1"/>
          </a:solidFill>
          <a:latin typeface="+mn-lt"/>
          <a:cs typeface="+mn-cs"/>
        </a:defRPr>
      </a:lvl8pPr>
      <a:lvl9pPr marL="2485653" indent="-171426" algn="l" defTabSz="342848" rtl="0" eaLnBrk="1" fontAlgn="base" hangingPunct="1">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685698" rtl="0" eaLnBrk="1" latinLnBrk="0" hangingPunct="1">
        <a:defRPr sz="1425" kern="1200">
          <a:solidFill>
            <a:schemeClr val="tx1"/>
          </a:solidFill>
          <a:latin typeface="+mn-lt"/>
          <a:ea typeface="+mn-ea"/>
          <a:cs typeface="+mn-cs"/>
        </a:defRPr>
      </a:lvl1pPr>
      <a:lvl2pPr marL="342848" algn="l" defTabSz="685698" rtl="0" eaLnBrk="1" latinLnBrk="0" hangingPunct="1">
        <a:defRPr sz="1425" kern="1200">
          <a:solidFill>
            <a:schemeClr val="tx1"/>
          </a:solidFill>
          <a:latin typeface="+mn-lt"/>
          <a:ea typeface="+mn-ea"/>
          <a:cs typeface="+mn-cs"/>
        </a:defRPr>
      </a:lvl2pPr>
      <a:lvl3pPr marL="685698" algn="l" defTabSz="685698" rtl="0" eaLnBrk="1" latinLnBrk="0" hangingPunct="1">
        <a:defRPr sz="1425" kern="1200">
          <a:solidFill>
            <a:schemeClr val="tx1"/>
          </a:solidFill>
          <a:latin typeface="+mn-lt"/>
          <a:ea typeface="+mn-ea"/>
          <a:cs typeface="+mn-cs"/>
        </a:defRPr>
      </a:lvl3pPr>
      <a:lvl4pPr marL="1028547" algn="l" defTabSz="685698" rtl="0" eaLnBrk="1" latinLnBrk="0" hangingPunct="1">
        <a:defRPr sz="1425" kern="1200">
          <a:solidFill>
            <a:schemeClr val="tx1"/>
          </a:solidFill>
          <a:latin typeface="+mn-lt"/>
          <a:ea typeface="+mn-ea"/>
          <a:cs typeface="+mn-cs"/>
        </a:defRPr>
      </a:lvl4pPr>
      <a:lvl5pPr marL="1371396" algn="l" defTabSz="685698" rtl="0" eaLnBrk="1" latinLnBrk="0" hangingPunct="1">
        <a:defRPr sz="1425" kern="1200">
          <a:solidFill>
            <a:schemeClr val="tx1"/>
          </a:solidFill>
          <a:latin typeface="+mn-lt"/>
          <a:ea typeface="+mn-ea"/>
          <a:cs typeface="+mn-cs"/>
        </a:defRPr>
      </a:lvl5pPr>
      <a:lvl6pPr marL="1714247" algn="l" defTabSz="685698" rtl="0" eaLnBrk="1" latinLnBrk="0" hangingPunct="1">
        <a:defRPr sz="1425" kern="1200">
          <a:solidFill>
            <a:schemeClr val="tx1"/>
          </a:solidFill>
          <a:latin typeface="+mn-lt"/>
          <a:ea typeface="+mn-ea"/>
          <a:cs typeface="+mn-cs"/>
        </a:defRPr>
      </a:lvl6pPr>
      <a:lvl7pPr marL="2057093" algn="l" defTabSz="685698" rtl="0" eaLnBrk="1" latinLnBrk="0" hangingPunct="1">
        <a:defRPr sz="1425" kern="1200">
          <a:solidFill>
            <a:schemeClr val="tx1"/>
          </a:solidFill>
          <a:latin typeface="+mn-lt"/>
          <a:ea typeface="+mn-ea"/>
          <a:cs typeface="+mn-cs"/>
        </a:defRPr>
      </a:lvl7pPr>
      <a:lvl8pPr marL="2399940" algn="l" defTabSz="685698" rtl="0" eaLnBrk="1" latinLnBrk="0" hangingPunct="1">
        <a:defRPr sz="1425" kern="1200">
          <a:solidFill>
            <a:schemeClr val="tx1"/>
          </a:solidFill>
          <a:latin typeface="+mn-lt"/>
          <a:ea typeface="+mn-ea"/>
          <a:cs typeface="+mn-cs"/>
        </a:defRPr>
      </a:lvl8pPr>
      <a:lvl9pPr marL="2742788" algn="l" defTabSz="685698" rtl="0" eaLnBrk="1" latinLnBrk="0" hangingPunct="1">
        <a:defRPr sz="1425"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28">
          <p15:clr>
            <a:srgbClr val="F26B43"/>
          </p15:clr>
        </p15:guide>
        <p15:guide id="2" pos="7352">
          <p15:clr>
            <a:srgbClr val="F26B43"/>
          </p15:clr>
        </p15:guide>
        <p15:guide id="3" orient="horz" pos="716">
          <p15:clr>
            <a:srgbClr val="F26B43"/>
          </p15:clr>
        </p15:guide>
        <p15:guide id="4" orient="horz" pos="3730">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7"/>
          <p:cNvSpPr>
            <a:spLocks noChangeArrowheads="1"/>
          </p:cNvSpPr>
          <p:nvPr/>
        </p:nvSpPr>
        <p:spPr bwMode="auto">
          <a:xfrm>
            <a:off x="0" y="6537327"/>
            <a:ext cx="9144000" cy="320675"/>
          </a:xfrm>
          <a:prstGeom prst="rect">
            <a:avLst/>
          </a:prstGeom>
          <a:solidFill>
            <a:srgbClr val="071D4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342900">
              <a:defRPr/>
            </a:pPr>
            <a:endParaRPr lang="en-US" sz="1350" dirty="0">
              <a:solidFill>
                <a:srgbClr val="2D2926"/>
              </a:solidFill>
              <a:ea typeface="ＭＳ Ｐゴシック" charset="0"/>
            </a:endParaRPr>
          </a:p>
        </p:txBody>
      </p:sp>
      <p:sp>
        <p:nvSpPr>
          <p:cNvPr id="1027" name="Rectangle 22"/>
          <p:cNvSpPr>
            <a:spLocks noGrp="1" noChangeArrowheads="1"/>
          </p:cNvSpPr>
          <p:nvPr>
            <p:ph type="title"/>
          </p:nvPr>
        </p:nvSpPr>
        <p:spPr bwMode="gray">
          <a:xfrm>
            <a:off x="332185" y="91781"/>
            <a:ext cx="8612981"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US" altLang="en-US"/>
              <a:t>Click to edit Master title style</a:t>
            </a:r>
            <a:endParaRPr lang="en-US" altLang="en-US" dirty="0"/>
          </a:p>
        </p:txBody>
      </p:sp>
      <p:sp>
        <p:nvSpPr>
          <p:cNvPr id="1028" name="Rectangle 23"/>
          <p:cNvSpPr>
            <a:spLocks noGrp="1" noChangeArrowheads="1"/>
          </p:cNvSpPr>
          <p:nvPr>
            <p:ph type="body" idx="1"/>
          </p:nvPr>
        </p:nvSpPr>
        <p:spPr bwMode="gray">
          <a:xfrm>
            <a:off x="332185" y="1052515"/>
            <a:ext cx="8613379"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 name="Line 8"/>
          <p:cNvSpPr>
            <a:spLocks noChangeShapeType="1"/>
          </p:cNvSpPr>
          <p:nvPr/>
        </p:nvSpPr>
        <p:spPr bwMode="auto">
          <a:xfrm>
            <a:off x="412750" y="958850"/>
            <a:ext cx="8731250" cy="0"/>
          </a:xfrm>
          <a:prstGeom prst="line">
            <a:avLst/>
          </a:prstGeom>
          <a:noFill/>
          <a:ln w="9525">
            <a:solidFill>
              <a:srgbClr val="071D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342900">
              <a:defRPr/>
            </a:pPr>
            <a:endParaRPr lang="en-US" sz="1350" dirty="0">
              <a:solidFill>
                <a:srgbClr val="2D2926"/>
              </a:solidFill>
              <a:ea typeface="ＭＳ Ｐゴシック" charset="0"/>
            </a:endParaRPr>
          </a:p>
        </p:txBody>
      </p:sp>
      <p:sp>
        <p:nvSpPr>
          <p:cNvPr id="14" name="Rectangle 37"/>
          <p:cNvSpPr>
            <a:spLocks noChangeArrowheads="1"/>
          </p:cNvSpPr>
          <p:nvPr userDrawn="1"/>
        </p:nvSpPr>
        <p:spPr bwMode="auto">
          <a:xfrm>
            <a:off x="8920656" y="6628415"/>
            <a:ext cx="100990"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defTabSz="342900" eaLnBrk="1" hangingPunct="1"/>
            <a:fld id="{8F55E410-1736-45B0-A205-0F75268ADF77}" type="slidenum">
              <a:rPr lang="en-US" altLang="en-US" sz="675">
                <a:solidFill>
                  <a:srgbClr val="FFFFFF"/>
                </a:solidFill>
              </a:rPr>
              <a:pPr algn="r" defTabSz="342900" eaLnBrk="1" hangingPunct="1"/>
              <a:t>‹#›</a:t>
            </a:fld>
            <a:endParaRPr lang="en-US" altLang="en-US" sz="675" dirty="0">
              <a:solidFill>
                <a:srgbClr val="FFFFFF"/>
              </a:solidFill>
            </a:endParaRPr>
          </a:p>
        </p:txBody>
      </p:sp>
      <p:sp>
        <p:nvSpPr>
          <p:cNvPr id="15" name="Rectangle 37"/>
          <p:cNvSpPr>
            <a:spLocks noChangeArrowheads="1"/>
          </p:cNvSpPr>
          <p:nvPr userDrawn="1"/>
        </p:nvSpPr>
        <p:spPr bwMode="auto">
          <a:xfrm>
            <a:off x="8920656" y="6628415"/>
            <a:ext cx="100990"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cs typeface="Arial" charset="0"/>
              </a:defRPr>
            </a:lvl9pPr>
          </a:lstStyle>
          <a:p>
            <a:pPr algn="r" defTabSz="342900" eaLnBrk="1" hangingPunct="1"/>
            <a:fld id="{8F55E410-1736-45B0-A205-0F75268ADF77}" type="slidenum">
              <a:rPr lang="en-US" altLang="en-US" sz="675">
                <a:solidFill>
                  <a:srgbClr val="FFFFFF"/>
                </a:solidFill>
              </a:rPr>
              <a:pPr algn="r" defTabSz="342900" eaLnBrk="1" hangingPunct="1"/>
              <a:t>‹#›</a:t>
            </a:fld>
            <a:endParaRPr lang="en-US" altLang="en-US" sz="675" dirty="0">
              <a:solidFill>
                <a:srgbClr val="FFFFFF"/>
              </a:solidFill>
            </a:endParaRPr>
          </a:p>
        </p:txBody>
      </p:sp>
    </p:spTree>
    <p:extLst>
      <p:ext uri="{BB962C8B-B14F-4D97-AF65-F5344CB8AC3E}">
        <p14:creationId xmlns:p14="http://schemas.microsoft.com/office/powerpoint/2010/main" val="3853256655"/>
      </p:ext>
    </p:extLst>
  </p:cSld>
  <p:clrMap bg1="lt1" tx1="dk1" bg2="lt2" tx2="dk2" accent1="accent1" accent2="accent2" accent3="accent3" accent4="accent4" accent5="accent5" accent6="accent6" hlink="hlink" folHlink="folHlink"/>
  <p:sldLayoutIdLst>
    <p:sldLayoutId id="2147487137" r:id="rId1"/>
    <p:sldLayoutId id="2147487138" r:id="rId2"/>
    <p:sldLayoutId id="2147487139" r:id="rId3"/>
    <p:sldLayoutId id="2147487140" r:id="rId4"/>
    <p:sldLayoutId id="2147487141" r:id="rId5"/>
    <p:sldLayoutId id="2147487142" r:id="rId6"/>
    <p:sldLayoutId id="2147487143" r:id="rId7"/>
    <p:sldLayoutId id="2147487144" r:id="rId8"/>
    <p:sldLayoutId id="2147487145" r:id="rId9"/>
    <p:sldLayoutId id="2147487146" r:id="rId10"/>
    <p:sldLayoutId id="2147487147" r:id="rId11"/>
    <p:sldLayoutId id="2147487148" r:id="rId12"/>
    <p:sldLayoutId id="2147487149" r:id="rId13"/>
    <p:sldLayoutId id="2147487150" r:id="rId14"/>
    <p:sldLayoutId id="2147487151" r:id="rId15"/>
    <p:sldLayoutId id="2147487152" r:id="rId16"/>
    <p:sldLayoutId id="2147487153" r:id="rId17"/>
    <p:sldLayoutId id="2147487154" r:id="rId18"/>
    <p:sldLayoutId id="2147487155" r:id="rId19"/>
    <p:sldLayoutId id="2147487156" r:id="rId20"/>
    <p:sldLayoutId id="2147487157" r:id="rId21"/>
    <p:sldLayoutId id="2147487158" r:id="rId22"/>
    <p:sldLayoutId id="2147487159" r:id="rId23"/>
    <p:sldLayoutId id="2147487160" r:id="rId24"/>
    <p:sldLayoutId id="2147487161" r:id="rId25"/>
  </p:sldLayoutIdLst>
  <p:transition/>
  <p:hf sldNum="0" hdr="0" ftr="0" dt="0"/>
  <p:txStyles>
    <p:titleStyle>
      <a:lvl1pPr algn="l" rtl="0" eaLnBrk="1" fontAlgn="base" hangingPunct="1">
        <a:lnSpc>
          <a:spcPct val="95000"/>
        </a:lnSpc>
        <a:spcBef>
          <a:spcPct val="0"/>
        </a:spcBef>
        <a:spcAft>
          <a:spcPct val="0"/>
        </a:spcAft>
        <a:defRPr sz="2100" baseline="0">
          <a:solidFill>
            <a:schemeClr val="tx2"/>
          </a:solidFill>
          <a:latin typeface="+mj-lt"/>
          <a:ea typeface="+mj-ea"/>
          <a:cs typeface="+mj-cs"/>
        </a:defRPr>
      </a:lvl1pPr>
      <a:lvl2pPr algn="l" rtl="0" eaLnBrk="1" fontAlgn="base" hangingPunct="1">
        <a:lnSpc>
          <a:spcPct val="90000"/>
        </a:lnSpc>
        <a:spcBef>
          <a:spcPct val="0"/>
        </a:spcBef>
        <a:spcAft>
          <a:spcPct val="0"/>
        </a:spcAft>
        <a:defRPr sz="1800">
          <a:solidFill>
            <a:schemeClr val="tx1"/>
          </a:solidFill>
          <a:latin typeface="Calibri" pitchFamily="34" charset="0"/>
        </a:defRPr>
      </a:lvl2pPr>
      <a:lvl3pPr algn="l" rtl="0" eaLnBrk="1" fontAlgn="base" hangingPunct="1">
        <a:lnSpc>
          <a:spcPct val="90000"/>
        </a:lnSpc>
        <a:spcBef>
          <a:spcPct val="0"/>
        </a:spcBef>
        <a:spcAft>
          <a:spcPct val="0"/>
        </a:spcAft>
        <a:defRPr sz="1800">
          <a:solidFill>
            <a:schemeClr val="tx1"/>
          </a:solidFill>
          <a:latin typeface="Calibri" pitchFamily="34" charset="0"/>
        </a:defRPr>
      </a:lvl3pPr>
      <a:lvl4pPr algn="l" rtl="0" eaLnBrk="1" fontAlgn="base" hangingPunct="1">
        <a:lnSpc>
          <a:spcPct val="90000"/>
        </a:lnSpc>
        <a:spcBef>
          <a:spcPct val="0"/>
        </a:spcBef>
        <a:spcAft>
          <a:spcPct val="0"/>
        </a:spcAft>
        <a:defRPr sz="1800">
          <a:solidFill>
            <a:schemeClr val="tx1"/>
          </a:solidFill>
          <a:latin typeface="Calibri" pitchFamily="34" charset="0"/>
        </a:defRPr>
      </a:lvl4pPr>
      <a:lvl5pPr algn="l" rtl="0" eaLnBrk="1" fontAlgn="base" hangingPunct="1">
        <a:lnSpc>
          <a:spcPct val="90000"/>
        </a:lnSpc>
        <a:spcBef>
          <a:spcPct val="0"/>
        </a:spcBef>
        <a:spcAft>
          <a:spcPct val="0"/>
        </a:spcAft>
        <a:defRPr sz="1800">
          <a:solidFill>
            <a:schemeClr val="tx1"/>
          </a:solidFill>
          <a:latin typeface="Calibri" pitchFamily="34" charset="0"/>
        </a:defRPr>
      </a:lvl5pPr>
      <a:lvl6pPr marL="342900" algn="l" rtl="0" eaLnBrk="1" fontAlgn="base" hangingPunct="1">
        <a:lnSpc>
          <a:spcPct val="90000"/>
        </a:lnSpc>
        <a:spcBef>
          <a:spcPct val="0"/>
        </a:spcBef>
        <a:spcAft>
          <a:spcPct val="0"/>
        </a:spcAft>
        <a:defRPr sz="2100">
          <a:solidFill>
            <a:schemeClr val="tx2"/>
          </a:solidFill>
          <a:latin typeface="Arial" charset="0"/>
        </a:defRPr>
      </a:lvl6pPr>
      <a:lvl7pPr marL="685800" algn="l" rtl="0" eaLnBrk="1" fontAlgn="base" hangingPunct="1">
        <a:lnSpc>
          <a:spcPct val="90000"/>
        </a:lnSpc>
        <a:spcBef>
          <a:spcPct val="0"/>
        </a:spcBef>
        <a:spcAft>
          <a:spcPct val="0"/>
        </a:spcAft>
        <a:defRPr sz="2100">
          <a:solidFill>
            <a:schemeClr val="tx2"/>
          </a:solidFill>
          <a:latin typeface="Arial" charset="0"/>
        </a:defRPr>
      </a:lvl7pPr>
      <a:lvl8pPr marL="1028700" algn="l" rtl="0" eaLnBrk="1" fontAlgn="base" hangingPunct="1">
        <a:lnSpc>
          <a:spcPct val="90000"/>
        </a:lnSpc>
        <a:spcBef>
          <a:spcPct val="0"/>
        </a:spcBef>
        <a:spcAft>
          <a:spcPct val="0"/>
        </a:spcAft>
        <a:defRPr sz="2100">
          <a:solidFill>
            <a:schemeClr val="tx2"/>
          </a:solidFill>
          <a:latin typeface="Arial" charset="0"/>
        </a:defRPr>
      </a:lvl8pPr>
      <a:lvl9pPr marL="1371600" algn="l" rtl="0" eaLnBrk="1" fontAlgn="base" hangingPunct="1">
        <a:lnSpc>
          <a:spcPct val="90000"/>
        </a:lnSpc>
        <a:spcBef>
          <a:spcPct val="0"/>
        </a:spcBef>
        <a:spcAft>
          <a:spcPct val="0"/>
        </a:spcAft>
        <a:defRPr sz="2100">
          <a:solidFill>
            <a:schemeClr val="tx2"/>
          </a:solidFill>
          <a:latin typeface="Arial" charset="0"/>
        </a:defRPr>
      </a:lvl9pPr>
    </p:titleStyle>
    <p:bodyStyle>
      <a:lvl1pPr marL="197644" indent="-197644" algn="l" rtl="0" eaLnBrk="1" fontAlgn="base" hangingPunct="1">
        <a:spcBef>
          <a:spcPts val="900"/>
        </a:spcBef>
        <a:spcAft>
          <a:spcPts val="0"/>
        </a:spcAft>
        <a:buClr>
          <a:schemeClr val="tx1"/>
        </a:buClr>
        <a:buSzPct val="100000"/>
        <a:buFont typeface="Arial" panose="020B0604020202020204" pitchFamily="34" charset="0"/>
        <a:buChar char="•"/>
        <a:defRPr sz="1800">
          <a:solidFill>
            <a:schemeClr val="tx1"/>
          </a:solidFill>
          <a:latin typeface="+mn-lt"/>
          <a:ea typeface="+mn-ea"/>
          <a:cs typeface="+mn-cs"/>
        </a:defRPr>
      </a:lvl1pPr>
      <a:lvl2pPr marL="488156" indent="-247650" algn="l" rtl="0" eaLnBrk="1" fontAlgn="base" hangingPunct="1">
        <a:spcBef>
          <a:spcPts val="450"/>
        </a:spcBef>
        <a:spcAft>
          <a:spcPts val="0"/>
        </a:spcAft>
        <a:buFont typeface="Arial" panose="020B0604020202020204" pitchFamily="34" charset="0"/>
        <a:buChar char="–"/>
        <a:defRPr sz="1650">
          <a:solidFill>
            <a:schemeClr val="tx1"/>
          </a:solidFill>
          <a:latin typeface="+mn-lt"/>
        </a:defRPr>
      </a:lvl2pPr>
      <a:lvl3pPr marL="763191" indent="-240506" algn="l" rtl="0" eaLnBrk="1" fontAlgn="base" hangingPunct="1">
        <a:spcBef>
          <a:spcPts val="450"/>
        </a:spcBef>
        <a:spcAft>
          <a:spcPts val="0"/>
        </a:spcAft>
        <a:buSzPct val="90000"/>
        <a:buFont typeface="Arial" panose="020B0604020202020204" pitchFamily="34" charset="0"/>
        <a:buChar char="•"/>
        <a:defRPr sz="1500">
          <a:solidFill>
            <a:schemeClr val="tx1"/>
          </a:solidFill>
          <a:latin typeface="+mn-lt"/>
        </a:defRPr>
      </a:lvl3pPr>
      <a:lvl4pPr marL="1010841" indent="-226219" algn="l" rtl="0" eaLnBrk="1" fontAlgn="base" hangingPunct="1">
        <a:spcBef>
          <a:spcPts val="225"/>
        </a:spcBef>
        <a:spcAft>
          <a:spcPts val="0"/>
        </a:spcAft>
        <a:buSzPct val="90000"/>
        <a:buFont typeface="Arial" panose="020B0604020202020204" pitchFamily="34" charset="0"/>
        <a:buChar char="–"/>
        <a:defRPr sz="1500">
          <a:solidFill>
            <a:schemeClr val="tx1"/>
          </a:solidFill>
          <a:latin typeface="+mn-lt"/>
        </a:defRPr>
      </a:lvl4pPr>
      <a:lvl5pPr marL="1237060" indent="-213122" algn="l" rtl="0" eaLnBrk="1" fontAlgn="base" hangingPunct="1">
        <a:spcBef>
          <a:spcPts val="225"/>
        </a:spcBef>
        <a:spcAft>
          <a:spcPts val="0"/>
        </a:spcAft>
        <a:buFont typeface="Arial" panose="020B0604020202020204" pitchFamily="34" charset="0"/>
        <a:buChar char="•"/>
        <a:defRPr sz="1500">
          <a:solidFill>
            <a:schemeClr val="tx1"/>
          </a:solidFill>
          <a:latin typeface="+mn-lt"/>
        </a:defRPr>
      </a:lvl5pPr>
      <a:lvl6pPr marL="985838" indent="-127397" algn="l" rtl="0" eaLnBrk="1" fontAlgn="base" hangingPunct="1">
        <a:lnSpc>
          <a:spcPct val="100000"/>
        </a:lnSpc>
        <a:spcBef>
          <a:spcPts val="0"/>
        </a:spcBef>
        <a:spcAft>
          <a:spcPts val="225"/>
        </a:spcAft>
        <a:buFont typeface="Calibri" pitchFamily="34" charset="0"/>
        <a:buChar char="–"/>
        <a:defRPr sz="1200" baseline="0">
          <a:solidFill>
            <a:srgbClr val="000000"/>
          </a:solidFill>
          <a:latin typeface="+mn-lt"/>
        </a:defRPr>
      </a:lvl6pPr>
      <a:lvl7pPr marL="1884760" indent="-170260" algn="l" rtl="0" eaLnBrk="1" fontAlgn="base" hangingPunct="1">
        <a:spcBef>
          <a:spcPct val="0"/>
        </a:spcBef>
        <a:spcAft>
          <a:spcPct val="30000"/>
        </a:spcAft>
        <a:buChar char="–"/>
        <a:defRPr sz="1200">
          <a:solidFill>
            <a:schemeClr val="tx1"/>
          </a:solidFill>
          <a:latin typeface="+mn-lt"/>
        </a:defRPr>
      </a:lvl7pPr>
      <a:lvl8pPr marL="2227660" indent="-170260" algn="l" rtl="0" eaLnBrk="1" fontAlgn="base" hangingPunct="1">
        <a:spcBef>
          <a:spcPct val="0"/>
        </a:spcBef>
        <a:spcAft>
          <a:spcPct val="30000"/>
        </a:spcAft>
        <a:buChar char="–"/>
        <a:defRPr sz="1200">
          <a:solidFill>
            <a:schemeClr val="tx1"/>
          </a:solidFill>
          <a:latin typeface="+mn-lt"/>
        </a:defRPr>
      </a:lvl8pPr>
      <a:lvl9pPr marL="2570560" indent="-170260" algn="l" rtl="0" eaLnBrk="1" fontAlgn="base" hangingPunct="1">
        <a:spcBef>
          <a:spcPct val="0"/>
        </a:spcBef>
        <a:spcAft>
          <a:spcPct val="3000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663">
          <p15:clr>
            <a:srgbClr val="F26B43"/>
          </p15:clr>
        </p15:guide>
        <p15:guide id="4" orient="horz" pos="3885">
          <p15:clr>
            <a:srgbClr val="F26B43"/>
          </p15:clr>
        </p15:guide>
        <p15:guide id="5" pos="279">
          <p15:clr>
            <a:srgbClr val="F26B43"/>
          </p15:clr>
        </p15:guide>
        <p15:guide id="6" pos="7389">
          <p15:clr>
            <a:srgbClr val="F26B43"/>
          </p15:clr>
        </p15:guide>
        <p15:guide id="7" pos="340">
          <p15:clr>
            <a:srgbClr val="F26B43"/>
          </p15:clr>
        </p15:guide>
        <p15:guide id="8" pos="7513">
          <p15:clr>
            <a:srgbClr val="F26B43"/>
          </p15:clr>
        </p15:guide>
        <p15:guide id="9" pos="4062">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lumMod val="50000"/>
                    <a:lumOff val="50000"/>
                  </a:schemeClr>
                </a:solidFill>
              </a:defRPr>
            </a:lvl1pPr>
          </a:lstStyle>
          <a:p>
            <a:pPr fontAlgn="base">
              <a:spcBef>
                <a:spcPct val="0"/>
              </a:spcBef>
              <a:spcAft>
                <a:spcPct val="0"/>
              </a:spcAft>
            </a:pPr>
            <a:fld id="{BF732BF7-8EDD-4D53-BB74-62B6A9C086E7}" type="datetime1">
              <a:rPr lang="en-US" smtClean="0">
                <a:solidFill>
                  <a:prstClr val="black">
                    <a:lumMod val="50000"/>
                    <a:lumOff val="50000"/>
                  </a:prstClr>
                </a:solidFill>
                <a:cs typeface="Arial" panose="020B0604020202020204" pitchFamily="34" charset="0"/>
              </a:rPr>
              <a:t>10/17/2019</a:t>
            </a:fld>
            <a:endParaRPr lang="en-US" dirty="0">
              <a:solidFill>
                <a:prstClr val="black">
                  <a:lumMod val="50000"/>
                  <a:lumOff val="50000"/>
                </a:prstClr>
              </a:solidFill>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lumMod val="50000"/>
                    <a:lumOff val="50000"/>
                  </a:schemeClr>
                </a:solidFill>
              </a:defRPr>
            </a:lvl1pPr>
          </a:lstStyle>
          <a:p>
            <a:pPr fontAlgn="base">
              <a:spcBef>
                <a:spcPct val="0"/>
              </a:spcBef>
              <a:spcAft>
                <a:spcPct val="0"/>
              </a:spcAft>
            </a:pPr>
            <a:r>
              <a:rPr lang="en-US">
                <a:solidFill>
                  <a:prstClr val="black">
                    <a:lumMod val="50000"/>
                    <a:lumOff val="50000"/>
                  </a:prstClr>
                </a:solidFill>
                <a:cs typeface="Arial" panose="020B0604020202020204" pitchFamily="34" charset="0"/>
              </a:rPr>
              <a:t>Author’s Last Name, Conference Name, Year, Presentation #</a:t>
            </a:r>
            <a:endParaRPr lang="en-US" dirty="0">
              <a:solidFill>
                <a:prstClr val="black">
                  <a:lumMod val="50000"/>
                  <a:lumOff val="50000"/>
                </a:prstClr>
              </a:solidFill>
              <a:cs typeface="Arial" panose="020B0604020202020204" pitchFamily="34" charset="0"/>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
        <p:nvSpPr>
          <p:cNvPr id="9" name="Text Box 18"/>
          <p:cNvSpPr txBox="1">
            <a:spLocks noChangeArrowheads="1"/>
          </p:cNvSpPr>
          <p:nvPr/>
        </p:nvSpPr>
        <p:spPr bwMode="auto">
          <a:xfrm>
            <a:off x="8788400" y="0"/>
            <a:ext cx="30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50000"/>
              </a:spcBef>
              <a:spcAft>
                <a:spcPct val="0"/>
              </a:spcAft>
              <a:defRPr/>
            </a:pPr>
            <a:r>
              <a:rPr lang="en-US" sz="2400" b="0" dirty="0">
                <a:solidFill>
                  <a:srgbClr val="CC0000"/>
                </a:solidFill>
                <a:cs typeface="Arial" panose="020B0604020202020204" pitchFamily="34" charset="0"/>
              </a:rPr>
              <a:t>‡</a:t>
            </a:r>
          </a:p>
        </p:txBody>
      </p:sp>
    </p:spTree>
    <p:extLst>
      <p:ext uri="{BB962C8B-B14F-4D97-AF65-F5344CB8AC3E}">
        <p14:creationId xmlns:p14="http://schemas.microsoft.com/office/powerpoint/2010/main" val="2608634789"/>
      </p:ext>
    </p:extLst>
  </p:cSld>
  <p:clrMap bg1="lt1" tx1="dk1" bg2="lt2" tx2="dk2" accent1="accent1" accent2="accent2" accent3="accent3" accent4="accent4" accent5="accent5" accent6="accent6" hlink="hlink" folHlink="folHlink"/>
  <p:sldLayoutIdLst>
    <p:sldLayoutId id="2147487163" r:id="rId1"/>
    <p:sldLayoutId id="2147487164" r:id="rId2"/>
    <p:sldLayoutId id="2147487165" r:id="rId3"/>
    <p:sldLayoutId id="2147487166" r:id="rId4"/>
    <p:sldLayoutId id="2147487167" r:id="rId5"/>
    <p:sldLayoutId id="2147487168" r:id="rId6"/>
    <p:sldLayoutId id="2147487169" r:id="rId7"/>
    <p:sldLayoutId id="2147487170" r:id="rId8"/>
    <p:sldLayoutId id="2147487171" r:id="rId9"/>
    <p:sldLayoutId id="2147487172" r:id="rId10"/>
    <p:sldLayoutId id="2147487173" r:id="rId11"/>
    <p:sldLayoutId id="2147487174" r:id="rId12"/>
    <p:sldLayoutId id="2147487175" r:id="rId13"/>
    <p:sldLayoutId id="2147487176" r:id="rId14"/>
    <p:sldLayoutId id="2147487177" r:id="rId15"/>
    <p:sldLayoutId id="2147487178" r:id="rId16"/>
    <p:sldLayoutId id="2147487179" r:id="rId17"/>
    <p:sldLayoutId id="2147487180" r:id="rId18"/>
    <p:sldLayoutId id="2147487181" r:id="rId19"/>
    <p:sldLayoutId id="2147487182" r:id="rId20"/>
    <p:sldLayoutId id="2147487183" r:id="rId21"/>
    <p:sldLayoutId id="2147487185" r:id="rId22"/>
    <p:sldLayoutId id="2147487186" r:id="rId23"/>
    <p:sldLayoutId id="2147487187" r:id="rId24"/>
    <p:sldLayoutId id="2147487189" r:id="rId25"/>
    <p:sldLayoutId id="2147487190" r:id="rId26"/>
    <p:sldLayoutId id="2147487191" r:id="rId27"/>
    <p:sldLayoutId id="2147487192" r:id="rId28"/>
    <p:sldLayoutId id="2147487193" r:id="rId29"/>
    <p:sldLayoutId id="2147487194" r:id="rId30"/>
    <p:sldLayoutId id="2147487195" r:id="rId31"/>
    <p:sldLayoutId id="2147487196" r:id="rId32"/>
    <p:sldLayoutId id="2147487197" r:id="rId33"/>
    <p:sldLayoutId id="2147487198" r:id="rId34"/>
    <p:sldLayoutId id="2147487199" r:id="rId35"/>
    <p:sldLayoutId id="2147487200" r:id="rId36"/>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6537353"/>
            <a:ext cx="9144000" cy="320675"/>
          </a:xfrm>
          <a:prstGeom prst="rect">
            <a:avLst/>
          </a:prstGeom>
          <a:solidFill>
            <a:schemeClr val="tx2"/>
          </a:solidFill>
          <a:ln w="9525">
            <a:noFill/>
            <a:miter lim="800000"/>
            <a:headEnd/>
            <a:tailEnd/>
          </a:ln>
          <a:effectLst/>
        </p:spPr>
        <p:txBody>
          <a:bodyPr wrap="none" anchor="ct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sp>
        <p:nvSpPr>
          <p:cNvPr id="49155" name="Title Placeholder 1"/>
          <p:cNvSpPr>
            <a:spLocks noGrp="1"/>
          </p:cNvSpPr>
          <p:nvPr>
            <p:ph type="title"/>
          </p:nvPr>
        </p:nvSpPr>
        <p:spPr bwMode="auto">
          <a:xfrm>
            <a:off x="412752" y="227036"/>
            <a:ext cx="8318500" cy="7318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9156" name="Text Placeholder 2"/>
          <p:cNvSpPr>
            <a:spLocks noGrp="1"/>
          </p:cNvSpPr>
          <p:nvPr>
            <p:ph type="body" idx="1"/>
          </p:nvPr>
        </p:nvSpPr>
        <p:spPr bwMode="auto">
          <a:xfrm>
            <a:off x="411165" y="1279525"/>
            <a:ext cx="8318500" cy="498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gray">
          <a:xfrm>
            <a:off x="8482013" y="6606409"/>
            <a:ext cx="247650" cy="182563"/>
          </a:xfrm>
          <a:prstGeom prst="rect">
            <a:avLst/>
          </a:prstGeom>
          <a:noFill/>
          <a:ln w="9525">
            <a:noFill/>
            <a:miter lim="800000"/>
            <a:headEnd/>
            <a:tailEnd/>
          </a:ln>
        </p:spPr>
        <p:txBody>
          <a:bodyPr vert="horz" wrap="square" lIns="91440" tIns="45720" rIns="0" bIns="45720" numCol="1" anchor="ctr" anchorCtr="0" compatLnSpc="1">
            <a:prstTxWarp prst="textNoShape">
              <a:avLst/>
            </a:prstTxWarp>
          </a:bodyPr>
          <a:lstStyle>
            <a:lvl1pPr algn="r">
              <a:lnSpc>
                <a:spcPct val="100000"/>
              </a:lnSpc>
              <a:defRPr sz="900" b="0">
                <a:solidFill>
                  <a:schemeClr val="bg1"/>
                </a:solidFill>
                <a:cs typeface="+mn-cs"/>
              </a:defRPr>
            </a:lvl1pPr>
          </a:lstStyle>
          <a:p>
            <a:pPr defTabSz="457200" fontAlgn="base">
              <a:spcBef>
                <a:spcPct val="0"/>
              </a:spcBef>
              <a:spcAft>
                <a:spcPct val="0"/>
              </a:spcAft>
              <a:defRPr/>
            </a:pPr>
            <a:fld id="{E1DC100C-4DC6-4C98-A6E1-5C577050113C}" type="slidenum">
              <a:rPr lang="en-US">
                <a:solidFill>
                  <a:srgbClr val="FFFFFF"/>
                </a:solidFill>
              </a:rPr>
              <a:pPr defTabSz="457200" fontAlgn="base">
                <a:spcBef>
                  <a:spcPct val="0"/>
                </a:spcBef>
                <a:spcAft>
                  <a:spcPct val="0"/>
                </a:spcAft>
                <a:defRPr/>
              </a:pPr>
              <a:t>‹#›</a:t>
            </a:fld>
            <a:endParaRPr lang="en-US" dirty="0">
              <a:solidFill>
                <a:srgbClr val="FFFFFF"/>
              </a:solidFill>
            </a:endParaRPr>
          </a:p>
        </p:txBody>
      </p:sp>
      <p:sp>
        <p:nvSpPr>
          <p:cNvPr id="1032" name="Line 8"/>
          <p:cNvSpPr>
            <a:spLocks noChangeShapeType="1"/>
          </p:cNvSpPr>
          <p:nvPr/>
        </p:nvSpPr>
        <p:spPr bwMode="auto">
          <a:xfrm>
            <a:off x="412752" y="958850"/>
            <a:ext cx="8318500" cy="0"/>
          </a:xfrm>
          <a:prstGeom prst="line">
            <a:avLst/>
          </a:prstGeom>
          <a:noFill/>
          <a:ln w="9525">
            <a:solidFill>
              <a:srgbClr val="071D49"/>
            </a:solidFill>
            <a:round/>
            <a:headEnd/>
            <a:tailEnd/>
          </a:ln>
          <a:effectLst/>
        </p:spPr>
        <p:txBody>
          <a:bodyPr/>
          <a:lstStyle/>
          <a:p>
            <a:pPr algn="ctr" defTabSz="457200" fontAlgn="base">
              <a:lnSpc>
                <a:spcPct val="90000"/>
              </a:lnSpc>
              <a:spcBef>
                <a:spcPct val="0"/>
              </a:spcBef>
              <a:spcAft>
                <a:spcPct val="0"/>
              </a:spcAft>
              <a:defRPr/>
            </a:pPr>
            <a:endParaRPr lang="en-US" dirty="0">
              <a:solidFill>
                <a:srgbClr val="000000"/>
              </a:solidFill>
              <a:cs typeface="Calibri" panose="020F0502020204030204" pitchFamily="34" charset="0"/>
            </a:endParaRPr>
          </a:p>
        </p:txBody>
      </p:sp>
      <p:pic>
        <p:nvPicPr>
          <p:cNvPr id="49160" name="Picture 16" descr="AbbVieLogo_Small_White.eps"/>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71463" y="6631016"/>
            <a:ext cx="685800" cy="123825"/>
          </a:xfrm>
          <a:prstGeom prst="rect">
            <a:avLst/>
          </a:prstGeom>
          <a:noFill/>
          <a:ln w="9525">
            <a:noFill/>
            <a:miter lim="800000"/>
            <a:headEnd/>
            <a:tailEnd/>
          </a:ln>
        </p:spPr>
      </p:pic>
      <p:sp>
        <p:nvSpPr>
          <p:cNvPr id="9" name="Footer Placeholder 3"/>
          <p:cNvSpPr>
            <a:spLocks noGrp="1"/>
          </p:cNvSpPr>
          <p:nvPr>
            <p:ph type="ftr" sz="quarter" idx="3"/>
          </p:nvPr>
        </p:nvSpPr>
        <p:spPr>
          <a:xfrm>
            <a:off x="2970214" y="6606409"/>
            <a:ext cx="5484812" cy="182563"/>
          </a:xfrm>
          <a:prstGeom prst="rect">
            <a:avLst/>
          </a:prstGeom>
        </p:spPr>
        <p:txBody>
          <a:bodyPr vert="horz" anchor="ctr" anchorCtr="0"/>
          <a:lstStyle>
            <a:lvl1pPr algn="r">
              <a:defRPr sz="900">
                <a:solidFill>
                  <a:schemeClr val="bg1"/>
                </a:solidFill>
              </a:defRPr>
            </a:lvl1pPr>
          </a:lstStyle>
          <a:p>
            <a:pPr defTabSz="457200" fontAlgn="base">
              <a:spcBef>
                <a:spcPct val="0"/>
              </a:spcBef>
              <a:spcAft>
                <a:spcPct val="0"/>
              </a:spcAft>
              <a:defRPr/>
            </a:pPr>
            <a:r>
              <a:rPr lang="en-US" smtClean="0">
                <a:solidFill>
                  <a:srgbClr val="FFFFFF"/>
                </a:solidFill>
                <a:cs typeface="Arial" charset="0"/>
              </a:rPr>
              <a:t>Author’s Last Name, Conference Name, Year, Presentation #</a:t>
            </a:r>
            <a:endParaRPr lang="en-US" dirty="0">
              <a:solidFill>
                <a:srgbClr val="FFFFFF"/>
              </a:solidFill>
              <a:cs typeface="Arial" charset="0"/>
            </a:endParaRPr>
          </a:p>
        </p:txBody>
      </p:sp>
    </p:spTree>
    <p:extLst>
      <p:ext uri="{BB962C8B-B14F-4D97-AF65-F5344CB8AC3E}">
        <p14:creationId xmlns:p14="http://schemas.microsoft.com/office/powerpoint/2010/main" val="1861312726"/>
      </p:ext>
    </p:extLst>
  </p:cSld>
  <p:clrMap bg1="lt1" tx1="dk1" bg2="lt2" tx2="dk2" accent1="accent1" accent2="accent2" accent3="accent3" accent4="accent4" accent5="accent5" accent6="accent6" hlink="hlink" folHlink="folHlink"/>
  <p:sldLayoutIdLst>
    <p:sldLayoutId id="2147487202" r:id="rId1"/>
    <p:sldLayoutId id="2147487203" r:id="rId2"/>
    <p:sldLayoutId id="2147487204" r:id="rId3"/>
    <p:sldLayoutId id="2147487205" r:id="rId4"/>
    <p:sldLayoutId id="2147487206" r:id="rId5"/>
    <p:sldLayoutId id="2147487207" r:id="rId6"/>
    <p:sldLayoutId id="2147487208" r:id="rId7"/>
    <p:sldLayoutId id="2147487209" r:id="rId8"/>
    <p:sldLayoutId id="2147487210" r:id="rId9"/>
    <p:sldLayoutId id="2147487211" r:id="rId10"/>
    <p:sldLayoutId id="2147487212" r:id="rId11"/>
    <p:sldLayoutId id="2147487213" r:id="rId12"/>
    <p:sldLayoutId id="2147487214" r:id="rId13"/>
    <p:sldLayoutId id="2147487215" r:id="rId14"/>
    <p:sldLayoutId id="2147487216" r:id="rId15"/>
    <p:sldLayoutId id="2147487217" r:id="rId16"/>
    <p:sldLayoutId id="2147487218" r:id="rId17"/>
    <p:sldLayoutId id="2147487226" r:id="rId18"/>
  </p:sldLayoutIdLst>
  <p:transition spd="med">
    <p:fade/>
  </p:transition>
  <p:hf sldNum="0" hdr="0" ftr="0" dt="0"/>
  <p:txStyles>
    <p:titleStyle>
      <a:lvl1pPr algn="l" defTabSz="457200" rtl="0" eaLnBrk="0" fontAlgn="base" hangingPunct="0">
        <a:lnSpc>
          <a:spcPct val="90000"/>
        </a:lnSpc>
        <a:spcBef>
          <a:spcPct val="0"/>
        </a:spcBef>
        <a:spcAft>
          <a:spcPct val="0"/>
        </a:spcAft>
        <a:defRPr sz="2400" kern="1200">
          <a:solidFill>
            <a:schemeClr val="tx2"/>
          </a:solidFill>
          <a:latin typeface="+mj-lt"/>
          <a:ea typeface="+mj-ea"/>
          <a:cs typeface="+mj-cs"/>
        </a:defRPr>
      </a:lvl1pPr>
      <a:lvl2pPr algn="l" defTabSz="457200" rtl="0" eaLnBrk="0" fontAlgn="base" hangingPunct="0">
        <a:lnSpc>
          <a:spcPct val="90000"/>
        </a:lnSpc>
        <a:spcBef>
          <a:spcPct val="0"/>
        </a:spcBef>
        <a:spcAft>
          <a:spcPct val="0"/>
        </a:spcAft>
        <a:defRPr sz="2400">
          <a:solidFill>
            <a:schemeClr val="tx2"/>
          </a:solidFill>
          <a:latin typeface="Calibri" pitchFamily="34" charset="0"/>
        </a:defRPr>
      </a:lvl2pPr>
      <a:lvl3pPr algn="l" defTabSz="457200" rtl="0" eaLnBrk="0" fontAlgn="base" hangingPunct="0">
        <a:lnSpc>
          <a:spcPct val="90000"/>
        </a:lnSpc>
        <a:spcBef>
          <a:spcPct val="0"/>
        </a:spcBef>
        <a:spcAft>
          <a:spcPct val="0"/>
        </a:spcAft>
        <a:defRPr sz="2400">
          <a:solidFill>
            <a:schemeClr val="tx2"/>
          </a:solidFill>
          <a:latin typeface="Calibri" pitchFamily="34" charset="0"/>
        </a:defRPr>
      </a:lvl3pPr>
      <a:lvl4pPr algn="l" defTabSz="457200" rtl="0" eaLnBrk="0" fontAlgn="base" hangingPunct="0">
        <a:lnSpc>
          <a:spcPct val="90000"/>
        </a:lnSpc>
        <a:spcBef>
          <a:spcPct val="0"/>
        </a:spcBef>
        <a:spcAft>
          <a:spcPct val="0"/>
        </a:spcAft>
        <a:defRPr sz="2400">
          <a:solidFill>
            <a:schemeClr val="tx2"/>
          </a:solidFill>
          <a:latin typeface="Calibri" pitchFamily="34" charset="0"/>
        </a:defRPr>
      </a:lvl4pPr>
      <a:lvl5pPr algn="l" defTabSz="457200" rtl="0" eaLnBrk="0" fontAlgn="base" hangingPunct="0">
        <a:lnSpc>
          <a:spcPct val="90000"/>
        </a:lnSpc>
        <a:spcBef>
          <a:spcPct val="0"/>
        </a:spcBef>
        <a:spcAft>
          <a:spcPct val="0"/>
        </a:spcAft>
        <a:defRPr sz="2400">
          <a:solidFill>
            <a:schemeClr val="tx2"/>
          </a:solidFill>
          <a:latin typeface="Calibri" pitchFamily="34" charset="0"/>
        </a:defRPr>
      </a:lvl5pPr>
      <a:lvl6pPr marL="457200" algn="l" defTabSz="457200" rtl="0" eaLnBrk="1" fontAlgn="base" hangingPunct="1">
        <a:lnSpc>
          <a:spcPct val="90000"/>
        </a:lnSpc>
        <a:spcBef>
          <a:spcPct val="0"/>
        </a:spcBef>
        <a:spcAft>
          <a:spcPct val="0"/>
        </a:spcAft>
        <a:defRPr sz="2400">
          <a:solidFill>
            <a:srgbClr val="071D49"/>
          </a:solidFill>
          <a:latin typeface="Calibri" pitchFamily="34" charset="0"/>
        </a:defRPr>
      </a:lvl6pPr>
      <a:lvl7pPr marL="914400" algn="l" defTabSz="457200" rtl="0" eaLnBrk="1" fontAlgn="base" hangingPunct="1">
        <a:lnSpc>
          <a:spcPct val="90000"/>
        </a:lnSpc>
        <a:spcBef>
          <a:spcPct val="0"/>
        </a:spcBef>
        <a:spcAft>
          <a:spcPct val="0"/>
        </a:spcAft>
        <a:defRPr sz="2400">
          <a:solidFill>
            <a:srgbClr val="071D49"/>
          </a:solidFill>
          <a:latin typeface="Calibri" pitchFamily="34" charset="0"/>
        </a:defRPr>
      </a:lvl7pPr>
      <a:lvl8pPr marL="1371600" algn="l" defTabSz="457200" rtl="0" eaLnBrk="1" fontAlgn="base" hangingPunct="1">
        <a:lnSpc>
          <a:spcPct val="90000"/>
        </a:lnSpc>
        <a:spcBef>
          <a:spcPct val="0"/>
        </a:spcBef>
        <a:spcAft>
          <a:spcPct val="0"/>
        </a:spcAft>
        <a:defRPr sz="2400">
          <a:solidFill>
            <a:srgbClr val="071D49"/>
          </a:solidFill>
          <a:latin typeface="Calibri" pitchFamily="34" charset="0"/>
        </a:defRPr>
      </a:lvl8pPr>
      <a:lvl9pPr marL="1828800" algn="l" defTabSz="457200" rtl="0" eaLnBrk="1" fontAlgn="base" hangingPunct="1">
        <a:lnSpc>
          <a:spcPct val="90000"/>
        </a:lnSpc>
        <a:spcBef>
          <a:spcPct val="0"/>
        </a:spcBef>
        <a:spcAft>
          <a:spcPct val="0"/>
        </a:spcAft>
        <a:defRPr sz="2400">
          <a:solidFill>
            <a:srgbClr val="071D49"/>
          </a:solidFill>
          <a:latin typeface="Calibri" pitchFamily="34" charset="0"/>
        </a:defRPr>
      </a:lvl9pPr>
    </p:titleStyle>
    <p:bodyStyle>
      <a:lvl1pPr algn="l" defTabSz="457200" rtl="0" eaLnBrk="0" fontAlgn="base" hangingPunct="0">
        <a:spcBef>
          <a:spcPct val="80000"/>
        </a:spcBef>
        <a:spcAft>
          <a:spcPct val="0"/>
        </a:spcAft>
        <a:buFont typeface="Arial" charset="0"/>
        <a:defRPr sz="2200" kern="1200">
          <a:solidFill>
            <a:schemeClr val="tx1"/>
          </a:solidFill>
          <a:latin typeface="+mn-lt"/>
          <a:ea typeface="+mn-ea"/>
          <a:cs typeface="+mn-cs"/>
        </a:defRPr>
      </a:lvl1pPr>
      <a:lvl2pPr marL="346075" indent="-231775" algn="l" defTabSz="457200" rtl="0" eaLnBrk="0" fontAlgn="base" hangingPunct="0">
        <a:spcBef>
          <a:spcPct val="40000"/>
        </a:spcBef>
        <a:spcAft>
          <a:spcPct val="0"/>
        </a:spcAft>
        <a:buChar char="•"/>
        <a:defRPr sz="2000" kern="1200">
          <a:solidFill>
            <a:schemeClr val="tx1"/>
          </a:solidFill>
          <a:latin typeface="+mn-lt"/>
          <a:ea typeface="+mn-ea"/>
          <a:cs typeface="+mn-cs"/>
        </a:defRPr>
      </a:lvl2pPr>
      <a:lvl3pPr marL="7493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143000" indent="-228600" algn="l" defTabSz="457200" rtl="0" eaLnBrk="0" fontAlgn="base" hangingPunct="0">
        <a:spcBef>
          <a:spcPct val="10000"/>
        </a:spcBef>
        <a:spcAft>
          <a:spcPct val="0"/>
        </a:spcAft>
        <a:buFont typeface="Arial" charset="0"/>
        <a:buChar char="–"/>
        <a:defRPr sz="1800" kern="1200">
          <a:solidFill>
            <a:schemeClr val="tx1"/>
          </a:solidFill>
          <a:latin typeface="+mn-lt"/>
          <a:ea typeface="+mn-ea"/>
          <a:cs typeface="+mn-cs"/>
        </a:defRPr>
      </a:lvl4pPr>
      <a:lvl5pPr marL="1485900" indent="-228600" algn="l" defTabSz="457200" rtl="0" eaLnBrk="0" fontAlgn="base" hangingPunct="0">
        <a:spcBef>
          <a:spcPct val="1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pPr defTabSz="457200" fontAlgn="base">
              <a:spcBef>
                <a:spcPct val="0"/>
              </a:spcBef>
              <a:spcAft>
                <a:spcPct val="0"/>
              </a:spcAft>
            </a:pPr>
            <a:fld id="{A04BCA7E-C6D6-4EB2-9F4C-903C745193D1}" type="datetime1">
              <a:rPr lang="en-US" smtClean="0">
                <a:solidFill>
                  <a:prstClr val="black"/>
                </a:solidFill>
                <a:latin typeface="Calibri" panose="020F0502020204030204" pitchFamily="34" charset="0"/>
                <a:cs typeface="Arial" panose="020B0604020202020204" pitchFamily="34" charset="0"/>
              </a:rPr>
              <a:t>10/17/2019</a:t>
            </a:fld>
            <a:endParaRPr lang="en-US" dirty="0">
              <a:solidFill>
                <a:prstClr val="black"/>
              </a:solidFill>
              <a:latin typeface="Calibri" panose="020F0502020204030204" pitchFamily="34" charset="0"/>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pPr defTabSz="457200" fontAlgn="base">
              <a:spcBef>
                <a:spcPct val="0"/>
              </a:spcBef>
              <a:spcAft>
                <a:spcPct val="0"/>
              </a:spcAft>
            </a:pPr>
            <a:r>
              <a:rPr lang="en-US" dirty="0">
                <a:solidFill>
                  <a:prstClr val="black"/>
                </a:solidFill>
                <a:latin typeface="Calibri" panose="020F0502020204030204" pitchFamily="34" charset="0"/>
                <a:cs typeface="Arial" panose="020B0604020202020204" pitchFamily="34" charset="0"/>
              </a:rPr>
              <a:t>Author’s Last Name, Conference Name, Year, Presentation #</a:t>
            </a: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defTabSz="457200"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defTabSz="457200"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Tree>
    <p:extLst>
      <p:ext uri="{BB962C8B-B14F-4D97-AF65-F5344CB8AC3E}">
        <p14:creationId xmlns:p14="http://schemas.microsoft.com/office/powerpoint/2010/main" val="8945260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pPr fontAlgn="base">
              <a:spcBef>
                <a:spcPct val="0"/>
              </a:spcBef>
              <a:spcAft>
                <a:spcPct val="0"/>
              </a:spcAft>
            </a:pPr>
            <a:fld id="{F5B419B6-60B0-4396-8763-74D315A33281}" type="datetime1">
              <a:rPr lang="en-US" b="1" smtClean="0">
                <a:solidFill>
                  <a:prstClr val="black"/>
                </a:solidFill>
                <a:cs typeface="Arial" panose="020B0604020202020204" pitchFamily="34" charset="0"/>
              </a:rPr>
              <a:t>10/17/2019</a:t>
            </a:fld>
            <a:endParaRPr lang="en-US" b="1" dirty="0">
              <a:solidFill>
                <a:prstClr val="black"/>
              </a:solidFill>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pPr fontAlgn="base">
              <a:spcBef>
                <a:spcPct val="0"/>
              </a:spcBef>
              <a:spcAft>
                <a:spcPct val="0"/>
              </a:spcAft>
            </a:pPr>
            <a:r>
              <a:rPr lang="en-US" b="1">
                <a:solidFill>
                  <a:prstClr val="black"/>
                </a:solidFill>
                <a:cs typeface="Arial" panose="020B0604020202020204" pitchFamily="34" charset="0"/>
              </a:rPr>
              <a:t>Author’s Last Name, Conference Name, Year, Presentation #</a:t>
            </a:r>
            <a:endParaRPr lang="en-US" b="1" dirty="0">
              <a:solidFill>
                <a:prstClr val="black"/>
              </a:solidFill>
              <a:cs typeface="Arial" panose="020B0604020202020204" pitchFamily="34" charset="0"/>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
        <p:nvSpPr>
          <p:cNvPr id="9" name="Text Box 18"/>
          <p:cNvSpPr txBox="1">
            <a:spLocks noChangeArrowheads="1"/>
          </p:cNvSpPr>
          <p:nvPr/>
        </p:nvSpPr>
        <p:spPr bwMode="auto">
          <a:xfrm>
            <a:off x="8788400" y="0"/>
            <a:ext cx="30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50000"/>
              </a:spcBef>
              <a:spcAft>
                <a:spcPct val="0"/>
              </a:spcAft>
              <a:defRPr/>
            </a:pPr>
            <a:r>
              <a:rPr lang="en-US" sz="2400" b="0" dirty="0">
                <a:solidFill>
                  <a:srgbClr val="CC0000"/>
                </a:solidFill>
                <a:cs typeface="Arial" panose="020B0604020202020204" pitchFamily="34" charset="0"/>
              </a:rPr>
              <a:t>‡</a:t>
            </a:r>
          </a:p>
        </p:txBody>
      </p:sp>
    </p:spTree>
    <p:extLst>
      <p:ext uri="{BB962C8B-B14F-4D97-AF65-F5344CB8AC3E}">
        <p14:creationId xmlns:p14="http://schemas.microsoft.com/office/powerpoint/2010/main" val="241215855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91" r:id="rId26"/>
    <p:sldLayoutId id="2147483892" r:id="rId27"/>
    <p:sldLayoutId id="2147483894" r:id="rId28"/>
    <p:sldLayoutId id="2147483897" r:id="rId29"/>
    <p:sldLayoutId id="2147483898" r:id="rId30"/>
    <p:sldLayoutId id="2147483899" r:id="rId31"/>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b="1">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pPr fontAlgn="base">
              <a:spcBef>
                <a:spcPct val="0"/>
              </a:spcBef>
              <a:spcAft>
                <a:spcPct val="0"/>
              </a:spcAft>
            </a:pPr>
            <a:fld id="{EA6C662F-0BCD-400D-B25F-4F3593B4E42A}" type="datetime1">
              <a:rPr lang="en-US" b="1" smtClean="0">
                <a:solidFill>
                  <a:prstClr val="black"/>
                </a:solidFill>
                <a:cs typeface="Arial" panose="020B0604020202020204" pitchFamily="34" charset="0"/>
              </a:rPr>
              <a:t>10/17/2019</a:t>
            </a:fld>
            <a:endParaRPr lang="en-US" b="1" dirty="0">
              <a:solidFill>
                <a:prstClr val="black"/>
              </a:solidFill>
              <a:cs typeface="Arial" panose="020B0604020202020204" pitchFamily="34" charset="0"/>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pPr fontAlgn="base">
              <a:spcBef>
                <a:spcPct val="0"/>
              </a:spcBef>
              <a:spcAft>
                <a:spcPct val="0"/>
              </a:spcAft>
            </a:pPr>
            <a:r>
              <a:rPr lang="en-US" b="1">
                <a:solidFill>
                  <a:prstClr val="black"/>
                </a:solidFill>
                <a:cs typeface="Arial" panose="020B0604020202020204" pitchFamily="34" charset="0"/>
              </a:rPr>
              <a:t>Author’s Last Name, Conference Name, Year, Presentation #</a:t>
            </a:r>
            <a:endParaRPr lang="en-US" b="1" dirty="0">
              <a:solidFill>
                <a:prstClr val="black"/>
              </a:solidFill>
              <a:cs typeface="Arial" panose="020B0604020202020204" pitchFamily="34" charset="0"/>
            </a:endParaRP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fontAlgn="base">
              <a:lnSpc>
                <a:spcPct val="90000"/>
              </a:lnSpc>
              <a:spcBef>
                <a:spcPct val="0"/>
              </a:spcBef>
              <a:spcAft>
                <a:spcPct val="0"/>
              </a:spcAft>
            </a:pPr>
            <a:fld id="{CFA6C72B-6813-4FFC-AA44-773A6E202CBD}" type="slidenum">
              <a:rPr lang="en-US" sz="800" smtClean="0">
                <a:solidFill>
                  <a:prstClr val="black"/>
                </a:solidFill>
                <a:cs typeface="Arial" panose="020B0604020202020204" pitchFamily="34" charset="0"/>
              </a:rPr>
              <a:pPr fontAlgn="base">
                <a:lnSpc>
                  <a:spcPct val="90000"/>
                </a:lnSpc>
                <a:spcBef>
                  <a:spcPct val="0"/>
                </a:spcBef>
                <a:spcAft>
                  <a:spcPct val="0"/>
                </a:spcAft>
              </a:pPr>
              <a:t>‹#›</a:t>
            </a:fld>
            <a:endParaRPr lang="en-US" sz="800" dirty="0">
              <a:solidFill>
                <a:prstClr val="black"/>
              </a:solidFill>
              <a:cs typeface="Arial" panose="020B0604020202020204" pitchFamily="34" charset="0"/>
            </a:endParaRPr>
          </a:p>
        </p:txBody>
      </p:sp>
      <p:sp>
        <p:nvSpPr>
          <p:cNvPr id="9" name="Text Box 18"/>
          <p:cNvSpPr txBox="1">
            <a:spLocks noChangeArrowheads="1"/>
          </p:cNvSpPr>
          <p:nvPr/>
        </p:nvSpPr>
        <p:spPr bwMode="auto">
          <a:xfrm>
            <a:off x="8788400" y="0"/>
            <a:ext cx="30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fontAlgn="base">
              <a:spcBef>
                <a:spcPct val="50000"/>
              </a:spcBef>
              <a:spcAft>
                <a:spcPct val="0"/>
              </a:spcAft>
              <a:defRPr/>
            </a:pPr>
            <a:r>
              <a:rPr lang="en-US" sz="2400" b="0" dirty="0">
                <a:solidFill>
                  <a:srgbClr val="CC0000"/>
                </a:solidFill>
                <a:cs typeface="Arial" panose="020B0604020202020204" pitchFamily="34" charset="0"/>
              </a:rPr>
              <a:t>‡</a:t>
            </a:r>
          </a:p>
        </p:txBody>
      </p:sp>
    </p:spTree>
    <p:extLst>
      <p:ext uri="{BB962C8B-B14F-4D97-AF65-F5344CB8AC3E}">
        <p14:creationId xmlns:p14="http://schemas.microsoft.com/office/powerpoint/2010/main" val="177560611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71" r:id="rId26"/>
    <p:sldLayoutId id="2147483972" r:id="rId27"/>
    <p:sldLayoutId id="2147483974" r:id="rId28"/>
    <p:sldLayoutId id="2147483977" r:id="rId29"/>
    <p:sldLayoutId id="2147483978" r:id="rId30"/>
    <p:sldLayoutId id="2147483979" r:id="rId31"/>
    <p:sldLayoutId id="2147483980" r:id="rId32"/>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fld id="{8632B0E1-ED6C-46B8-9E87-4D2ED4E5076B}" type="datetime1">
              <a:rPr lang="en-US" smtClean="0">
                <a:solidFill>
                  <a:prstClr val="black"/>
                </a:solidFill>
              </a:rPr>
              <a:t>10/17/2019</a:t>
            </a:fld>
            <a:endParaRPr lang="en-US" dirty="0">
              <a:solidFill>
                <a:prstClr val="black"/>
              </a:solidFill>
            </a:endParaRPr>
          </a:p>
        </p:txBody>
      </p:sp>
      <p:sp>
        <p:nvSpPr>
          <p:cNvPr id="27" name="Slide Number Placeholder 5"/>
          <p:cNvSpPr>
            <a:spLocks noGrp="1"/>
          </p:cNvSpPr>
          <p:nvPr>
            <p:ph type="sldNum" sz="quarter" idx="4"/>
          </p:nvPr>
        </p:nvSpPr>
        <p:spPr>
          <a:xfrm>
            <a:off x="8439150" y="6537325"/>
            <a:ext cx="247650" cy="168275"/>
          </a:xfrm>
          <a:prstGeom prst="rect">
            <a:avLst/>
          </a:prstGeom>
        </p:spPr>
        <p:txBody>
          <a:bodyPr vert="horz" lIns="0" tIns="0" rIns="0" bIns="0" rtlCol="0" anchor="b"/>
          <a:lstStyle>
            <a:lvl1pPr algn="r">
              <a:defRPr sz="800">
                <a:solidFill>
                  <a:schemeClr val="tx1"/>
                </a:solidFill>
              </a:defRPr>
            </a:lvl1pPr>
          </a:lstStyle>
          <a:p>
            <a:fld id="{94BD5F9E-BC76-487B-A2BC-019AD28A14BF}" type="slidenum">
              <a:rPr lang="en-US" smtClean="0">
                <a:solidFill>
                  <a:prstClr val="black"/>
                </a:solidFill>
              </a:rPr>
              <a:pPr/>
              <a:t>‹#›</a:t>
            </a:fld>
            <a:endParaRPr lang="en-US" dirty="0">
              <a:solidFill>
                <a:prstClr val="black"/>
              </a:solidFill>
            </a:endParaRPr>
          </a:p>
        </p:txBody>
      </p:sp>
      <p:sp>
        <p:nvSpPr>
          <p:cNvPr id="9" name="Footer Placeholder 4"/>
          <p:cNvSpPr>
            <a:spLocks noGrp="1"/>
          </p:cNvSpPr>
          <p:nvPr>
            <p:ph type="ftr" sz="quarter" idx="3"/>
          </p:nvPr>
        </p:nvSpPr>
        <p:spPr>
          <a:xfrm>
            <a:off x="442912" y="6537325"/>
            <a:ext cx="3048000" cy="164592"/>
          </a:xfrm>
          <a:prstGeom prst="rect">
            <a:avLst/>
          </a:prstGeom>
        </p:spPr>
        <p:txBody>
          <a:bodyPr vert="horz" lIns="0" tIns="0" rIns="0" bIns="0" rtlCol="0" anchor="b"/>
          <a:lstStyle>
            <a:lvl1pPr algn="l">
              <a:defRPr sz="800">
                <a:solidFill>
                  <a:schemeClr val="tx1"/>
                </a:solidFill>
              </a:defRPr>
            </a:lvl1pPr>
          </a:lstStyle>
          <a:p>
            <a:r>
              <a:rPr lang="en-US" smtClean="0">
                <a:solidFill>
                  <a:prstClr val="black"/>
                </a:solidFill>
              </a:rPr>
              <a:t>Author’s Last Name, Conference Name, Year, Presentation #</a:t>
            </a:r>
            <a:endParaRPr lang="en-US" dirty="0">
              <a:solidFill>
                <a:prstClr val="black"/>
              </a:solidFill>
            </a:endParaRPr>
          </a:p>
        </p:txBody>
      </p:sp>
    </p:spTree>
    <p:extLst>
      <p:ext uri="{BB962C8B-B14F-4D97-AF65-F5344CB8AC3E}">
        <p14:creationId xmlns:p14="http://schemas.microsoft.com/office/powerpoint/2010/main" val="1905525743"/>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 id="2147484083" r:id="rId21"/>
    <p:sldLayoutId id="2147484084" r:id="rId22"/>
    <p:sldLayoutId id="2147484085" r:id="rId23"/>
    <p:sldLayoutId id="2147484087" r:id="rId24"/>
    <p:sldLayoutId id="2147484088" r:id="rId25"/>
    <p:sldLayoutId id="2147484091" r:id="rId26"/>
    <p:sldLayoutId id="2147484092" r:id="rId27"/>
    <p:sldLayoutId id="2147484093" r:id="rId28"/>
    <p:sldLayoutId id="2147484094" r:id="rId29"/>
    <p:sldLayoutId id="2147484097" r:id="rId30"/>
    <p:sldLayoutId id="2147484098" r:id="rId31"/>
    <p:sldLayoutId id="2147484105" r:id="rId32"/>
    <p:sldLayoutId id="2147484106" r:id="rId33"/>
    <p:sldLayoutId id="2147484108" r:id="rId34"/>
    <p:sldLayoutId id="2147484109" r:id="rId35"/>
    <p:sldLayoutId id="2147484111" r:id="rId36"/>
    <p:sldLayoutId id="2147484112" r:id="rId37"/>
    <p:sldLayoutId id="2147484114" r:id="rId38"/>
    <p:sldLayoutId id="2147484115" r:id="rId39"/>
    <p:sldLayoutId id="2147484117" r:id="rId40"/>
    <p:sldLayoutId id="2147484131" r:id="rId41"/>
    <p:sldLayoutId id="2147484137" r:id="rId42"/>
    <p:sldLayoutId id="2147484138" r:id="rId43"/>
    <p:sldLayoutId id="2147484140" r:id="rId44"/>
    <p:sldLayoutId id="2147484141" r:id="rId45"/>
    <p:sldLayoutId id="2147484143" r:id="rId46"/>
    <p:sldLayoutId id="2147484144" r:id="rId47"/>
    <p:sldLayoutId id="2147484145" r:id="rId48"/>
    <p:sldLayoutId id="2147484146" r:id="rId49"/>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471488" y="1202527"/>
            <a:ext cx="8672512" cy="640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 y="1202527"/>
            <a:ext cx="442913" cy="640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466436"/>
            <a:ext cx="8229600" cy="67656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
          <p:cNvSpPr>
            <a:spLocks noGrp="1"/>
          </p:cNvSpPr>
          <p:nvPr>
            <p:ph type="dt" sz="half" idx="2"/>
          </p:nvPr>
        </p:nvSpPr>
        <p:spPr>
          <a:xfrm>
            <a:off x="4648200" y="6537325"/>
            <a:ext cx="609600" cy="168275"/>
          </a:xfrm>
          <a:prstGeom prst="rect">
            <a:avLst/>
          </a:prstGeom>
        </p:spPr>
        <p:txBody>
          <a:bodyPr vert="horz" lIns="0" tIns="0" rIns="0" bIns="0" rtlCol="0" anchor="b"/>
          <a:lstStyle>
            <a:lvl1pPr algn="r">
              <a:defRPr sz="800">
                <a:solidFill>
                  <a:schemeClr val="tx1"/>
                </a:solidFill>
              </a:defRPr>
            </a:lvl1pPr>
          </a:lstStyle>
          <a:p>
            <a:fld id="{DAA7A208-9548-4258-B6C4-4B6BCC3CB883}" type="datetime1">
              <a:rPr lang="en-US" smtClean="0">
                <a:solidFill>
                  <a:prstClr val="black"/>
                </a:solidFill>
              </a:rPr>
              <a:t>10/17/2019</a:t>
            </a:fld>
            <a:endParaRPr lang="en-US" dirty="0">
              <a:solidFill>
                <a:prstClr val="black"/>
              </a:solidFill>
            </a:endParaRPr>
          </a:p>
        </p:txBody>
      </p:sp>
      <p:sp>
        <p:nvSpPr>
          <p:cNvPr id="26" name="Footer Placeholder 4"/>
          <p:cNvSpPr>
            <a:spLocks noGrp="1"/>
          </p:cNvSpPr>
          <p:nvPr>
            <p:ph type="ftr" sz="quarter" idx="3"/>
          </p:nvPr>
        </p:nvSpPr>
        <p:spPr>
          <a:xfrm>
            <a:off x="5334000" y="6537325"/>
            <a:ext cx="3048000" cy="164592"/>
          </a:xfrm>
          <a:prstGeom prst="rect">
            <a:avLst/>
          </a:prstGeom>
        </p:spPr>
        <p:txBody>
          <a:bodyPr vert="horz" lIns="0" tIns="0" rIns="0" bIns="0" rtlCol="0" anchor="b"/>
          <a:lstStyle>
            <a:lvl1pPr algn="r">
              <a:defRPr sz="800">
                <a:solidFill>
                  <a:schemeClr val="tx1"/>
                </a:solidFill>
              </a:defRPr>
            </a:lvl1pPr>
          </a:lstStyle>
          <a:p>
            <a:r>
              <a:rPr lang="en-US" dirty="0">
                <a:solidFill>
                  <a:prstClr val="black"/>
                </a:solidFill>
              </a:rPr>
              <a:t>Author’s Last Name, Conference Name, Year, Presentation #</a:t>
            </a:r>
          </a:p>
        </p:txBody>
      </p:sp>
      <p:sp>
        <p:nvSpPr>
          <p:cNvPr id="4" name="TextBox 3"/>
          <p:cNvSpPr txBox="1"/>
          <p:nvPr/>
        </p:nvSpPr>
        <p:spPr>
          <a:xfrm>
            <a:off x="8784291" y="6579679"/>
            <a:ext cx="323850" cy="244475"/>
          </a:xfrm>
          <a:prstGeom prst="rect">
            <a:avLst/>
          </a:prstGeom>
          <a:noFill/>
        </p:spPr>
        <p:txBody>
          <a:bodyPr wrap="square" lIns="0" tIns="0" rIns="0" bIns="0" rtlCol="0">
            <a:noAutofit/>
          </a:bodyPr>
          <a:lstStyle/>
          <a:p>
            <a:pPr>
              <a:lnSpc>
                <a:spcPct val="90000"/>
              </a:lnSpc>
            </a:pPr>
            <a:fld id="{CFA6C72B-6813-4FFC-AA44-773A6E202CBD}" type="slidenum">
              <a:rPr lang="en-US" sz="800" smtClean="0">
                <a:solidFill>
                  <a:prstClr val="black"/>
                </a:solidFill>
              </a:rPr>
              <a:pPr>
                <a:lnSpc>
                  <a:spcPct val="90000"/>
                </a:lnSpc>
              </a:pPr>
              <a:t>‹#›</a:t>
            </a:fld>
            <a:endParaRPr lang="en-US" sz="800" dirty="0">
              <a:solidFill>
                <a:prstClr val="black"/>
              </a:solidFill>
            </a:endParaRPr>
          </a:p>
        </p:txBody>
      </p:sp>
    </p:spTree>
    <p:extLst>
      <p:ext uri="{BB962C8B-B14F-4D97-AF65-F5344CB8AC3E}">
        <p14:creationId xmlns:p14="http://schemas.microsoft.com/office/powerpoint/2010/main" val="2082107089"/>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 id="2147484221" r:id="rId18"/>
    <p:sldLayoutId id="2147484222" r:id="rId19"/>
    <p:sldLayoutId id="2147484223" r:id="rId20"/>
    <p:sldLayoutId id="2147484224" r:id="rId21"/>
    <p:sldLayoutId id="2147484225" r:id="rId22"/>
    <p:sldLayoutId id="2147484226" r:id="rId23"/>
    <p:sldLayoutId id="2147484227" r:id="rId24"/>
    <p:sldLayoutId id="2147484229" r:id="rId25"/>
    <p:sldLayoutId id="2147484230" r:id="rId26"/>
    <p:sldLayoutId id="2147484236" r:id="rId27"/>
    <p:sldLayoutId id="2147484247" r:id="rId28"/>
    <p:sldLayoutId id="2147484253" r:id="rId29"/>
    <p:sldLayoutId id="2147484254" r:id="rId30"/>
    <p:sldLayoutId id="2147484255" r:id="rId31"/>
    <p:sldLayoutId id="2147484256" r:id="rId32"/>
    <p:sldLayoutId id="2147484257" r:id="rId33"/>
    <p:sldLayoutId id="2147484259" r:id="rId34"/>
    <p:sldLayoutId id="2147484260" r:id="rId35"/>
    <p:sldLayoutId id="2147484263" r:id="rId36"/>
    <p:sldLayoutId id="2147484264" r:id="rId37"/>
    <p:sldLayoutId id="2147484265" r:id="rId38"/>
    <p:sldLayoutId id="2147484266" r:id="rId39"/>
    <p:sldLayoutId id="2147484269" r:id="rId40"/>
    <p:sldLayoutId id="2147484270" r:id="rId41"/>
    <p:sldLayoutId id="2147484277" r:id="rId42"/>
    <p:sldLayoutId id="2147484278" r:id="rId43"/>
    <p:sldLayoutId id="2147484287" r:id="rId44"/>
    <p:sldLayoutId id="2147484288" r:id="rId45"/>
    <p:sldLayoutId id="2147484290" r:id="rId46"/>
    <p:sldLayoutId id="2147484304" r:id="rId47"/>
    <p:sldLayoutId id="2147484310" r:id="rId48"/>
    <p:sldLayoutId id="2147484311" r:id="rId49"/>
    <p:sldLayoutId id="2147484313" r:id="rId50"/>
    <p:sldLayoutId id="2147484314" r:id="rId51"/>
    <p:sldLayoutId id="2147484316" r:id="rId52"/>
    <p:sldLayoutId id="2147484317" r:id="rId53"/>
    <p:sldLayoutId id="2147484318" r:id="rId54"/>
    <p:sldLayoutId id="2147484319" r:id="rId55"/>
    <p:sldLayoutId id="2147484376" r:id="rId56"/>
    <p:sldLayoutId id="2147484392" r:id="rId57"/>
    <p:sldLayoutId id="2147484393" r:id="rId58"/>
    <p:sldLayoutId id="2147484478" r:id="rId59"/>
  </p:sldLayoutIdLst>
  <p:hf sldNum="0" hdr="0" ftr="0" dt="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165100"/>
            <a:ext cx="7924800" cy="787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755650" y="1676400"/>
            <a:ext cx="770255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p:nvSpPr>
        <p:spPr bwMode="auto">
          <a:xfrm>
            <a:off x="685800" y="1066800"/>
            <a:ext cx="7924800" cy="0"/>
          </a:xfrm>
          <a:prstGeom prst="line">
            <a:avLst/>
          </a:prstGeom>
          <a:noFill/>
          <a:ln w="53975">
            <a:solidFill>
              <a:srgbClr val="969696"/>
            </a:solidFill>
            <a:round/>
            <a:headEnd/>
            <a:tailEnd/>
          </a:ln>
        </p:spPr>
        <p:txBody>
          <a:bodyPr wrap="none" anchor="ctr"/>
          <a:lstStyle/>
          <a:p>
            <a:pPr fontAlgn="base">
              <a:spcBef>
                <a:spcPct val="0"/>
              </a:spcBef>
              <a:spcAft>
                <a:spcPct val="0"/>
              </a:spcAft>
              <a:defRPr/>
            </a:pPr>
            <a:endParaRPr lang="en-US">
              <a:solidFill>
                <a:srgbClr val="000000"/>
              </a:solidFill>
              <a:ea typeface="ＭＳ Ｐゴシック" pitchFamily="34" charset="-128"/>
              <a:cs typeface="Arial" charset="0"/>
            </a:endParaRPr>
          </a:p>
        </p:txBody>
      </p:sp>
      <p:sp>
        <p:nvSpPr>
          <p:cNvPr id="1029" name="Line 25"/>
          <p:cNvSpPr>
            <a:spLocks noChangeShapeType="1"/>
          </p:cNvSpPr>
          <p:nvPr/>
        </p:nvSpPr>
        <p:spPr bwMode="auto">
          <a:xfrm>
            <a:off x="685800" y="1143000"/>
            <a:ext cx="7924800" cy="0"/>
          </a:xfrm>
          <a:prstGeom prst="line">
            <a:avLst/>
          </a:prstGeom>
          <a:noFill/>
          <a:ln w="53975">
            <a:solidFill>
              <a:srgbClr val="A50021"/>
            </a:solidFill>
            <a:round/>
            <a:headEnd/>
            <a:tailEnd/>
          </a:ln>
        </p:spPr>
        <p:txBody>
          <a:bodyPr wrap="none" anchor="ctr"/>
          <a:lstStyle/>
          <a:p>
            <a:pPr fontAlgn="base">
              <a:spcBef>
                <a:spcPct val="0"/>
              </a:spcBef>
              <a:spcAft>
                <a:spcPct val="0"/>
              </a:spcAft>
              <a:defRPr/>
            </a:pPr>
            <a:endParaRPr lang="en-US">
              <a:solidFill>
                <a:srgbClr val="000000"/>
              </a:solidFill>
              <a:ea typeface="ＭＳ Ｐゴシック" pitchFamily="34" charset="-128"/>
              <a:cs typeface="Arial" charset="0"/>
            </a:endParaRPr>
          </a:p>
        </p:txBody>
      </p:sp>
      <p:sp>
        <p:nvSpPr>
          <p:cNvPr id="2" name="Slide Number Placeholder 1"/>
          <p:cNvSpPr>
            <a:spLocks noGrp="1"/>
          </p:cNvSpPr>
          <p:nvPr>
            <p:ph type="sldNum" sz="quarter" idx="4"/>
          </p:nvPr>
        </p:nvSpPr>
        <p:spPr>
          <a:xfrm>
            <a:off x="6985000" y="6492875"/>
            <a:ext cx="2133600" cy="365125"/>
          </a:xfrm>
          <a:prstGeom prst="rect">
            <a:avLst/>
          </a:prstGeom>
        </p:spPr>
        <p:txBody>
          <a:bodyPr vert="horz" lIns="91440" tIns="45720" rIns="91440" bIns="45720" rtlCol="0" anchor="ctr"/>
          <a:lstStyle>
            <a:lvl1pPr algn="r">
              <a:defRPr sz="1200" b="1" baseline="-25000">
                <a:solidFill>
                  <a:srgbClr val="000000">
                    <a:tint val="75000"/>
                  </a:srgbClr>
                </a:solidFill>
                <a:latin typeface="+mn-lt"/>
                <a:ea typeface="+mn-ea"/>
                <a:cs typeface="+mn-cs"/>
              </a:defRPr>
            </a:lvl1pPr>
          </a:lstStyle>
          <a:p>
            <a:pPr fontAlgn="base">
              <a:spcBef>
                <a:spcPct val="0"/>
              </a:spcBef>
              <a:spcAft>
                <a:spcPct val="0"/>
              </a:spcAft>
              <a:defRPr/>
            </a:pPr>
            <a:fld id="{C0F32472-6016-48D4-A109-72F2295AA821}" type="slidenum">
              <a:rPr lang="en-US"/>
              <a:pPr fontAlgn="base">
                <a:spcBef>
                  <a:spcPct val="0"/>
                </a:spcBef>
                <a:spcAft>
                  <a:spcPct val="0"/>
                </a:spcAft>
                <a:defRPr/>
              </a:pPr>
              <a:t>‹#›</a:t>
            </a:fld>
            <a:endParaRPr lang="en-US" dirty="0"/>
          </a:p>
        </p:txBody>
      </p:sp>
      <p:sp>
        <p:nvSpPr>
          <p:cNvPr id="1031" name="TextBox 6"/>
          <p:cNvSpPr txBox="1">
            <a:spLocks noChangeArrowheads="1"/>
          </p:cNvSpPr>
          <p:nvPr/>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b="1">
              <a:solidFill>
                <a:srgbClr val="000000"/>
              </a:solidFill>
              <a:ea typeface="ＭＳ Ｐゴシック" pitchFamily="34" charset="-128"/>
              <a:cs typeface="Arial" charset="0"/>
            </a:endParaRPr>
          </a:p>
        </p:txBody>
      </p:sp>
      <p:sp>
        <p:nvSpPr>
          <p:cNvPr id="1032" name="TextBox 3"/>
          <p:cNvSpPr txBox="1">
            <a:spLocks noChangeArrowheads="1"/>
          </p:cNvSpPr>
          <p:nvPr/>
        </p:nvSpPr>
        <p:spPr bwMode="auto">
          <a:xfrm>
            <a:off x="685800" y="6407150"/>
            <a:ext cx="6172200" cy="366713"/>
          </a:xfrm>
          <a:prstGeom prst="rect">
            <a:avLst/>
          </a:prstGeom>
          <a:noFill/>
          <a:ln>
            <a:noFill/>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sz="1200">
              <a:solidFill>
                <a:srgbClr val="000000"/>
              </a:solidFill>
              <a:ea typeface="ＭＳ Ｐゴシック" pitchFamily="34" charset="-128"/>
              <a:cs typeface="Arial" charset="0"/>
            </a:endParaRPr>
          </a:p>
        </p:txBody>
      </p:sp>
    </p:spTree>
    <p:extLst>
      <p:ext uri="{BB962C8B-B14F-4D97-AF65-F5344CB8AC3E}">
        <p14:creationId xmlns:p14="http://schemas.microsoft.com/office/powerpoint/2010/main" val="3868190595"/>
      </p:ext>
    </p:extLst>
  </p:cSld>
  <p:clrMap bg1="lt1" tx1="dk1" bg2="lt2" tx2="dk2" accent1="accent1" accent2="accent2" accent3="accent3" accent4="accent4" accent5="accent5" accent6="accent6" hlink="hlink" folHlink="folHlink"/>
  <p:sldLayoutIdLst>
    <p:sldLayoutId id="2147484769" r:id="rId1"/>
    <p:sldLayoutId id="2147484770" r:id="rId2"/>
    <p:sldLayoutId id="2147486970" r:id="rId3"/>
    <p:sldLayoutId id="2147486971" r:id="rId4"/>
    <p:sldLayoutId id="2147486972" r:id="rId5"/>
    <p:sldLayoutId id="2147486973" r:id="rId6"/>
    <p:sldLayoutId id="2147486974" r:id="rId7"/>
    <p:sldLayoutId id="2147486975" r:id="rId8"/>
  </p:sldLayoutIdLst>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5100"/>
            <a:ext cx="7924800" cy="787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55650" y="1676400"/>
            <a:ext cx="770255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4"/>
          <p:cNvSpPr>
            <a:spLocks noChangeShapeType="1"/>
          </p:cNvSpPr>
          <p:nvPr/>
        </p:nvSpPr>
        <p:spPr bwMode="auto">
          <a:xfrm>
            <a:off x="685800" y="1066800"/>
            <a:ext cx="7924800" cy="0"/>
          </a:xfrm>
          <a:prstGeom prst="line">
            <a:avLst/>
          </a:prstGeom>
          <a:noFill/>
          <a:ln w="53975">
            <a:solidFill>
              <a:srgbClr val="969696"/>
            </a:solidFill>
            <a:round/>
            <a:headEnd/>
            <a:tailEnd/>
          </a:ln>
        </p:spPr>
        <p:txBody>
          <a:bodyPr wrap="none" anchor="ct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1029" name="Line 25"/>
          <p:cNvSpPr>
            <a:spLocks noChangeShapeType="1"/>
          </p:cNvSpPr>
          <p:nvPr/>
        </p:nvSpPr>
        <p:spPr bwMode="auto">
          <a:xfrm>
            <a:off x="685800" y="1143000"/>
            <a:ext cx="7924800" cy="0"/>
          </a:xfrm>
          <a:prstGeom prst="line">
            <a:avLst/>
          </a:prstGeom>
          <a:noFill/>
          <a:ln w="53975">
            <a:solidFill>
              <a:srgbClr val="A50021"/>
            </a:solidFill>
            <a:round/>
            <a:headEnd/>
            <a:tailEnd/>
          </a:ln>
        </p:spPr>
        <p:txBody>
          <a:bodyPr wrap="none" anchor="ctr"/>
          <a:lstStyle/>
          <a:p>
            <a:pPr fontAlgn="base">
              <a:spcBef>
                <a:spcPct val="0"/>
              </a:spcBef>
              <a:spcAft>
                <a:spcPct val="0"/>
              </a:spcAft>
              <a:defRPr/>
            </a:pPr>
            <a:endParaRPr lang="en-US">
              <a:solidFill>
                <a:srgbClr val="000000"/>
              </a:solidFill>
              <a:ea typeface="MS PGothic" pitchFamily="34" charset="-128"/>
              <a:cs typeface="Arial" pitchFamily="34" charset="0"/>
            </a:endParaRPr>
          </a:p>
        </p:txBody>
      </p:sp>
      <p:sp>
        <p:nvSpPr>
          <p:cNvPr id="1031" name="TextBox 6"/>
          <p:cNvSpPr txBox="1">
            <a:spLocks noChangeArrowheads="1"/>
          </p:cNvSpPr>
          <p:nvPr/>
        </p:nvSpPr>
        <p:spPr bwMode="auto">
          <a:xfrm>
            <a:off x="685800" y="6497638"/>
            <a:ext cx="6858000" cy="277812"/>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1200" b="1">
              <a:solidFill>
                <a:srgbClr val="000000"/>
              </a:solidFill>
              <a:ea typeface="MS PGothic" pitchFamily="34" charset="-128"/>
              <a:cs typeface="Arial" pitchFamily="34" charset="0"/>
            </a:endParaRPr>
          </a:p>
        </p:txBody>
      </p:sp>
      <p:sp>
        <p:nvSpPr>
          <p:cNvPr id="1032" name="TextBox 3"/>
          <p:cNvSpPr txBox="1">
            <a:spLocks noChangeArrowheads="1"/>
          </p:cNvSpPr>
          <p:nvPr/>
        </p:nvSpPr>
        <p:spPr bwMode="auto">
          <a:xfrm>
            <a:off x="685800" y="6407150"/>
            <a:ext cx="6172200" cy="366713"/>
          </a:xfrm>
          <a:prstGeom prst="rect">
            <a:avLst/>
          </a:prstGeom>
          <a:noFill/>
          <a:ln>
            <a:noFill/>
          </a:ln>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sz="1200">
              <a:solidFill>
                <a:srgbClr val="000000"/>
              </a:solidFill>
              <a:ea typeface="MS PGothic" pitchFamily="34" charset="-128"/>
              <a:cs typeface="Arial" pitchFamily="34" charset="0"/>
            </a:endParaRPr>
          </a:p>
        </p:txBody>
      </p:sp>
      <p:sp>
        <p:nvSpPr>
          <p:cNvPr id="9" name="Rectangle 26"/>
          <p:cNvSpPr txBox="1">
            <a:spLocks noGrp="1" noChangeArrowheads="1"/>
          </p:cNvSpPr>
          <p:nvPr/>
        </p:nvSpPr>
        <p:spPr bwMode="auto">
          <a:xfrm>
            <a:off x="6985000" y="6492875"/>
            <a:ext cx="2133600" cy="365125"/>
          </a:xfrm>
          <a:prstGeom prst="rect">
            <a:avLst/>
          </a:prstGeom>
          <a:noFill/>
          <a:ln>
            <a:miter lim="800000"/>
            <a:headEnd/>
            <a:tailEnd/>
          </a:ln>
        </p:spPr>
        <p:txBody>
          <a:bodyPr anchor="ctr"/>
          <a:lstStyle/>
          <a:p>
            <a:pPr algn="r" fontAlgn="base">
              <a:spcBef>
                <a:spcPct val="0"/>
              </a:spcBef>
              <a:spcAft>
                <a:spcPct val="0"/>
              </a:spcAft>
              <a:defRPr/>
            </a:pPr>
            <a:fld id="{42105E5C-96C4-4743-A641-149911D2AEA7}" type="slidenum">
              <a:rPr lang="en-US" sz="1200">
                <a:solidFill>
                  <a:srgbClr val="000000"/>
                </a:solidFill>
                <a:ea typeface="ＭＳ Ｐゴシック" pitchFamily="34" charset="-128"/>
                <a:cs typeface="Arial" charset="0"/>
              </a:rPr>
              <a:pPr algn="r" fontAlgn="base">
                <a:spcBef>
                  <a:spcPct val="0"/>
                </a:spcBef>
                <a:spcAft>
                  <a:spcPct val="0"/>
                </a:spcAft>
                <a:defRPr/>
              </a:pPr>
              <a:t>‹#›</a:t>
            </a:fld>
            <a:endParaRPr lang="en-US" sz="1200">
              <a:solidFill>
                <a:srgbClr val="000000"/>
              </a:solidFill>
              <a:ea typeface="ＭＳ Ｐゴシック" pitchFamily="34" charset="-128"/>
              <a:cs typeface="Arial" charset="0"/>
            </a:endParaRPr>
          </a:p>
        </p:txBody>
      </p:sp>
    </p:spTree>
    <p:extLst>
      <p:ext uri="{BB962C8B-B14F-4D97-AF65-F5344CB8AC3E}">
        <p14:creationId xmlns:p14="http://schemas.microsoft.com/office/powerpoint/2010/main" val="471867663"/>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6976" r:id="rId5"/>
    <p:sldLayoutId id="2147486977" r:id="rId6"/>
    <p:sldLayoutId id="2147486978" r:id="rId7"/>
    <p:sldLayoutId id="2147486979" r:id="rId8"/>
  </p:sldLayoutIdLst>
  <p:hf sldNum="0"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rgbClr val="990000"/>
        </a:buClr>
        <a:buFont typeface="Symbol" pitchFamily="18"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0.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30.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53.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5.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0.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30.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430.xml"/><Relationship Id="rId5" Type="http://schemas.microsoft.com/office/2007/relationships/hdphoto" Target="../media/hdphoto2.wdp"/><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30.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0.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0.xml"/><Relationship Id="rId1" Type="http://schemas.openxmlformats.org/officeDocument/2006/relationships/tags" Target="../tags/tag1.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431.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459.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65.xml"/></Relationships>
</file>

<file path=ppt/slides/_rels/slide35.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chart" Target="../charts/chart30.xml"/><Relationship Id="rId3" Type="http://schemas.openxmlformats.org/officeDocument/2006/relationships/chart" Target="../charts/chart20.xml"/><Relationship Id="rId7" Type="http://schemas.openxmlformats.org/officeDocument/2006/relationships/chart" Target="../charts/chart24.xml"/><Relationship Id="rId12"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457.xml"/><Relationship Id="rId6" Type="http://schemas.openxmlformats.org/officeDocument/2006/relationships/chart" Target="../charts/chart23.xml"/><Relationship Id="rId11" Type="http://schemas.openxmlformats.org/officeDocument/2006/relationships/chart" Target="../charts/chart28.xml"/><Relationship Id="rId5" Type="http://schemas.openxmlformats.org/officeDocument/2006/relationships/chart" Target="../charts/chart22.xml"/><Relationship Id="rId10" Type="http://schemas.openxmlformats.org/officeDocument/2006/relationships/chart" Target="../charts/chart27.xml"/><Relationship Id="rId4" Type="http://schemas.openxmlformats.org/officeDocument/2006/relationships/chart" Target="../charts/chart21.xml"/><Relationship Id="rId9" Type="http://schemas.openxmlformats.org/officeDocument/2006/relationships/chart" Target="../charts/chart26.xml"/><Relationship Id="rId14" Type="http://schemas.openxmlformats.org/officeDocument/2006/relationships/chart" Target="../charts/chart31.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7.xml"/><Relationship Id="rId1" Type="http://schemas.openxmlformats.org/officeDocument/2006/relationships/slideLayout" Target="../slideLayouts/slideLayout430.xml"/><Relationship Id="rId4" Type="http://schemas.openxmlformats.org/officeDocument/2006/relationships/chart" Target="../charts/char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6.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430.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51.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1.xml"/><Relationship Id="rId1" Type="http://schemas.openxmlformats.org/officeDocument/2006/relationships/slideLayout" Target="../slideLayouts/slideLayout460.xml"/></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430.xml"/><Relationship Id="rId4" Type="http://schemas.openxmlformats.org/officeDocument/2006/relationships/chart" Target="../charts/chart38.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4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1.xml"/></Relationships>
</file>

<file path=ppt/slides/_rels/slide44.xml.rels><?xml version="1.0" encoding="UTF-8" standalone="yes"?>
<Relationships xmlns="http://schemas.openxmlformats.org/package/2006/relationships"><Relationship Id="rId3" Type="http://schemas.openxmlformats.org/officeDocument/2006/relationships/hyperlink" Target="https://www.fda.gov/drugs/drug-safety-and-availability/fda-warns-about-rare-occurrence-serious-liver-injury-use-hepatitis-c-medicines-mavyret-zepatier-and" TargetMode="External"/><Relationship Id="rId2" Type="http://schemas.openxmlformats.org/officeDocument/2006/relationships/notesSlide" Target="../notesSlides/notesSlide25.xml"/><Relationship Id="rId1" Type="http://schemas.openxmlformats.org/officeDocument/2006/relationships/slideLayout" Target="../slideLayouts/slideLayout440.xml"/><Relationship Id="rId5" Type="http://schemas.openxmlformats.org/officeDocument/2006/relationships/chart" Target="../charts/chart41.xml"/><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461.xml"/><Relationship Id="rId6" Type="http://schemas.openxmlformats.org/officeDocument/2006/relationships/image" Target="../media/image48.png"/><Relationship Id="rId5" Type="http://schemas.openxmlformats.org/officeDocument/2006/relationships/image" Target="../media/image5.sv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460.xml"/><Relationship Id="rId5" Type="http://schemas.openxmlformats.org/officeDocument/2006/relationships/image" Target="../media/image50.png"/><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7.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51.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460.xml"/><Relationship Id="rId5" Type="http://schemas.openxmlformats.org/officeDocument/2006/relationships/chart" Target="../charts/chart46.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52.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chart" Target="../charts/chart47.xml"/><Relationship Id="rId7" Type="http://schemas.openxmlformats.org/officeDocument/2006/relationships/image" Target="../media/image55.emf"/><Relationship Id="rId2" Type="http://schemas.openxmlformats.org/officeDocument/2006/relationships/notesSlide" Target="../notesSlides/notesSlide31.xml"/><Relationship Id="rId1" Type="http://schemas.openxmlformats.org/officeDocument/2006/relationships/slideLayout" Target="../slideLayouts/slideLayout433.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 Id="rId9" Type="http://schemas.openxmlformats.org/officeDocument/2006/relationships/chart" Target="../charts/char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30.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30.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0972" y="2213482"/>
            <a:ext cx="7453373" cy="1077218"/>
          </a:xfrm>
          <a:prstGeom prst="rect">
            <a:avLst/>
          </a:prstGeom>
        </p:spPr>
        <p:txBody>
          <a:bodyPr wrap="square">
            <a:spAutoFit/>
          </a:bodyPr>
          <a:lstStyle/>
          <a:p>
            <a:pPr algn="ctr"/>
            <a:r>
              <a:rPr lang="ru-RU" sz="3200" b="1" i="1" dirty="0">
                <a:solidFill>
                  <a:schemeClr val="accent1"/>
                </a:solidFill>
                <a:latin typeface="Calibri" panose="020F0502020204030204" pitchFamily="34" charset="0"/>
                <a:cs typeface="Calibri" panose="020F0502020204030204" pitchFamily="34" charset="0"/>
              </a:rPr>
              <a:t>Терапия хронического гепатита С: универсальный подход для всех? </a:t>
            </a:r>
          </a:p>
        </p:txBody>
      </p:sp>
      <p:sp>
        <p:nvSpPr>
          <p:cNvPr id="8" name="Rectangle 7"/>
          <p:cNvSpPr/>
          <p:nvPr/>
        </p:nvSpPr>
        <p:spPr>
          <a:xfrm>
            <a:off x="3290417" y="6356492"/>
            <a:ext cx="2853659" cy="387798"/>
          </a:xfrm>
          <a:prstGeom prst="rect">
            <a:avLst/>
          </a:prstGeom>
        </p:spPr>
        <p:txBody>
          <a:bodyPr wrap="square">
            <a:spAutoFit/>
          </a:bodyPr>
          <a:lstStyle/>
          <a:p>
            <a:pPr algn="ctr">
              <a:lnSpc>
                <a:spcPct val="120000"/>
              </a:lnSpc>
              <a:spcBef>
                <a:spcPts val="0"/>
              </a:spcBef>
            </a:pPr>
            <a:r>
              <a:rPr lang="ru-RU" sz="1600" b="1" dirty="0" smtClean="0">
                <a:latin typeface="Arial" pitchFamily="34" charset="0"/>
                <a:ea typeface="+mj-ea"/>
                <a:cs typeface="Arial" pitchFamily="34" charset="0"/>
              </a:rPr>
              <a:t>18 октября </a:t>
            </a:r>
            <a:r>
              <a:rPr lang="ru-RU" sz="1600" b="1" dirty="0">
                <a:latin typeface="Arial" pitchFamily="34" charset="0"/>
                <a:ea typeface="+mj-ea"/>
                <a:cs typeface="Arial" pitchFamily="34" charset="0"/>
              </a:rPr>
              <a:t>2019 года</a:t>
            </a:r>
          </a:p>
        </p:txBody>
      </p:sp>
      <p:sp>
        <p:nvSpPr>
          <p:cNvPr id="9" name="Rectangle 8"/>
          <p:cNvSpPr/>
          <p:nvPr/>
        </p:nvSpPr>
        <p:spPr>
          <a:xfrm>
            <a:off x="1547912" y="5069764"/>
            <a:ext cx="6338668" cy="1071062"/>
          </a:xfrm>
          <a:prstGeom prst="rect">
            <a:avLst/>
          </a:prstGeom>
        </p:spPr>
        <p:txBody>
          <a:bodyPr wrap="square">
            <a:spAutoFit/>
          </a:bodyPr>
          <a:lstStyle/>
          <a:p>
            <a:pPr algn="ctr">
              <a:lnSpc>
                <a:spcPct val="120000"/>
              </a:lnSpc>
              <a:spcBef>
                <a:spcPts val="0"/>
              </a:spcBef>
            </a:pPr>
            <a:r>
              <a:rPr lang="ru-RU" altLang="en-US" b="1" dirty="0">
                <a:latin typeface="Arial" pitchFamily="34" charset="0"/>
                <a:ea typeface="+mj-ea"/>
                <a:cs typeface="Arial" pitchFamily="34" charset="0"/>
              </a:rPr>
              <a:t>Ольга Игоревна Сагалова, </a:t>
            </a:r>
            <a:r>
              <a:rPr lang="ru-RU" altLang="en-US" sz="1600" b="1" dirty="0" err="1">
                <a:latin typeface="Arial" pitchFamily="34" charset="0"/>
                <a:ea typeface="+mj-ea"/>
                <a:cs typeface="Arial" pitchFamily="34" charset="0"/>
              </a:rPr>
              <a:t>д.</a:t>
            </a:r>
            <a:r>
              <a:rPr lang="ru-RU" altLang="en-US" sz="1600" b="1" dirty="0" err="1" smtClean="0">
                <a:latin typeface="Arial" pitchFamily="34" charset="0"/>
                <a:ea typeface="+mj-ea"/>
                <a:cs typeface="Arial" pitchFamily="34" charset="0"/>
              </a:rPr>
              <a:t>м.н</a:t>
            </a:r>
            <a:endParaRPr lang="en-GB" altLang="en-US" sz="2000" b="1" dirty="0">
              <a:latin typeface="Arial" pitchFamily="34" charset="0"/>
              <a:ea typeface="+mj-ea"/>
              <a:cs typeface="Arial" pitchFamily="34" charset="0"/>
            </a:endParaRPr>
          </a:p>
          <a:p>
            <a:pPr algn="ctr">
              <a:lnSpc>
                <a:spcPct val="120000"/>
              </a:lnSpc>
              <a:spcBef>
                <a:spcPts val="0"/>
              </a:spcBef>
            </a:pPr>
            <a:endParaRPr lang="en-US" sz="1100" b="1" dirty="0">
              <a:latin typeface="Arial" pitchFamily="34" charset="0"/>
              <a:ea typeface="+mj-ea"/>
              <a:cs typeface="Arial" pitchFamily="34" charset="0"/>
            </a:endParaRPr>
          </a:p>
          <a:p>
            <a:pPr algn="ctr">
              <a:lnSpc>
                <a:spcPct val="120000"/>
              </a:lnSpc>
              <a:spcBef>
                <a:spcPts val="0"/>
              </a:spcBef>
            </a:pPr>
            <a:r>
              <a:rPr lang="ru-RU" sz="1200" b="1" dirty="0">
                <a:latin typeface="Arial" pitchFamily="34" charset="0"/>
                <a:ea typeface="+mj-ea"/>
                <a:cs typeface="Arial" pitchFamily="34" charset="0"/>
              </a:rPr>
              <a:t>Клиника Южно-Уральского государственного медицинского университета Минздрава </a:t>
            </a:r>
            <a:r>
              <a:rPr lang="ru-RU" sz="1200" b="1" dirty="0" smtClean="0">
                <a:latin typeface="Arial" pitchFamily="34" charset="0"/>
                <a:ea typeface="+mj-ea"/>
                <a:cs typeface="Arial" pitchFamily="34" charset="0"/>
              </a:rPr>
              <a:t>России, г. Челябинск</a:t>
            </a:r>
            <a:endParaRPr lang="en-US" sz="1200" b="1" dirty="0">
              <a:latin typeface="Arial" pitchFamily="34" charset="0"/>
              <a:ea typeface="+mj-ea"/>
              <a:cs typeface="Arial" pitchFamily="34" charset="0"/>
            </a:endParaRPr>
          </a:p>
        </p:txBody>
      </p:sp>
      <p:sp>
        <p:nvSpPr>
          <p:cNvPr id="3" name="Rectangle 2"/>
          <p:cNvSpPr/>
          <p:nvPr/>
        </p:nvSpPr>
        <p:spPr>
          <a:xfrm>
            <a:off x="8119241" y="0"/>
            <a:ext cx="1024759" cy="662152"/>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a:p>
        </p:txBody>
      </p:sp>
      <p:sp>
        <p:nvSpPr>
          <p:cNvPr id="10" name="Rectangle 6"/>
          <p:cNvSpPr/>
          <p:nvPr/>
        </p:nvSpPr>
        <p:spPr>
          <a:xfrm>
            <a:off x="113212" y="174970"/>
            <a:ext cx="8630194" cy="830997"/>
          </a:xfrm>
          <a:prstGeom prst="rect">
            <a:avLst/>
          </a:prstGeom>
        </p:spPr>
        <p:txBody>
          <a:bodyPr wrap="square">
            <a:spAutoFit/>
          </a:bodyPr>
          <a:lstStyle/>
          <a:p>
            <a:pPr algn="ctr"/>
            <a:r>
              <a:rPr lang="en-US" sz="1600" dirty="0">
                <a:solidFill>
                  <a:schemeClr val="accent1"/>
                </a:solidFill>
              </a:rPr>
              <a:t>IX </a:t>
            </a:r>
            <a:r>
              <a:rPr lang="ru-RU" sz="1600" dirty="0">
                <a:solidFill>
                  <a:schemeClr val="accent1"/>
                </a:solidFill>
              </a:rPr>
              <a:t> </a:t>
            </a:r>
            <a:r>
              <a:rPr lang="ru-RU" sz="1600" dirty="0" smtClean="0">
                <a:solidFill>
                  <a:schemeClr val="accent1"/>
                </a:solidFill>
              </a:rPr>
              <a:t>Краевая научно-практическая конференция</a:t>
            </a:r>
          </a:p>
          <a:p>
            <a:pPr algn="ctr"/>
            <a:r>
              <a:rPr lang="ru-RU" sz="1600" dirty="0" smtClean="0">
                <a:solidFill>
                  <a:schemeClr val="accent1"/>
                </a:solidFill>
              </a:rPr>
              <a:t> </a:t>
            </a:r>
            <a:r>
              <a:rPr lang="ru-RU" sz="1600" dirty="0">
                <a:solidFill>
                  <a:schemeClr val="accent1"/>
                </a:solidFill>
              </a:rPr>
              <a:t>«Инфекционные болезни. Диагностика, лечение, профилактика»</a:t>
            </a:r>
            <a:r>
              <a:rPr lang="ru-RU" sz="1600" dirty="0"/>
              <a:t> </a:t>
            </a:r>
            <a:endParaRPr lang="ru-RU" sz="1600" dirty="0" smtClean="0"/>
          </a:p>
          <a:p>
            <a:pPr algn="ctr"/>
            <a:r>
              <a:rPr lang="ru-RU" sz="1600" b="1" i="1" dirty="0" err="1">
                <a:solidFill>
                  <a:schemeClr val="accent1"/>
                </a:solidFill>
                <a:latin typeface="Calibri" panose="020F0502020204030204" pitchFamily="34" charset="0"/>
                <a:cs typeface="Calibri" panose="020F0502020204030204" pitchFamily="34" charset="0"/>
              </a:rPr>
              <a:t>г</a:t>
            </a:r>
            <a:r>
              <a:rPr lang="ru-RU" sz="1600" b="1" i="1" dirty="0" err="1" smtClean="0">
                <a:solidFill>
                  <a:schemeClr val="accent1"/>
                </a:solidFill>
                <a:latin typeface="Calibri" panose="020F0502020204030204" pitchFamily="34" charset="0"/>
                <a:cs typeface="Calibri" panose="020F0502020204030204" pitchFamily="34" charset="0"/>
              </a:rPr>
              <a:t>.Красноярск</a:t>
            </a:r>
            <a:endParaRPr lang="ru-RU" sz="2800" b="1" i="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1378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8669"/>
            <a:ext cx="8715436" cy="1143000"/>
          </a:xfrm>
        </p:spPr>
        <p:txBody>
          <a:bodyPr>
            <a:noAutofit/>
          </a:bodyPr>
          <a:lstStyle/>
          <a:p>
            <a:pPr algn="l"/>
            <a:r>
              <a:rPr lang="ru-RU" sz="2400" b="1" dirty="0" smtClean="0">
                <a:solidFill>
                  <a:schemeClr val="tx2">
                    <a:lumMod val="75000"/>
                  </a:schemeClr>
                </a:solidFill>
              </a:rPr>
              <a:t>Основные направления работы в рамках каскада оказания медицинской помощи  при ВГС-инфекции</a:t>
            </a:r>
            <a:endParaRPr lang="ru-RU" sz="2400" b="1" dirty="0">
              <a:solidFill>
                <a:schemeClr val="tx2">
                  <a:lumMod val="75000"/>
                </a:schemeClr>
              </a:solidFill>
            </a:endParaRPr>
          </a:p>
        </p:txBody>
      </p:sp>
      <p:sp>
        <p:nvSpPr>
          <p:cNvPr id="4" name="Пятиугольник 3"/>
          <p:cNvSpPr/>
          <p:nvPr/>
        </p:nvSpPr>
        <p:spPr>
          <a:xfrm>
            <a:off x="142844" y="1285860"/>
            <a:ext cx="178595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14282" y="1357298"/>
            <a:ext cx="1643074" cy="461665"/>
          </a:xfrm>
          <a:prstGeom prst="rect">
            <a:avLst/>
          </a:prstGeom>
          <a:noFill/>
        </p:spPr>
        <p:txBody>
          <a:bodyPr wrap="square" rtlCol="0">
            <a:spAutoFit/>
          </a:bodyPr>
          <a:lstStyle/>
          <a:p>
            <a:r>
              <a:rPr lang="ru-RU" sz="1200" b="1" dirty="0" smtClean="0">
                <a:solidFill>
                  <a:schemeClr val="bg1"/>
                </a:solidFill>
              </a:rPr>
              <a:t>Осведомленность и предупреждение</a:t>
            </a:r>
            <a:endParaRPr lang="ru-RU" sz="1200" b="1" dirty="0">
              <a:solidFill>
                <a:schemeClr val="bg1"/>
              </a:solidFill>
            </a:endParaRPr>
          </a:p>
        </p:txBody>
      </p:sp>
      <p:sp>
        <p:nvSpPr>
          <p:cNvPr id="6" name="Пятиугольник 5"/>
          <p:cNvSpPr/>
          <p:nvPr/>
        </p:nvSpPr>
        <p:spPr>
          <a:xfrm>
            <a:off x="1928794" y="1285860"/>
            <a:ext cx="1643074"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3643306" y="1214422"/>
            <a:ext cx="2071702" cy="714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иугольник 7"/>
          <p:cNvSpPr/>
          <p:nvPr/>
        </p:nvSpPr>
        <p:spPr>
          <a:xfrm>
            <a:off x="5822482" y="1247459"/>
            <a:ext cx="180932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571868" y="1214422"/>
            <a:ext cx="2357454" cy="769441"/>
          </a:xfrm>
          <a:prstGeom prst="rect">
            <a:avLst/>
          </a:prstGeom>
          <a:noFill/>
        </p:spPr>
        <p:txBody>
          <a:bodyPr wrap="square" rtlCol="0">
            <a:spAutoFit/>
          </a:bodyPr>
          <a:lstStyle/>
          <a:p>
            <a:r>
              <a:rPr lang="ru-RU" sz="1100" b="1" dirty="0" smtClean="0">
                <a:solidFill>
                  <a:schemeClr val="bg1"/>
                </a:solidFill>
              </a:rPr>
              <a:t>Обеспечение  медицинского наблюдения  и доступ к квалифицированной  медицинской помощи</a:t>
            </a:r>
            <a:endParaRPr lang="ru-RU" sz="1100" b="1" dirty="0">
              <a:solidFill>
                <a:schemeClr val="bg1"/>
              </a:solidFill>
            </a:endParaRPr>
          </a:p>
        </p:txBody>
      </p:sp>
      <p:sp>
        <p:nvSpPr>
          <p:cNvPr id="10" name="TextBox 9"/>
          <p:cNvSpPr txBox="1"/>
          <p:nvPr/>
        </p:nvSpPr>
        <p:spPr>
          <a:xfrm>
            <a:off x="1928794" y="1428736"/>
            <a:ext cx="1491078" cy="461665"/>
          </a:xfrm>
          <a:prstGeom prst="rect">
            <a:avLst/>
          </a:prstGeom>
          <a:noFill/>
        </p:spPr>
        <p:txBody>
          <a:bodyPr wrap="square" rtlCol="0">
            <a:spAutoFit/>
          </a:bodyPr>
          <a:lstStyle/>
          <a:p>
            <a:r>
              <a:rPr lang="ru-RU" sz="1200" b="1" dirty="0" smtClean="0">
                <a:solidFill>
                  <a:schemeClr val="bg1"/>
                </a:solidFill>
              </a:rPr>
              <a:t>Тестирование  и диагностика</a:t>
            </a:r>
            <a:endParaRPr lang="ru-RU" sz="1200" b="1" dirty="0">
              <a:solidFill>
                <a:schemeClr val="bg1"/>
              </a:solidFill>
            </a:endParaRPr>
          </a:p>
        </p:txBody>
      </p:sp>
      <p:sp>
        <p:nvSpPr>
          <p:cNvPr id="11" name="TextBox 10"/>
          <p:cNvSpPr txBox="1"/>
          <p:nvPr/>
        </p:nvSpPr>
        <p:spPr>
          <a:xfrm>
            <a:off x="6030328" y="1316458"/>
            <a:ext cx="1857388" cy="338554"/>
          </a:xfrm>
          <a:prstGeom prst="rect">
            <a:avLst/>
          </a:prstGeom>
          <a:noFill/>
        </p:spPr>
        <p:txBody>
          <a:bodyPr wrap="square" rtlCol="0">
            <a:spAutoFit/>
          </a:bodyPr>
          <a:lstStyle/>
          <a:p>
            <a:r>
              <a:rPr lang="ru-RU" sz="1600" b="1" dirty="0" smtClean="0">
                <a:solidFill>
                  <a:schemeClr val="bg1"/>
                </a:solidFill>
              </a:rPr>
              <a:t>Доступ к лечению</a:t>
            </a:r>
            <a:endParaRPr lang="ru-RU" sz="1600" b="1" dirty="0">
              <a:solidFill>
                <a:schemeClr val="bg1"/>
              </a:solidFill>
            </a:endParaRPr>
          </a:p>
        </p:txBody>
      </p:sp>
      <p:sp>
        <p:nvSpPr>
          <p:cNvPr id="12" name="TextBox 11"/>
          <p:cNvSpPr txBox="1"/>
          <p:nvPr/>
        </p:nvSpPr>
        <p:spPr>
          <a:xfrm>
            <a:off x="0" y="2071678"/>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Бремя </a:t>
            </a:r>
            <a:r>
              <a:rPr lang="ru-RU" sz="1200" b="1" dirty="0" err="1" smtClean="0"/>
              <a:t>ВГС-инфекции</a:t>
            </a:r>
            <a:r>
              <a:rPr lang="ru-RU" sz="1200" b="1" dirty="0" smtClean="0"/>
              <a:t> в стране</a:t>
            </a:r>
            <a:endParaRPr lang="ru-RU" sz="1200" b="1" dirty="0"/>
          </a:p>
        </p:txBody>
      </p:sp>
      <p:sp>
        <p:nvSpPr>
          <p:cNvPr id="14" name="Пятиугольник 13"/>
          <p:cNvSpPr/>
          <p:nvPr/>
        </p:nvSpPr>
        <p:spPr>
          <a:xfrm>
            <a:off x="7715272" y="1214422"/>
            <a:ext cx="1428728"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643834" y="1247459"/>
            <a:ext cx="1500166" cy="584775"/>
          </a:xfrm>
          <a:prstGeom prst="rect">
            <a:avLst/>
          </a:prstGeom>
          <a:noFill/>
        </p:spPr>
        <p:txBody>
          <a:bodyPr wrap="square" rtlCol="0">
            <a:spAutoFit/>
          </a:bodyPr>
          <a:lstStyle/>
          <a:p>
            <a:r>
              <a:rPr lang="ru-RU" sz="1600" b="1" dirty="0" smtClean="0">
                <a:solidFill>
                  <a:schemeClr val="bg1"/>
                </a:solidFill>
              </a:rPr>
              <a:t>Мониторинг </a:t>
            </a:r>
          </a:p>
          <a:p>
            <a:r>
              <a:rPr lang="ru-RU" sz="1600" b="1" dirty="0" smtClean="0">
                <a:solidFill>
                  <a:schemeClr val="bg1"/>
                </a:solidFill>
              </a:rPr>
              <a:t>и оценка</a:t>
            </a:r>
            <a:endParaRPr lang="ru-RU" sz="1600" b="1" dirty="0">
              <a:solidFill>
                <a:schemeClr val="bg1"/>
              </a:solidFill>
            </a:endParaRPr>
          </a:p>
        </p:txBody>
      </p:sp>
      <p:sp>
        <p:nvSpPr>
          <p:cNvPr id="18" name="TextBox 17"/>
          <p:cNvSpPr txBox="1"/>
          <p:nvPr/>
        </p:nvSpPr>
        <p:spPr>
          <a:xfrm>
            <a:off x="0" y="2714620"/>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Информированность населения</a:t>
            </a:r>
            <a:endParaRPr lang="ru-RU" sz="1200" b="1" dirty="0"/>
          </a:p>
        </p:txBody>
      </p:sp>
      <p:sp>
        <p:nvSpPr>
          <p:cNvPr id="19" name="TextBox 18"/>
          <p:cNvSpPr txBox="1"/>
          <p:nvPr/>
        </p:nvSpPr>
        <p:spPr>
          <a:xfrm>
            <a:off x="0" y="3429000"/>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Информированность в группах риска</a:t>
            </a:r>
            <a:endParaRPr lang="ru-RU" sz="1200" b="1" dirty="0"/>
          </a:p>
        </p:txBody>
      </p:sp>
      <p:sp>
        <p:nvSpPr>
          <p:cNvPr id="20" name="TextBox 19"/>
          <p:cNvSpPr txBox="1"/>
          <p:nvPr/>
        </p:nvSpPr>
        <p:spPr>
          <a:xfrm>
            <a:off x="0" y="4071942"/>
            <a:ext cx="1857356"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dirty="0" smtClean="0"/>
              <a:t>Осведомленность врачей первичного звена</a:t>
            </a:r>
            <a:endParaRPr lang="ru-RU" sz="1400" b="1" dirty="0"/>
          </a:p>
        </p:txBody>
      </p:sp>
      <p:sp>
        <p:nvSpPr>
          <p:cNvPr id="21" name="TextBox 20"/>
          <p:cNvSpPr txBox="1"/>
          <p:nvPr/>
        </p:nvSpPr>
        <p:spPr>
          <a:xfrm>
            <a:off x="0" y="4891928"/>
            <a:ext cx="185735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dirty="0" smtClean="0"/>
              <a:t>Кампании по профилактике</a:t>
            </a:r>
            <a:endParaRPr lang="ru-RU" sz="1400" b="1" dirty="0"/>
          </a:p>
        </p:txBody>
      </p:sp>
      <p:sp>
        <p:nvSpPr>
          <p:cNvPr id="22" name="TextBox 21"/>
          <p:cNvSpPr txBox="1"/>
          <p:nvPr/>
        </p:nvSpPr>
        <p:spPr>
          <a:xfrm>
            <a:off x="1857356" y="2096192"/>
            <a:ext cx="171451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400" b="1" dirty="0" smtClean="0"/>
              <a:t>Уровень диагностики </a:t>
            </a:r>
            <a:r>
              <a:rPr lang="ru-RU" sz="1400" b="1" dirty="0" err="1" smtClean="0"/>
              <a:t>ВГС-инфекции</a:t>
            </a:r>
            <a:endParaRPr lang="ru-RU" sz="1400" b="1" dirty="0"/>
          </a:p>
        </p:txBody>
      </p:sp>
      <p:sp>
        <p:nvSpPr>
          <p:cNvPr id="23" name="TextBox 22"/>
          <p:cNvSpPr txBox="1"/>
          <p:nvPr/>
        </p:nvSpPr>
        <p:spPr>
          <a:xfrm>
            <a:off x="1857356" y="2972922"/>
            <a:ext cx="17145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200" b="1" dirty="0" smtClean="0"/>
              <a:t>Наличие программ скрининга</a:t>
            </a:r>
            <a:endParaRPr lang="ru-RU" sz="1200" b="1" dirty="0"/>
          </a:p>
        </p:txBody>
      </p:sp>
      <p:sp>
        <p:nvSpPr>
          <p:cNvPr id="24" name="TextBox 23"/>
          <p:cNvSpPr txBox="1"/>
          <p:nvPr/>
        </p:nvSpPr>
        <p:spPr>
          <a:xfrm>
            <a:off x="3656954" y="2065697"/>
            <a:ext cx="198658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Интеграция  ВОП и врачей-специалистов</a:t>
            </a:r>
            <a:endParaRPr lang="ru-RU" sz="1200" b="1" dirty="0"/>
          </a:p>
        </p:txBody>
      </p:sp>
      <p:sp>
        <p:nvSpPr>
          <p:cNvPr id="25" name="TextBox 24"/>
          <p:cNvSpPr txBox="1"/>
          <p:nvPr/>
        </p:nvSpPr>
        <p:spPr>
          <a:xfrm>
            <a:off x="3643306" y="2723972"/>
            <a:ext cx="2000232"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t>Диагностика внепеченочных проявлений  ВГС </a:t>
            </a:r>
            <a:endParaRPr lang="ru-RU" sz="1400" b="1" dirty="0"/>
          </a:p>
        </p:txBody>
      </p:sp>
      <p:sp>
        <p:nvSpPr>
          <p:cNvPr id="26" name="TextBox 25"/>
          <p:cNvSpPr txBox="1"/>
          <p:nvPr/>
        </p:nvSpPr>
        <p:spPr>
          <a:xfrm>
            <a:off x="3642395" y="5162293"/>
            <a:ext cx="200023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Интеграция медицинской помощи в МЛС и системы здравоохранения</a:t>
            </a:r>
            <a:endParaRPr lang="ru-RU" sz="1200" b="1" dirty="0"/>
          </a:p>
        </p:txBody>
      </p:sp>
      <p:sp>
        <p:nvSpPr>
          <p:cNvPr id="27" name="TextBox 26"/>
          <p:cNvSpPr txBox="1"/>
          <p:nvPr/>
        </p:nvSpPr>
        <p:spPr>
          <a:xfrm>
            <a:off x="3642395" y="3621289"/>
            <a:ext cx="2000264"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Повышение роли ВОП  </a:t>
            </a:r>
            <a:endParaRPr lang="ru-RU" sz="1200" b="1" dirty="0"/>
          </a:p>
        </p:txBody>
      </p:sp>
      <p:sp>
        <p:nvSpPr>
          <p:cNvPr id="28" name="TextBox 27"/>
          <p:cNvSpPr txBox="1"/>
          <p:nvPr/>
        </p:nvSpPr>
        <p:spPr>
          <a:xfrm>
            <a:off x="3642395" y="4077323"/>
            <a:ext cx="200026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t>Доступ к помощи у больных с установленным диагнозом</a:t>
            </a:r>
            <a:endParaRPr lang="ru-RU" sz="1400" b="1" dirty="0"/>
          </a:p>
        </p:txBody>
      </p:sp>
      <p:sp>
        <p:nvSpPr>
          <p:cNvPr id="29" name="TextBox 28"/>
          <p:cNvSpPr txBox="1"/>
          <p:nvPr/>
        </p:nvSpPr>
        <p:spPr>
          <a:xfrm>
            <a:off x="5786446" y="2000240"/>
            <a:ext cx="17378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Обеспечение ПВТ  гепатита С</a:t>
            </a:r>
            <a:endParaRPr lang="ru-RU" sz="1400" b="1" dirty="0"/>
          </a:p>
        </p:txBody>
      </p:sp>
      <p:sp>
        <p:nvSpPr>
          <p:cNvPr id="30" name="TextBox 29"/>
          <p:cNvSpPr txBox="1"/>
          <p:nvPr/>
        </p:nvSpPr>
        <p:spPr>
          <a:xfrm>
            <a:off x="5786446" y="2626271"/>
            <a:ext cx="173788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Доступ к ПППД</a:t>
            </a:r>
            <a:endParaRPr lang="ru-RU" sz="1400" b="1" dirty="0"/>
          </a:p>
        </p:txBody>
      </p:sp>
      <p:sp>
        <p:nvSpPr>
          <p:cNvPr id="31" name="TextBox 30"/>
          <p:cNvSpPr txBox="1"/>
          <p:nvPr/>
        </p:nvSpPr>
        <p:spPr>
          <a:xfrm>
            <a:off x="7643834" y="2000240"/>
            <a:ext cx="150016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smtClean="0"/>
              <a:t>Существование Регистра пациентов</a:t>
            </a:r>
            <a:endParaRPr lang="ru-RU" sz="1200" b="1" dirty="0"/>
          </a:p>
        </p:txBody>
      </p:sp>
      <p:sp>
        <p:nvSpPr>
          <p:cNvPr id="32" name="TextBox 31"/>
          <p:cNvSpPr txBox="1"/>
          <p:nvPr/>
        </p:nvSpPr>
        <p:spPr>
          <a:xfrm>
            <a:off x="7643834" y="2928934"/>
            <a:ext cx="150016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err="1" smtClean="0"/>
              <a:t>Репортирование</a:t>
            </a:r>
            <a:r>
              <a:rPr lang="ru-RU" sz="1200" b="1" dirty="0" smtClean="0"/>
              <a:t> новых случаев</a:t>
            </a:r>
            <a:endParaRPr lang="ru-RU" sz="1200" b="1" dirty="0"/>
          </a:p>
        </p:txBody>
      </p:sp>
      <p:sp>
        <p:nvSpPr>
          <p:cNvPr id="33" name="TextBox 32"/>
          <p:cNvSpPr txBox="1"/>
          <p:nvPr/>
        </p:nvSpPr>
        <p:spPr>
          <a:xfrm>
            <a:off x="7643834" y="3547734"/>
            <a:ext cx="1500166"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smtClean="0"/>
              <a:t>Оценка исходов</a:t>
            </a:r>
            <a:endParaRPr lang="ru-RU" sz="1200" b="1" dirty="0"/>
          </a:p>
        </p:txBody>
      </p:sp>
      <p:sp>
        <p:nvSpPr>
          <p:cNvPr id="34" name="TextBox 33"/>
          <p:cNvSpPr txBox="1"/>
          <p:nvPr/>
        </p:nvSpPr>
        <p:spPr>
          <a:xfrm>
            <a:off x="2143076" y="6453336"/>
            <a:ext cx="7000924" cy="430887"/>
          </a:xfrm>
          <a:prstGeom prst="rect">
            <a:avLst/>
          </a:prstGeom>
          <a:noFill/>
        </p:spPr>
        <p:txBody>
          <a:bodyPr wrap="square" rtlCol="0">
            <a:spAutoFit/>
          </a:bodyPr>
          <a:lstStyle/>
          <a:p>
            <a:pPr algn="r"/>
            <a:r>
              <a:rPr lang="en-US" sz="1050" b="1" dirty="0" smtClean="0"/>
              <a:t>Road to Elimination: Barriers and Best practices in Hepatitis C Management.</a:t>
            </a:r>
            <a:endParaRPr lang="ru-RU" sz="1050" b="1" dirty="0" smtClean="0"/>
          </a:p>
          <a:p>
            <a:pPr algn="r"/>
            <a:r>
              <a:rPr lang="en-US" sz="1050" b="1" dirty="0" smtClean="0"/>
              <a:t> BCG, Boston, 2017</a:t>
            </a:r>
            <a:endParaRPr lang="ru-RU" sz="1050" b="1" dirty="0"/>
          </a:p>
        </p:txBody>
      </p:sp>
      <p:sp>
        <p:nvSpPr>
          <p:cNvPr id="35" name="TextBox 34"/>
          <p:cNvSpPr txBox="1"/>
          <p:nvPr/>
        </p:nvSpPr>
        <p:spPr>
          <a:xfrm>
            <a:off x="5786446" y="3024514"/>
            <a:ext cx="17378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Финансирование ПВТ</a:t>
            </a:r>
            <a:endParaRPr lang="ru-RU" sz="1400" b="1" dirty="0"/>
          </a:p>
        </p:txBody>
      </p:sp>
      <p:sp>
        <p:nvSpPr>
          <p:cNvPr id="3" name="Овал 2"/>
          <p:cNvSpPr/>
          <p:nvPr/>
        </p:nvSpPr>
        <p:spPr>
          <a:xfrm>
            <a:off x="3631274" y="1770577"/>
            <a:ext cx="2051388" cy="2423740"/>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smtClean="0"/>
          </a:p>
        </p:txBody>
      </p:sp>
      <p:sp>
        <p:nvSpPr>
          <p:cNvPr id="36" name="Овал 35"/>
          <p:cNvSpPr/>
          <p:nvPr/>
        </p:nvSpPr>
        <p:spPr>
          <a:xfrm>
            <a:off x="5653094" y="1075510"/>
            <a:ext cx="1958394" cy="2817278"/>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smtClean="0"/>
          </a:p>
        </p:txBody>
      </p:sp>
      <p:sp>
        <p:nvSpPr>
          <p:cNvPr id="37" name="Овал 36"/>
          <p:cNvSpPr/>
          <p:nvPr/>
        </p:nvSpPr>
        <p:spPr>
          <a:xfrm>
            <a:off x="1857356" y="1516466"/>
            <a:ext cx="1815518" cy="2817278"/>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smtClean="0"/>
          </a:p>
        </p:txBody>
      </p:sp>
      <p:sp>
        <p:nvSpPr>
          <p:cNvPr id="13" name="TextBox 12"/>
          <p:cNvSpPr txBox="1"/>
          <p:nvPr/>
        </p:nvSpPr>
        <p:spPr>
          <a:xfrm>
            <a:off x="14025" y="6020585"/>
            <a:ext cx="3105973" cy="155922"/>
          </a:xfrm>
          <a:prstGeom prst="rect">
            <a:avLst/>
          </a:prstGeom>
          <a:noFill/>
        </p:spPr>
        <p:txBody>
          <a:bodyPr wrap="square" lIns="0" tIns="0" rIns="0" bIns="0" rtlCol="0">
            <a:noAutofit/>
          </a:bodyPr>
          <a:lstStyle/>
          <a:p>
            <a:pPr>
              <a:lnSpc>
                <a:spcPct val="90000"/>
              </a:lnSpc>
            </a:pPr>
            <a:r>
              <a:rPr lang="ru-RU" sz="1000" dirty="0" smtClean="0"/>
              <a:t>ВГС-инфекция – инфекция, вызванная вирусом гепатита С; ПППД – препараты прямого противовирусного действия; ВОП – врачи общей практики; ПВТ – противовирусная терапия; МЛС – места лишения свободы</a:t>
            </a:r>
          </a:p>
        </p:txBody>
      </p:sp>
    </p:spTree>
    <p:extLst>
      <p:ext uri="{BB962C8B-B14F-4D97-AF65-F5344CB8AC3E}">
        <p14:creationId xmlns:p14="http://schemas.microsoft.com/office/powerpoint/2010/main" val="35349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AE95899-7BD9-4083-BDEB-5BE9C650ED94}"/>
              </a:ext>
            </a:extLst>
          </p:cNvPr>
          <p:cNvSpPr>
            <a:spLocks noGrp="1"/>
          </p:cNvSpPr>
          <p:nvPr>
            <p:ph type="title"/>
          </p:nvPr>
        </p:nvSpPr>
        <p:spPr>
          <a:xfrm>
            <a:off x="637180" y="177421"/>
            <a:ext cx="8172450" cy="873664"/>
          </a:xfrm>
        </p:spPr>
        <p:txBody>
          <a:bodyPr>
            <a:noAutofit/>
          </a:bodyPr>
          <a:lstStyle/>
          <a:p>
            <a:r>
              <a:rPr lang="ru-RU" sz="2800" b="1" dirty="0">
                <a:solidFill>
                  <a:schemeClr val="tx2"/>
                </a:solidFill>
                <a:latin typeface="Arial" panose="020B0604020202020204" pitchFamily="34" charset="0"/>
                <a:cs typeface="Arial" panose="020B0604020202020204" pitchFamily="34" charset="0"/>
              </a:rPr>
              <a:t>Частота выявления </a:t>
            </a:r>
            <a:r>
              <a:rPr lang="en-US" sz="2800" b="1" dirty="0">
                <a:solidFill>
                  <a:schemeClr val="tx2"/>
                </a:solidFill>
                <a:latin typeface="Arial" panose="020B0604020202020204" pitchFamily="34" charset="0"/>
                <a:cs typeface="Arial" panose="020B0604020202020204" pitchFamily="34" charset="0"/>
              </a:rPr>
              <a:t>anti-HCV </a:t>
            </a:r>
            <a:r>
              <a:rPr lang="ru-RU" sz="2800" b="1" dirty="0">
                <a:solidFill>
                  <a:schemeClr val="tx2"/>
                </a:solidFill>
                <a:latin typeface="Arial" panose="020B0604020202020204" pitchFamily="34" charset="0"/>
                <a:cs typeface="Arial" panose="020B0604020202020204" pitchFamily="34" charset="0"/>
              </a:rPr>
              <a:t>при обследовании перед госпитализацией</a:t>
            </a:r>
          </a:p>
        </p:txBody>
      </p:sp>
      <p:graphicFrame>
        <p:nvGraphicFramePr>
          <p:cNvPr id="4" name="Диаграмма 3">
            <a:extLst>
              <a:ext uri="{FF2B5EF4-FFF2-40B4-BE49-F238E27FC236}">
                <a16:creationId xmlns="" xmlns:a16="http://schemas.microsoft.com/office/drawing/2014/main" id="{9985C757-32D5-4431-ABA9-357E9BAA1213}"/>
              </a:ext>
            </a:extLst>
          </p:cNvPr>
          <p:cNvGraphicFramePr>
            <a:graphicFrameLocks/>
          </p:cNvGraphicFramePr>
          <p:nvPr>
            <p:extLst/>
          </p:nvPr>
        </p:nvGraphicFramePr>
        <p:xfrm>
          <a:off x="1027705" y="1753654"/>
          <a:ext cx="7391400" cy="3943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240A570A-EC63-4BD8-9E5F-118D050DA08C}"/>
              </a:ext>
            </a:extLst>
          </p:cNvPr>
          <p:cNvSpPr txBox="1"/>
          <p:nvPr/>
        </p:nvSpPr>
        <p:spPr>
          <a:xfrm>
            <a:off x="498680" y="6081193"/>
            <a:ext cx="1191352" cy="369332"/>
          </a:xfrm>
          <a:prstGeom prst="rect">
            <a:avLst/>
          </a:prstGeom>
          <a:noFill/>
        </p:spPr>
        <p:txBody>
          <a:bodyPr wrap="none" rtlCol="0">
            <a:spAutoFit/>
          </a:bodyPr>
          <a:lstStyle/>
          <a:p>
            <a:r>
              <a:rPr lang="en-US" sz="1800" u="none" dirty="0">
                <a:solidFill>
                  <a:schemeClr val="tx1"/>
                </a:solidFill>
              </a:rPr>
              <a:t>N=26 997</a:t>
            </a:r>
            <a:endParaRPr lang="ru-RU" sz="1800" u="none" dirty="0">
              <a:solidFill>
                <a:schemeClr val="tx1"/>
              </a:solidFill>
            </a:endParaRPr>
          </a:p>
        </p:txBody>
      </p:sp>
      <p:sp>
        <p:nvSpPr>
          <p:cNvPr id="6" name="TextBox 5">
            <a:extLst>
              <a:ext uri="{FF2B5EF4-FFF2-40B4-BE49-F238E27FC236}">
                <a16:creationId xmlns="" xmlns:a16="http://schemas.microsoft.com/office/drawing/2014/main" id="{288FF0E7-93A7-4F0A-9C89-F4ABB1D3F483}"/>
              </a:ext>
            </a:extLst>
          </p:cNvPr>
          <p:cNvSpPr txBox="1"/>
          <p:nvPr/>
        </p:nvSpPr>
        <p:spPr>
          <a:xfrm rot="16200000">
            <a:off x="-664972" y="3478261"/>
            <a:ext cx="2604304" cy="276999"/>
          </a:xfrm>
          <a:prstGeom prst="rect">
            <a:avLst/>
          </a:prstGeom>
          <a:noFill/>
        </p:spPr>
        <p:txBody>
          <a:bodyPr wrap="none" rtlCol="0">
            <a:spAutoFit/>
          </a:bodyPr>
          <a:lstStyle/>
          <a:p>
            <a:r>
              <a:rPr lang="ru-RU" sz="1200" u="none" dirty="0">
                <a:solidFill>
                  <a:schemeClr val="tx1"/>
                </a:solidFill>
              </a:rPr>
              <a:t>Доля положительных результатов</a:t>
            </a:r>
          </a:p>
        </p:txBody>
      </p:sp>
      <p:sp>
        <p:nvSpPr>
          <p:cNvPr id="3" name="Прямоугольник 2"/>
          <p:cNvSpPr/>
          <p:nvPr/>
        </p:nvSpPr>
        <p:spPr>
          <a:xfrm>
            <a:off x="2372891" y="6446231"/>
            <a:ext cx="3283784" cy="276999"/>
          </a:xfrm>
          <a:prstGeom prst="rect">
            <a:avLst/>
          </a:prstGeom>
        </p:spPr>
        <p:txBody>
          <a:bodyPr wrap="none">
            <a:spAutoFit/>
          </a:bodyPr>
          <a:lstStyle/>
          <a:p>
            <a:r>
              <a:rPr lang="ru-RU" sz="1200" dirty="0"/>
              <a:t>(Данные ФБУН ЦНИИЭ Роспотребнадзора)</a:t>
            </a:r>
          </a:p>
        </p:txBody>
      </p:sp>
      <p:sp>
        <p:nvSpPr>
          <p:cNvPr id="7" name="TextBox 6"/>
          <p:cNvSpPr txBox="1"/>
          <p:nvPr/>
        </p:nvSpPr>
        <p:spPr>
          <a:xfrm>
            <a:off x="5052464" y="6551768"/>
            <a:ext cx="3675017" cy="232209"/>
          </a:xfrm>
          <a:prstGeom prst="rect">
            <a:avLst/>
          </a:prstGeom>
          <a:noFill/>
        </p:spPr>
        <p:txBody>
          <a:bodyPr wrap="square" lIns="0" tIns="0" rIns="0" bIns="0" rtlCol="0">
            <a:noAutofit/>
          </a:bodyPr>
          <a:lstStyle>
            <a:defPPr>
              <a:defRPr lang="en-US"/>
            </a:defPPr>
            <a:lvl1pPr algn="r">
              <a:lnSpc>
                <a:spcPct val="90000"/>
              </a:lnSpc>
              <a:defRPr sz="1200"/>
            </a:lvl1pPr>
          </a:lstStyle>
          <a:p>
            <a:r>
              <a:rPr lang="ru-RU" dirty="0"/>
              <a:t>В.П. Чуланов, Москва, сентябрь 2019 </a:t>
            </a:r>
          </a:p>
        </p:txBody>
      </p:sp>
      <p:sp>
        <p:nvSpPr>
          <p:cNvPr id="8" name="TextBox 7"/>
          <p:cNvSpPr txBox="1"/>
          <p:nvPr/>
        </p:nvSpPr>
        <p:spPr>
          <a:xfrm>
            <a:off x="300251" y="6551768"/>
            <a:ext cx="1869743" cy="45719"/>
          </a:xfrm>
          <a:prstGeom prst="rect">
            <a:avLst/>
          </a:prstGeom>
          <a:noFill/>
        </p:spPr>
        <p:txBody>
          <a:bodyPr wrap="square" lIns="0" tIns="0" rIns="0" bIns="0" rtlCol="0">
            <a:noAutofit/>
          </a:bodyPr>
          <a:lstStyle/>
          <a:p>
            <a:pPr>
              <a:lnSpc>
                <a:spcPct val="90000"/>
              </a:lnSpc>
            </a:pPr>
            <a:r>
              <a:rPr lang="en-US" sz="1100" dirty="0" smtClean="0"/>
              <a:t>Anti-HCV – </a:t>
            </a:r>
            <a:r>
              <a:rPr lang="ru-RU" sz="1100" dirty="0" smtClean="0"/>
              <a:t>антитела к вирусу гепатита С</a:t>
            </a:r>
            <a:endParaRPr lang="ru-RU" dirty="0" smtClean="0"/>
          </a:p>
        </p:txBody>
      </p:sp>
    </p:spTree>
    <p:extLst>
      <p:ext uri="{BB962C8B-B14F-4D97-AF65-F5344CB8AC3E}">
        <p14:creationId xmlns:p14="http://schemas.microsoft.com/office/powerpoint/2010/main" val="2590736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 xmlns:a16="http://schemas.microsoft.com/office/drawing/2014/main" id="{F17A793D-AAC5-4BF2-93D0-95D30F6725D6}"/>
              </a:ext>
            </a:extLst>
          </p:cNvPr>
          <p:cNvGraphicFramePr>
            <a:graphicFrameLocks/>
          </p:cNvGraphicFramePr>
          <p:nvPr>
            <p:extLst/>
          </p:nvPr>
        </p:nvGraphicFramePr>
        <p:xfrm>
          <a:off x="637180" y="1666874"/>
          <a:ext cx="7960909" cy="3887765"/>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1">
            <a:extLst>
              <a:ext uri="{FF2B5EF4-FFF2-40B4-BE49-F238E27FC236}">
                <a16:creationId xmlns="" xmlns:a16="http://schemas.microsoft.com/office/drawing/2014/main" id="{D7CC5505-DC89-4571-AFD4-765D5D5BAB68}"/>
              </a:ext>
            </a:extLst>
          </p:cNvPr>
          <p:cNvSpPr txBox="1">
            <a:spLocks/>
          </p:cNvSpPr>
          <p:nvPr/>
        </p:nvSpPr>
        <p:spPr bwMode="auto">
          <a:xfrm>
            <a:off x="637180" y="13648"/>
            <a:ext cx="8172450" cy="109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ctr" defTabSz="457200" rtl="0" eaLnBrk="0" fontAlgn="base" hangingPunct="0">
              <a:lnSpc>
                <a:spcPct val="90000"/>
              </a:lnSpc>
              <a:spcBef>
                <a:spcPct val="0"/>
              </a:spcBef>
              <a:spcAft>
                <a:spcPct val="0"/>
              </a:spcAft>
              <a:defRPr sz="2800" b="1">
                <a:solidFill>
                  <a:srgbClr val="000066"/>
                </a:solidFill>
                <a:latin typeface="Arial" panose="020B0604020202020204" pitchFamily="34" charset="0"/>
                <a:ea typeface="MS PGothic" pitchFamily="34" charset="-128"/>
                <a:cs typeface="Arial" panose="020B0604020202020204" pitchFamily="34" charset="0"/>
              </a:defRPr>
            </a:lvl1pPr>
            <a:lvl2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2pPr>
            <a:lvl3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3pPr>
            <a:lvl4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4pPr>
            <a:lvl5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5pPr>
            <a:lvl6pPr marL="4572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6pPr>
            <a:lvl7pPr marL="9144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7pPr>
            <a:lvl8pPr marL="13716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8pPr>
            <a:lvl9pPr marL="18288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9pPr>
          </a:lstStyle>
          <a:p>
            <a:r>
              <a:rPr lang="ru-RU" sz="2400" u="none" kern="0" dirty="0">
                <a:solidFill>
                  <a:schemeClr val="tx2">
                    <a:lumMod val="75000"/>
                  </a:schemeClr>
                </a:solidFill>
              </a:rPr>
              <a:t>Частота выявления </a:t>
            </a:r>
            <a:r>
              <a:rPr lang="en-US" sz="2400" u="none" kern="0" dirty="0">
                <a:solidFill>
                  <a:schemeClr val="tx2">
                    <a:lumMod val="75000"/>
                  </a:schemeClr>
                </a:solidFill>
              </a:rPr>
              <a:t>anti-HCV </a:t>
            </a:r>
            <a:r>
              <a:rPr lang="ru-RU" sz="2400" u="none" kern="0" dirty="0">
                <a:solidFill>
                  <a:schemeClr val="tx2">
                    <a:lumMod val="75000"/>
                  </a:schemeClr>
                </a:solidFill>
              </a:rPr>
              <a:t>при обследовании перед госпитализацией</a:t>
            </a:r>
            <a:br>
              <a:rPr lang="ru-RU" sz="2400" u="none" kern="0" dirty="0">
                <a:solidFill>
                  <a:schemeClr val="tx2">
                    <a:lumMod val="75000"/>
                  </a:schemeClr>
                </a:solidFill>
              </a:rPr>
            </a:br>
            <a:r>
              <a:rPr lang="ru-RU" sz="2400" u="none" kern="0" dirty="0">
                <a:solidFill>
                  <a:schemeClr val="tx2">
                    <a:lumMod val="75000"/>
                  </a:schemeClr>
                </a:solidFill>
              </a:rPr>
              <a:t>в разных возрастных группах</a:t>
            </a:r>
          </a:p>
        </p:txBody>
      </p:sp>
      <p:sp>
        <p:nvSpPr>
          <p:cNvPr id="7" name="TextBox 6">
            <a:extLst>
              <a:ext uri="{FF2B5EF4-FFF2-40B4-BE49-F238E27FC236}">
                <a16:creationId xmlns="" xmlns:a16="http://schemas.microsoft.com/office/drawing/2014/main" id="{FBCA827A-06B8-432D-8163-5541DE5586BB}"/>
              </a:ext>
            </a:extLst>
          </p:cNvPr>
          <p:cNvSpPr txBox="1"/>
          <p:nvPr/>
        </p:nvSpPr>
        <p:spPr>
          <a:xfrm>
            <a:off x="337464" y="5813104"/>
            <a:ext cx="1191352" cy="369332"/>
          </a:xfrm>
          <a:prstGeom prst="rect">
            <a:avLst/>
          </a:prstGeom>
          <a:noFill/>
        </p:spPr>
        <p:txBody>
          <a:bodyPr wrap="none" rtlCol="0">
            <a:spAutoFit/>
          </a:bodyPr>
          <a:lstStyle/>
          <a:p>
            <a:r>
              <a:rPr lang="en-US" sz="1800" u="none" dirty="0">
                <a:solidFill>
                  <a:schemeClr val="tx1"/>
                </a:solidFill>
              </a:rPr>
              <a:t>N=26 997</a:t>
            </a:r>
            <a:endParaRPr lang="ru-RU" sz="1800" u="none" dirty="0">
              <a:solidFill>
                <a:schemeClr val="tx1"/>
              </a:solidFill>
            </a:endParaRPr>
          </a:p>
        </p:txBody>
      </p:sp>
      <p:sp>
        <p:nvSpPr>
          <p:cNvPr id="8" name="TextBox 7">
            <a:extLst>
              <a:ext uri="{FF2B5EF4-FFF2-40B4-BE49-F238E27FC236}">
                <a16:creationId xmlns="" xmlns:a16="http://schemas.microsoft.com/office/drawing/2014/main" id="{C8491E44-D13D-4739-BB60-A8053C648A5C}"/>
              </a:ext>
            </a:extLst>
          </p:cNvPr>
          <p:cNvSpPr txBox="1"/>
          <p:nvPr/>
        </p:nvSpPr>
        <p:spPr>
          <a:xfrm rot="16200000">
            <a:off x="-964688" y="3096122"/>
            <a:ext cx="2604304" cy="276999"/>
          </a:xfrm>
          <a:prstGeom prst="rect">
            <a:avLst/>
          </a:prstGeom>
          <a:noFill/>
        </p:spPr>
        <p:txBody>
          <a:bodyPr wrap="none" rtlCol="0">
            <a:spAutoFit/>
          </a:bodyPr>
          <a:lstStyle/>
          <a:p>
            <a:r>
              <a:rPr lang="ru-RU" sz="1200" u="none" dirty="0">
                <a:solidFill>
                  <a:schemeClr val="tx1"/>
                </a:solidFill>
              </a:rPr>
              <a:t>Доля положительных результатов</a:t>
            </a:r>
          </a:p>
        </p:txBody>
      </p:sp>
      <p:sp>
        <p:nvSpPr>
          <p:cNvPr id="9" name="TextBox 8"/>
          <p:cNvSpPr txBox="1"/>
          <p:nvPr/>
        </p:nvSpPr>
        <p:spPr>
          <a:xfrm>
            <a:off x="4915987" y="6514756"/>
            <a:ext cx="3675017" cy="232209"/>
          </a:xfrm>
          <a:prstGeom prst="rect">
            <a:avLst/>
          </a:prstGeom>
          <a:noFill/>
        </p:spPr>
        <p:txBody>
          <a:bodyPr wrap="square" lIns="0" tIns="0" rIns="0" bIns="0" rtlCol="0">
            <a:noAutofit/>
          </a:bodyPr>
          <a:lstStyle>
            <a:defPPr>
              <a:defRPr lang="en-US"/>
            </a:defPPr>
            <a:lvl1pPr algn="r">
              <a:lnSpc>
                <a:spcPct val="90000"/>
              </a:lnSpc>
              <a:defRPr sz="1200"/>
            </a:lvl1pPr>
          </a:lstStyle>
          <a:p>
            <a:r>
              <a:rPr lang="ru-RU" dirty="0"/>
              <a:t>В.П. Чуланов, Москва, сентябрь 2019 </a:t>
            </a:r>
          </a:p>
        </p:txBody>
      </p:sp>
      <p:sp>
        <p:nvSpPr>
          <p:cNvPr id="10" name="TextBox 9"/>
          <p:cNvSpPr txBox="1"/>
          <p:nvPr/>
        </p:nvSpPr>
        <p:spPr>
          <a:xfrm>
            <a:off x="198964" y="6630861"/>
            <a:ext cx="3278521" cy="306232"/>
          </a:xfrm>
          <a:prstGeom prst="rect">
            <a:avLst/>
          </a:prstGeom>
          <a:noFill/>
        </p:spPr>
        <p:txBody>
          <a:bodyPr wrap="square" lIns="0" tIns="0" rIns="0" bIns="0" rtlCol="0">
            <a:noAutofit/>
          </a:bodyPr>
          <a:lstStyle/>
          <a:p>
            <a:pPr>
              <a:lnSpc>
                <a:spcPct val="90000"/>
              </a:lnSpc>
            </a:pPr>
            <a:r>
              <a:rPr lang="en-US" sz="1100" dirty="0" smtClean="0"/>
              <a:t>Anti-HCV – </a:t>
            </a:r>
            <a:r>
              <a:rPr lang="ru-RU" sz="1100" dirty="0" smtClean="0"/>
              <a:t>антитела к вирусу гепатита С</a:t>
            </a:r>
            <a:endParaRPr lang="ru-RU" dirty="0" smtClean="0"/>
          </a:p>
        </p:txBody>
      </p:sp>
    </p:spTree>
    <p:extLst>
      <p:ext uri="{BB962C8B-B14F-4D97-AF65-F5344CB8AC3E}">
        <p14:creationId xmlns:p14="http://schemas.microsoft.com/office/powerpoint/2010/main" val="230625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 xmlns:a16="http://schemas.microsoft.com/office/drawing/2014/main" id="{C7930547-2DB1-4933-BE10-EECB2D8BB758}"/>
              </a:ext>
            </a:extLst>
          </p:cNvPr>
          <p:cNvGraphicFramePr>
            <a:graphicFrameLocks/>
          </p:cNvGraphicFramePr>
          <p:nvPr>
            <p:extLst/>
          </p:nvPr>
        </p:nvGraphicFramePr>
        <p:xfrm>
          <a:off x="475965" y="1444743"/>
          <a:ext cx="8001000" cy="5114925"/>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a:extLst>
              <a:ext uri="{FF2B5EF4-FFF2-40B4-BE49-F238E27FC236}">
                <a16:creationId xmlns="" xmlns:a16="http://schemas.microsoft.com/office/drawing/2014/main" id="{F2E791AD-29CD-41E2-996C-245F40992577}"/>
              </a:ext>
            </a:extLst>
          </p:cNvPr>
          <p:cNvSpPr txBox="1">
            <a:spLocks/>
          </p:cNvSpPr>
          <p:nvPr/>
        </p:nvSpPr>
        <p:spPr bwMode="auto">
          <a:xfrm>
            <a:off x="637180" y="0"/>
            <a:ext cx="8172450" cy="109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ctr" defTabSz="457200" rtl="0" eaLnBrk="0" fontAlgn="base" hangingPunct="0">
              <a:lnSpc>
                <a:spcPct val="90000"/>
              </a:lnSpc>
              <a:spcBef>
                <a:spcPct val="0"/>
              </a:spcBef>
              <a:spcAft>
                <a:spcPct val="0"/>
              </a:spcAft>
              <a:defRPr sz="2800" b="1">
                <a:solidFill>
                  <a:srgbClr val="000066"/>
                </a:solidFill>
                <a:latin typeface="Arial" panose="020B0604020202020204" pitchFamily="34" charset="0"/>
                <a:ea typeface="MS PGothic" pitchFamily="34" charset="-128"/>
                <a:cs typeface="Arial" panose="020B0604020202020204" pitchFamily="34" charset="0"/>
              </a:defRPr>
            </a:lvl1pPr>
            <a:lvl2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2pPr>
            <a:lvl3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3pPr>
            <a:lvl4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4pPr>
            <a:lvl5pPr algn="l" defTabSz="457200" rtl="0" eaLnBrk="0" fontAlgn="base" hangingPunct="0">
              <a:lnSpc>
                <a:spcPct val="90000"/>
              </a:lnSpc>
              <a:spcBef>
                <a:spcPct val="0"/>
              </a:spcBef>
              <a:spcAft>
                <a:spcPct val="0"/>
              </a:spcAft>
              <a:defRPr sz="3200" b="1">
                <a:solidFill>
                  <a:srgbClr val="000066"/>
                </a:solidFill>
                <a:latin typeface="Calibri" pitchFamily="34" charset="0"/>
                <a:ea typeface="MS PGothic" pitchFamily="34" charset="-128"/>
                <a:cs typeface="Geneva" pitchFamily="34" charset="0"/>
              </a:defRPr>
            </a:lvl5pPr>
            <a:lvl6pPr marL="4572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6pPr>
            <a:lvl7pPr marL="9144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7pPr>
            <a:lvl8pPr marL="13716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8pPr>
            <a:lvl9pPr marL="1828800" algn="l" defTabSz="457200" rtl="0" eaLnBrk="0" fontAlgn="base" hangingPunct="0">
              <a:lnSpc>
                <a:spcPct val="90000"/>
              </a:lnSpc>
              <a:spcBef>
                <a:spcPct val="0"/>
              </a:spcBef>
              <a:spcAft>
                <a:spcPct val="0"/>
              </a:spcAft>
              <a:defRPr sz="3200" b="1">
                <a:solidFill>
                  <a:srgbClr val="000066"/>
                </a:solidFill>
                <a:latin typeface="Calibri" pitchFamily="34" charset="0"/>
                <a:ea typeface="ＭＳ Ｐゴシック" pitchFamily="34" charset="-128"/>
                <a:cs typeface="Geneva" pitchFamily="34" charset="0"/>
              </a:defRPr>
            </a:lvl9pPr>
          </a:lstStyle>
          <a:p>
            <a:r>
              <a:rPr lang="ru-RU" sz="2400" u="none" kern="0" dirty="0">
                <a:solidFill>
                  <a:schemeClr val="tx2">
                    <a:lumMod val="75000"/>
                  </a:schemeClr>
                </a:solidFill>
              </a:rPr>
              <a:t>Частота выявления </a:t>
            </a:r>
            <a:r>
              <a:rPr lang="en-US" sz="2400" u="none" kern="0" dirty="0">
                <a:solidFill>
                  <a:schemeClr val="tx2">
                    <a:lumMod val="75000"/>
                  </a:schemeClr>
                </a:solidFill>
              </a:rPr>
              <a:t>anti-HCV </a:t>
            </a:r>
            <a:r>
              <a:rPr lang="ru-RU" sz="2400" u="none" kern="0" dirty="0">
                <a:solidFill>
                  <a:schemeClr val="tx2">
                    <a:lumMod val="75000"/>
                  </a:schemeClr>
                </a:solidFill>
              </a:rPr>
              <a:t>при обследовании перед госпитализацией</a:t>
            </a:r>
            <a:br>
              <a:rPr lang="ru-RU" sz="2400" u="none" kern="0" dirty="0">
                <a:solidFill>
                  <a:schemeClr val="tx2">
                    <a:lumMod val="75000"/>
                  </a:schemeClr>
                </a:solidFill>
              </a:rPr>
            </a:br>
            <a:r>
              <a:rPr lang="ru-RU" sz="2400" u="none" kern="0" dirty="0">
                <a:solidFill>
                  <a:schemeClr val="tx2">
                    <a:lumMod val="75000"/>
                  </a:schemeClr>
                </a:solidFill>
              </a:rPr>
              <a:t>в разных возрастных группах</a:t>
            </a:r>
          </a:p>
        </p:txBody>
      </p:sp>
      <p:sp>
        <p:nvSpPr>
          <p:cNvPr id="6" name="TextBox 5">
            <a:extLst>
              <a:ext uri="{FF2B5EF4-FFF2-40B4-BE49-F238E27FC236}">
                <a16:creationId xmlns="" xmlns:a16="http://schemas.microsoft.com/office/drawing/2014/main" id="{6B72A3F7-6D4D-49CB-9017-79186A817A3B}"/>
              </a:ext>
            </a:extLst>
          </p:cNvPr>
          <p:cNvSpPr txBox="1"/>
          <p:nvPr/>
        </p:nvSpPr>
        <p:spPr>
          <a:xfrm>
            <a:off x="637180" y="6182436"/>
            <a:ext cx="1191352" cy="369332"/>
          </a:xfrm>
          <a:prstGeom prst="rect">
            <a:avLst/>
          </a:prstGeom>
          <a:noFill/>
        </p:spPr>
        <p:txBody>
          <a:bodyPr wrap="none" rtlCol="0">
            <a:spAutoFit/>
          </a:bodyPr>
          <a:lstStyle/>
          <a:p>
            <a:r>
              <a:rPr lang="en-US" sz="1800" u="none" dirty="0">
                <a:solidFill>
                  <a:schemeClr val="tx1"/>
                </a:solidFill>
              </a:rPr>
              <a:t>N=26 997</a:t>
            </a:r>
            <a:endParaRPr lang="ru-RU" sz="1800" u="none" dirty="0">
              <a:solidFill>
                <a:schemeClr val="tx1"/>
              </a:solidFill>
            </a:endParaRPr>
          </a:p>
        </p:txBody>
      </p:sp>
      <p:sp>
        <p:nvSpPr>
          <p:cNvPr id="7" name="TextBox 6">
            <a:extLst>
              <a:ext uri="{FF2B5EF4-FFF2-40B4-BE49-F238E27FC236}">
                <a16:creationId xmlns="" xmlns:a16="http://schemas.microsoft.com/office/drawing/2014/main" id="{B75377CF-60DB-40C9-AABC-221010544D26}"/>
              </a:ext>
            </a:extLst>
          </p:cNvPr>
          <p:cNvSpPr txBox="1"/>
          <p:nvPr/>
        </p:nvSpPr>
        <p:spPr>
          <a:xfrm rot="16200000">
            <a:off x="-964688" y="3096122"/>
            <a:ext cx="2604304" cy="276999"/>
          </a:xfrm>
          <a:prstGeom prst="rect">
            <a:avLst/>
          </a:prstGeom>
          <a:noFill/>
        </p:spPr>
        <p:txBody>
          <a:bodyPr wrap="none" rtlCol="0">
            <a:spAutoFit/>
          </a:bodyPr>
          <a:lstStyle/>
          <a:p>
            <a:r>
              <a:rPr lang="ru-RU" sz="1200" u="none" dirty="0">
                <a:solidFill>
                  <a:schemeClr val="tx1"/>
                </a:solidFill>
              </a:rPr>
              <a:t>Доля положительных результатов</a:t>
            </a:r>
          </a:p>
        </p:txBody>
      </p:sp>
      <p:sp>
        <p:nvSpPr>
          <p:cNvPr id="8" name="TextBox 7"/>
          <p:cNvSpPr txBox="1"/>
          <p:nvPr/>
        </p:nvSpPr>
        <p:spPr>
          <a:xfrm>
            <a:off x="4723405" y="6625791"/>
            <a:ext cx="3675017" cy="232209"/>
          </a:xfrm>
          <a:prstGeom prst="rect">
            <a:avLst/>
          </a:prstGeom>
          <a:noFill/>
        </p:spPr>
        <p:txBody>
          <a:bodyPr wrap="square" lIns="0" tIns="0" rIns="0" bIns="0" rtlCol="0">
            <a:noAutofit/>
          </a:bodyPr>
          <a:lstStyle>
            <a:defPPr>
              <a:defRPr lang="en-US"/>
            </a:defPPr>
            <a:lvl1pPr algn="r">
              <a:lnSpc>
                <a:spcPct val="90000"/>
              </a:lnSpc>
              <a:defRPr sz="1200"/>
            </a:lvl1pPr>
          </a:lstStyle>
          <a:p>
            <a:r>
              <a:rPr lang="ru-RU" dirty="0"/>
              <a:t>В.П. Чуланов, Москва, сентябрь 2019 </a:t>
            </a:r>
          </a:p>
        </p:txBody>
      </p:sp>
      <p:sp>
        <p:nvSpPr>
          <p:cNvPr id="9" name="TextBox 8"/>
          <p:cNvSpPr txBox="1"/>
          <p:nvPr/>
        </p:nvSpPr>
        <p:spPr>
          <a:xfrm>
            <a:off x="300251" y="6624378"/>
            <a:ext cx="3719956" cy="190127"/>
          </a:xfrm>
          <a:prstGeom prst="rect">
            <a:avLst/>
          </a:prstGeom>
          <a:noFill/>
        </p:spPr>
        <p:txBody>
          <a:bodyPr wrap="square" lIns="0" tIns="0" rIns="0" bIns="0" rtlCol="0">
            <a:noAutofit/>
          </a:bodyPr>
          <a:lstStyle/>
          <a:p>
            <a:pPr>
              <a:lnSpc>
                <a:spcPct val="90000"/>
              </a:lnSpc>
            </a:pPr>
            <a:r>
              <a:rPr lang="en-US" sz="1100" dirty="0" smtClean="0"/>
              <a:t>Anti-HCV – </a:t>
            </a:r>
            <a:r>
              <a:rPr lang="ru-RU" sz="1100" dirty="0" smtClean="0"/>
              <a:t>антитела к вирусу гепатита С</a:t>
            </a:r>
            <a:endParaRPr lang="ru-RU" dirty="0" smtClean="0"/>
          </a:p>
        </p:txBody>
      </p:sp>
    </p:spTree>
    <p:extLst>
      <p:ext uri="{BB962C8B-B14F-4D97-AF65-F5344CB8AC3E}">
        <p14:creationId xmlns:p14="http://schemas.microsoft.com/office/powerpoint/2010/main" val="259276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8669"/>
            <a:ext cx="8715436" cy="1143000"/>
          </a:xfrm>
        </p:spPr>
        <p:txBody>
          <a:bodyPr>
            <a:noAutofit/>
          </a:bodyPr>
          <a:lstStyle/>
          <a:p>
            <a:pPr algn="l"/>
            <a:r>
              <a:rPr lang="ru-RU" sz="2400" b="1" dirty="0" smtClean="0">
                <a:solidFill>
                  <a:schemeClr val="tx2">
                    <a:lumMod val="75000"/>
                  </a:schemeClr>
                </a:solidFill>
              </a:rPr>
              <a:t>Основные направления работы в рамках каскада оказания медицинской помощи  при ВГС-инфекции</a:t>
            </a:r>
            <a:endParaRPr lang="ru-RU" sz="2400" b="1" dirty="0">
              <a:solidFill>
                <a:schemeClr val="tx2">
                  <a:lumMod val="75000"/>
                </a:schemeClr>
              </a:solidFill>
            </a:endParaRPr>
          </a:p>
        </p:txBody>
      </p:sp>
      <p:sp>
        <p:nvSpPr>
          <p:cNvPr id="4" name="Пятиугольник 3"/>
          <p:cNvSpPr/>
          <p:nvPr/>
        </p:nvSpPr>
        <p:spPr>
          <a:xfrm>
            <a:off x="142844" y="1285860"/>
            <a:ext cx="178595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14282" y="1357298"/>
            <a:ext cx="1643074" cy="461665"/>
          </a:xfrm>
          <a:prstGeom prst="rect">
            <a:avLst/>
          </a:prstGeom>
          <a:noFill/>
        </p:spPr>
        <p:txBody>
          <a:bodyPr wrap="square" rtlCol="0">
            <a:spAutoFit/>
          </a:bodyPr>
          <a:lstStyle/>
          <a:p>
            <a:r>
              <a:rPr lang="ru-RU" sz="1200" b="1" dirty="0" smtClean="0">
                <a:solidFill>
                  <a:schemeClr val="bg1"/>
                </a:solidFill>
              </a:rPr>
              <a:t>Осведомленность и предупреждение</a:t>
            </a:r>
            <a:endParaRPr lang="ru-RU" sz="1200" b="1" dirty="0">
              <a:solidFill>
                <a:schemeClr val="bg1"/>
              </a:solidFill>
            </a:endParaRPr>
          </a:p>
        </p:txBody>
      </p:sp>
      <p:sp>
        <p:nvSpPr>
          <p:cNvPr id="6" name="Пятиугольник 5"/>
          <p:cNvSpPr/>
          <p:nvPr/>
        </p:nvSpPr>
        <p:spPr>
          <a:xfrm>
            <a:off x="1928794" y="1285860"/>
            <a:ext cx="1643074"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3643306" y="1214422"/>
            <a:ext cx="2071702" cy="714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иугольник 7"/>
          <p:cNvSpPr/>
          <p:nvPr/>
        </p:nvSpPr>
        <p:spPr>
          <a:xfrm>
            <a:off x="5822482" y="1247459"/>
            <a:ext cx="180932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672874" y="1214422"/>
            <a:ext cx="2357454" cy="738664"/>
          </a:xfrm>
          <a:prstGeom prst="rect">
            <a:avLst/>
          </a:prstGeom>
          <a:noFill/>
        </p:spPr>
        <p:txBody>
          <a:bodyPr wrap="square" rtlCol="0">
            <a:spAutoFit/>
          </a:bodyPr>
          <a:lstStyle/>
          <a:p>
            <a:r>
              <a:rPr lang="ru-RU" sz="1050" b="1" dirty="0" smtClean="0">
                <a:solidFill>
                  <a:schemeClr val="bg1"/>
                </a:solidFill>
              </a:rPr>
              <a:t>Обеспечение  медицинского наблюдения  и доступ к квалифицированной  медицинской помощи</a:t>
            </a:r>
            <a:endParaRPr lang="ru-RU" sz="1050" b="1" dirty="0">
              <a:solidFill>
                <a:schemeClr val="bg1"/>
              </a:solidFill>
            </a:endParaRPr>
          </a:p>
        </p:txBody>
      </p:sp>
      <p:sp>
        <p:nvSpPr>
          <p:cNvPr id="10" name="TextBox 9"/>
          <p:cNvSpPr txBox="1"/>
          <p:nvPr/>
        </p:nvSpPr>
        <p:spPr>
          <a:xfrm>
            <a:off x="1928794" y="1428736"/>
            <a:ext cx="1491078" cy="461665"/>
          </a:xfrm>
          <a:prstGeom prst="rect">
            <a:avLst/>
          </a:prstGeom>
          <a:noFill/>
        </p:spPr>
        <p:txBody>
          <a:bodyPr wrap="square" rtlCol="0">
            <a:spAutoFit/>
          </a:bodyPr>
          <a:lstStyle/>
          <a:p>
            <a:r>
              <a:rPr lang="ru-RU" sz="1200" b="1" dirty="0" smtClean="0">
                <a:solidFill>
                  <a:schemeClr val="bg1"/>
                </a:solidFill>
              </a:rPr>
              <a:t>Тестирование  и диагностика</a:t>
            </a:r>
            <a:endParaRPr lang="ru-RU" sz="1200" b="1" dirty="0">
              <a:solidFill>
                <a:schemeClr val="bg1"/>
              </a:solidFill>
            </a:endParaRPr>
          </a:p>
        </p:txBody>
      </p:sp>
      <p:sp>
        <p:nvSpPr>
          <p:cNvPr id="11" name="TextBox 10"/>
          <p:cNvSpPr txBox="1"/>
          <p:nvPr/>
        </p:nvSpPr>
        <p:spPr>
          <a:xfrm>
            <a:off x="6030328" y="1336172"/>
            <a:ext cx="1857388" cy="338554"/>
          </a:xfrm>
          <a:prstGeom prst="rect">
            <a:avLst/>
          </a:prstGeom>
          <a:noFill/>
        </p:spPr>
        <p:txBody>
          <a:bodyPr wrap="square" rtlCol="0">
            <a:spAutoFit/>
          </a:bodyPr>
          <a:lstStyle/>
          <a:p>
            <a:r>
              <a:rPr lang="ru-RU" sz="1600" b="1" dirty="0" smtClean="0">
                <a:solidFill>
                  <a:schemeClr val="bg1"/>
                </a:solidFill>
              </a:rPr>
              <a:t>Доступ к лечению</a:t>
            </a:r>
            <a:endParaRPr lang="ru-RU" sz="1600" b="1" dirty="0">
              <a:solidFill>
                <a:schemeClr val="bg1"/>
              </a:solidFill>
            </a:endParaRPr>
          </a:p>
        </p:txBody>
      </p:sp>
      <p:sp>
        <p:nvSpPr>
          <p:cNvPr id="12" name="TextBox 11"/>
          <p:cNvSpPr txBox="1"/>
          <p:nvPr/>
        </p:nvSpPr>
        <p:spPr>
          <a:xfrm>
            <a:off x="0" y="2071678"/>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Бремя </a:t>
            </a:r>
            <a:r>
              <a:rPr lang="ru-RU" sz="1200" b="1" dirty="0" err="1" smtClean="0"/>
              <a:t>ВГС-инфекции</a:t>
            </a:r>
            <a:r>
              <a:rPr lang="ru-RU" sz="1200" b="1" dirty="0" smtClean="0"/>
              <a:t> в стране</a:t>
            </a:r>
            <a:endParaRPr lang="ru-RU" sz="1200" b="1" dirty="0"/>
          </a:p>
        </p:txBody>
      </p:sp>
      <p:sp>
        <p:nvSpPr>
          <p:cNvPr id="14" name="Пятиугольник 13"/>
          <p:cNvSpPr/>
          <p:nvPr/>
        </p:nvSpPr>
        <p:spPr>
          <a:xfrm>
            <a:off x="7715272" y="1214422"/>
            <a:ext cx="1428728"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679553" y="1247459"/>
            <a:ext cx="1500166" cy="584775"/>
          </a:xfrm>
          <a:prstGeom prst="rect">
            <a:avLst/>
          </a:prstGeom>
          <a:noFill/>
        </p:spPr>
        <p:txBody>
          <a:bodyPr wrap="square" rtlCol="0">
            <a:spAutoFit/>
          </a:bodyPr>
          <a:lstStyle/>
          <a:p>
            <a:r>
              <a:rPr lang="ru-RU" sz="1600" b="1" dirty="0" smtClean="0">
                <a:solidFill>
                  <a:schemeClr val="bg1"/>
                </a:solidFill>
              </a:rPr>
              <a:t>Мониторинг </a:t>
            </a:r>
          </a:p>
          <a:p>
            <a:r>
              <a:rPr lang="ru-RU" sz="1600" b="1" dirty="0" smtClean="0">
                <a:solidFill>
                  <a:schemeClr val="bg1"/>
                </a:solidFill>
              </a:rPr>
              <a:t>и оценка</a:t>
            </a:r>
            <a:endParaRPr lang="ru-RU" sz="1600" b="1" dirty="0">
              <a:solidFill>
                <a:schemeClr val="bg1"/>
              </a:solidFill>
            </a:endParaRPr>
          </a:p>
        </p:txBody>
      </p:sp>
      <p:sp>
        <p:nvSpPr>
          <p:cNvPr id="18" name="TextBox 17"/>
          <p:cNvSpPr txBox="1"/>
          <p:nvPr/>
        </p:nvSpPr>
        <p:spPr>
          <a:xfrm>
            <a:off x="0" y="2714620"/>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Информированность населения</a:t>
            </a:r>
            <a:endParaRPr lang="ru-RU" sz="1200" b="1" dirty="0"/>
          </a:p>
        </p:txBody>
      </p:sp>
      <p:sp>
        <p:nvSpPr>
          <p:cNvPr id="19" name="TextBox 18"/>
          <p:cNvSpPr txBox="1"/>
          <p:nvPr/>
        </p:nvSpPr>
        <p:spPr>
          <a:xfrm>
            <a:off x="0" y="3429000"/>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Информированность в группах риска</a:t>
            </a:r>
            <a:endParaRPr lang="ru-RU" sz="1200" b="1" dirty="0"/>
          </a:p>
        </p:txBody>
      </p:sp>
      <p:sp>
        <p:nvSpPr>
          <p:cNvPr id="20" name="TextBox 19"/>
          <p:cNvSpPr txBox="1"/>
          <p:nvPr/>
        </p:nvSpPr>
        <p:spPr>
          <a:xfrm>
            <a:off x="0" y="4071942"/>
            <a:ext cx="1857356"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dirty="0" smtClean="0"/>
              <a:t>Осведомленность врачей первичного звена</a:t>
            </a:r>
            <a:endParaRPr lang="ru-RU" sz="1400" b="1" dirty="0"/>
          </a:p>
        </p:txBody>
      </p:sp>
      <p:sp>
        <p:nvSpPr>
          <p:cNvPr id="21" name="TextBox 20"/>
          <p:cNvSpPr txBox="1"/>
          <p:nvPr/>
        </p:nvSpPr>
        <p:spPr>
          <a:xfrm>
            <a:off x="0" y="4891928"/>
            <a:ext cx="185735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dirty="0" smtClean="0"/>
              <a:t>Кампании по профилактике</a:t>
            </a:r>
            <a:endParaRPr lang="ru-RU" sz="1400" b="1" dirty="0"/>
          </a:p>
        </p:txBody>
      </p:sp>
      <p:sp>
        <p:nvSpPr>
          <p:cNvPr id="22" name="TextBox 21"/>
          <p:cNvSpPr txBox="1"/>
          <p:nvPr/>
        </p:nvSpPr>
        <p:spPr>
          <a:xfrm>
            <a:off x="1857356" y="2096192"/>
            <a:ext cx="171451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400" b="1" dirty="0" smtClean="0"/>
              <a:t>Уровень диагностики </a:t>
            </a:r>
            <a:r>
              <a:rPr lang="ru-RU" sz="1400" b="1" dirty="0" err="1" smtClean="0"/>
              <a:t>ВГС-инфекции</a:t>
            </a:r>
            <a:endParaRPr lang="ru-RU" sz="1400" b="1" dirty="0"/>
          </a:p>
        </p:txBody>
      </p:sp>
      <p:sp>
        <p:nvSpPr>
          <p:cNvPr id="23" name="TextBox 22"/>
          <p:cNvSpPr txBox="1"/>
          <p:nvPr/>
        </p:nvSpPr>
        <p:spPr>
          <a:xfrm>
            <a:off x="1857356" y="2972922"/>
            <a:ext cx="17145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200" b="1" dirty="0" smtClean="0"/>
              <a:t>Наличие программ скрининга</a:t>
            </a:r>
            <a:endParaRPr lang="ru-RU" sz="1200" b="1" dirty="0"/>
          </a:p>
        </p:txBody>
      </p:sp>
      <p:sp>
        <p:nvSpPr>
          <p:cNvPr id="24" name="TextBox 23"/>
          <p:cNvSpPr txBox="1"/>
          <p:nvPr/>
        </p:nvSpPr>
        <p:spPr>
          <a:xfrm>
            <a:off x="3656954" y="2065697"/>
            <a:ext cx="198658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Интеграция  ВОП и врачей-специалистов</a:t>
            </a:r>
            <a:endParaRPr lang="ru-RU" sz="1200" b="1" dirty="0"/>
          </a:p>
        </p:txBody>
      </p:sp>
      <p:sp>
        <p:nvSpPr>
          <p:cNvPr id="25" name="TextBox 24"/>
          <p:cNvSpPr txBox="1"/>
          <p:nvPr/>
        </p:nvSpPr>
        <p:spPr>
          <a:xfrm>
            <a:off x="3643306" y="2723972"/>
            <a:ext cx="2000232"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t>Диагностика внепеченочных проявлений  ВГС </a:t>
            </a:r>
            <a:endParaRPr lang="ru-RU" sz="1400" b="1" dirty="0"/>
          </a:p>
        </p:txBody>
      </p:sp>
      <p:sp>
        <p:nvSpPr>
          <p:cNvPr id="26" name="TextBox 25"/>
          <p:cNvSpPr txBox="1"/>
          <p:nvPr/>
        </p:nvSpPr>
        <p:spPr>
          <a:xfrm>
            <a:off x="3642395" y="5162293"/>
            <a:ext cx="200023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Интеграция медицинской помощи в МЛС и системы здравоохранения</a:t>
            </a:r>
            <a:endParaRPr lang="ru-RU" sz="1200" b="1" dirty="0"/>
          </a:p>
        </p:txBody>
      </p:sp>
      <p:sp>
        <p:nvSpPr>
          <p:cNvPr id="27" name="TextBox 26"/>
          <p:cNvSpPr txBox="1"/>
          <p:nvPr/>
        </p:nvSpPr>
        <p:spPr>
          <a:xfrm>
            <a:off x="3642395" y="3621289"/>
            <a:ext cx="2000264"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Повышение роли ВОП  </a:t>
            </a:r>
            <a:endParaRPr lang="ru-RU" sz="1200" b="1" dirty="0"/>
          </a:p>
        </p:txBody>
      </p:sp>
      <p:sp>
        <p:nvSpPr>
          <p:cNvPr id="28" name="TextBox 27"/>
          <p:cNvSpPr txBox="1"/>
          <p:nvPr/>
        </p:nvSpPr>
        <p:spPr>
          <a:xfrm>
            <a:off x="3642395" y="4077323"/>
            <a:ext cx="200026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t>Доступ к помощи у больных с установленным диагнозом</a:t>
            </a:r>
            <a:endParaRPr lang="ru-RU" sz="1400" b="1" dirty="0"/>
          </a:p>
        </p:txBody>
      </p:sp>
      <p:sp>
        <p:nvSpPr>
          <p:cNvPr id="29" name="TextBox 28"/>
          <p:cNvSpPr txBox="1"/>
          <p:nvPr/>
        </p:nvSpPr>
        <p:spPr>
          <a:xfrm>
            <a:off x="5786446" y="2000240"/>
            <a:ext cx="17378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Обеспечение ПВТ  гепатита С</a:t>
            </a:r>
            <a:endParaRPr lang="ru-RU" sz="1400" b="1" dirty="0"/>
          </a:p>
        </p:txBody>
      </p:sp>
      <p:sp>
        <p:nvSpPr>
          <p:cNvPr id="30" name="TextBox 29"/>
          <p:cNvSpPr txBox="1"/>
          <p:nvPr/>
        </p:nvSpPr>
        <p:spPr>
          <a:xfrm>
            <a:off x="5786446" y="2626271"/>
            <a:ext cx="173788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Доступ к ПППД</a:t>
            </a:r>
            <a:endParaRPr lang="ru-RU" sz="1400" b="1" dirty="0"/>
          </a:p>
        </p:txBody>
      </p:sp>
      <p:sp>
        <p:nvSpPr>
          <p:cNvPr id="31" name="TextBox 30"/>
          <p:cNvSpPr txBox="1"/>
          <p:nvPr/>
        </p:nvSpPr>
        <p:spPr>
          <a:xfrm>
            <a:off x="7643834" y="2000240"/>
            <a:ext cx="150016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smtClean="0"/>
              <a:t>Существование Регистра пациентов</a:t>
            </a:r>
            <a:endParaRPr lang="ru-RU" sz="1200" b="1" dirty="0"/>
          </a:p>
        </p:txBody>
      </p:sp>
      <p:sp>
        <p:nvSpPr>
          <p:cNvPr id="32" name="TextBox 31"/>
          <p:cNvSpPr txBox="1"/>
          <p:nvPr/>
        </p:nvSpPr>
        <p:spPr>
          <a:xfrm>
            <a:off x="7643834" y="2928934"/>
            <a:ext cx="150016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err="1" smtClean="0"/>
              <a:t>Репортирование</a:t>
            </a:r>
            <a:r>
              <a:rPr lang="ru-RU" sz="1200" b="1" dirty="0" smtClean="0"/>
              <a:t> новых случаев</a:t>
            </a:r>
            <a:endParaRPr lang="ru-RU" sz="1200" b="1" dirty="0"/>
          </a:p>
        </p:txBody>
      </p:sp>
      <p:sp>
        <p:nvSpPr>
          <p:cNvPr id="33" name="TextBox 32"/>
          <p:cNvSpPr txBox="1"/>
          <p:nvPr/>
        </p:nvSpPr>
        <p:spPr>
          <a:xfrm>
            <a:off x="7643834" y="3547734"/>
            <a:ext cx="1500166"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smtClean="0"/>
              <a:t>Оценка исходов</a:t>
            </a:r>
            <a:endParaRPr lang="ru-RU" sz="1200" b="1" dirty="0"/>
          </a:p>
        </p:txBody>
      </p:sp>
      <p:sp>
        <p:nvSpPr>
          <p:cNvPr id="34" name="TextBox 33"/>
          <p:cNvSpPr txBox="1"/>
          <p:nvPr/>
        </p:nvSpPr>
        <p:spPr>
          <a:xfrm>
            <a:off x="1501631" y="6439688"/>
            <a:ext cx="7000924" cy="430887"/>
          </a:xfrm>
          <a:prstGeom prst="rect">
            <a:avLst/>
          </a:prstGeom>
          <a:noFill/>
        </p:spPr>
        <p:txBody>
          <a:bodyPr wrap="square" rtlCol="0">
            <a:spAutoFit/>
          </a:bodyPr>
          <a:lstStyle/>
          <a:p>
            <a:pPr algn="r"/>
            <a:r>
              <a:rPr lang="en-US" sz="1050" b="1" dirty="0" smtClean="0"/>
              <a:t>Road to Elimination: Barriers and Best practices in Hepatitis C Management.</a:t>
            </a:r>
            <a:endParaRPr lang="ru-RU" sz="1050" b="1" dirty="0" smtClean="0"/>
          </a:p>
          <a:p>
            <a:pPr algn="r"/>
            <a:r>
              <a:rPr lang="en-US" sz="1050" b="1" dirty="0" smtClean="0"/>
              <a:t> BCG, Boston, 2017</a:t>
            </a:r>
            <a:endParaRPr lang="ru-RU" sz="1050" b="1" dirty="0"/>
          </a:p>
        </p:txBody>
      </p:sp>
      <p:sp>
        <p:nvSpPr>
          <p:cNvPr id="35" name="TextBox 34"/>
          <p:cNvSpPr txBox="1"/>
          <p:nvPr/>
        </p:nvSpPr>
        <p:spPr>
          <a:xfrm>
            <a:off x="5786446" y="3024514"/>
            <a:ext cx="17378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Финансирование ПВТ</a:t>
            </a:r>
            <a:endParaRPr lang="ru-RU" sz="1400" b="1" dirty="0"/>
          </a:p>
        </p:txBody>
      </p:sp>
      <p:sp>
        <p:nvSpPr>
          <p:cNvPr id="36" name="Овал 35"/>
          <p:cNvSpPr/>
          <p:nvPr/>
        </p:nvSpPr>
        <p:spPr>
          <a:xfrm>
            <a:off x="5653094" y="1075510"/>
            <a:ext cx="1958394" cy="2817278"/>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smtClean="0"/>
          </a:p>
        </p:txBody>
      </p:sp>
      <p:sp>
        <p:nvSpPr>
          <p:cNvPr id="37" name="TextBox 36"/>
          <p:cNvSpPr txBox="1"/>
          <p:nvPr/>
        </p:nvSpPr>
        <p:spPr>
          <a:xfrm>
            <a:off x="14025" y="6178900"/>
            <a:ext cx="3105973" cy="155922"/>
          </a:xfrm>
          <a:prstGeom prst="rect">
            <a:avLst/>
          </a:prstGeom>
          <a:noFill/>
        </p:spPr>
        <p:txBody>
          <a:bodyPr wrap="square" lIns="0" tIns="0" rIns="0" bIns="0" rtlCol="0">
            <a:noAutofit/>
          </a:bodyPr>
          <a:lstStyle/>
          <a:p>
            <a:pPr>
              <a:lnSpc>
                <a:spcPct val="90000"/>
              </a:lnSpc>
            </a:pPr>
            <a:r>
              <a:rPr lang="ru-RU" sz="900" dirty="0" smtClean="0"/>
              <a:t>ВГС-инфекция – инфекция, вызванная вирусом гепатита С; ПППД – препараты прямого противовирусного действия; ВОП – врачи общей практики; ПВТ – противовирусная терапия; МЛС – места лишения свободы</a:t>
            </a:r>
          </a:p>
        </p:txBody>
      </p:sp>
    </p:spTree>
    <p:extLst>
      <p:ext uri="{BB962C8B-B14F-4D97-AF65-F5344CB8AC3E}">
        <p14:creationId xmlns:p14="http://schemas.microsoft.com/office/powerpoint/2010/main" val="3606997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EFE6A-63B2-4B92-905A-231669970934}"/>
              </a:ext>
            </a:extLst>
          </p:cNvPr>
          <p:cNvSpPr>
            <a:spLocks noGrp="1"/>
          </p:cNvSpPr>
          <p:nvPr>
            <p:ph type="title"/>
          </p:nvPr>
        </p:nvSpPr>
        <p:spPr/>
        <p:txBody>
          <a:bodyPr/>
          <a:lstStyle/>
          <a:p>
            <a:r>
              <a:rPr lang="ru-RU" b="1" dirty="0">
                <a:solidFill>
                  <a:schemeClr val="tx2">
                    <a:lumMod val="75000"/>
                  </a:schemeClr>
                </a:solidFill>
              </a:rPr>
              <a:t>Современный глобальный подход к назначению противовирусной терапии (ПВТ) гепатита С</a:t>
            </a:r>
          </a:p>
        </p:txBody>
      </p:sp>
      <p:sp>
        <p:nvSpPr>
          <p:cNvPr id="5" name="Text Placeholder 4">
            <a:extLst>
              <a:ext uri="{FF2B5EF4-FFF2-40B4-BE49-F238E27FC236}">
                <a16:creationId xmlns="" xmlns:a16="http://schemas.microsoft.com/office/drawing/2014/main" id="{9E9852AA-74A6-4F80-A0D9-8844C5AF176E}"/>
              </a:ext>
            </a:extLst>
          </p:cNvPr>
          <p:cNvSpPr txBox="1">
            <a:spLocks/>
          </p:cNvSpPr>
          <p:nvPr/>
        </p:nvSpPr>
        <p:spPr>
          <a:xfrm>
            <a:off x="99849" y="6214683"/>
            <a:ext cx="8586951" cy="769441"/>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lnSpc>
                <a:spcPct val="100000"/>
              </a:lnSpc>
              <a:spcBef>
                <a:spcPts val="0"/>
              </a:spcBef>
              <a:spcAft>
                <a:spcPts val="0"/>
              </a:spcAft>
              <a:buNone/>
            </a:pPr>
            <a:r>
              <a:rPr lang="en-US" sz="800" dirty="0" smtClean="0"/>
              <a:t>1. </a:t>
            </a:r>
            <a:r>
              <a:rPr lang="en-GB" sz="800" dirty="0"/>
              <a:t>AASLD/IDSA Recommendations for Testing, Managing and Treating Hepatitis C, May 2018 update.</a:t>
            </a:r>
            <a:r>
              <a:rPr lang="ru-RU" sz="800" dirty="0"/>
              <a:t> </a:t>
            </a:r>
            <a:r>
              <a:rPr lang="en-GB" sz="800" dirty="0"/>
              <a:t>Available at: www.hcvguidelines.org (accessed March 2019);</a:t>
            </a:r>
          </a:p>
          <a:p>
            <a:pPr marL="0" indent="0" fontAlgn="auto">
              <a:lnSpc>
                <a:spcPct val="100000"/>
              </a:lnSpc>
              <a:spcBef>
                <a:spcPts val="0"/>
              </a:spcBef>
              <a:spcAft>
                <a:spcPts val="0"/>
              </a:spcAft>
              <a:buNone/>
            </a:pPr>
            <a:r>
              <a:rPr lang="en-US" sz="800" dirty="0"/>
              <a:t>2</a:t>
            </a:r>
            <a:r>
              <a:rPr lang="en-US" sz="800" dirty="0" smtClean="0"/>
              <a:t>. </a:t>
            </a:r>
            <a:r>
              <a:rPr lang="en-US" sz="800" dirty="0"/>
              <a:t>WHO guidelines for the care and treatment of persons diagnosed with chronic HCV infection.</a:t>
            </a:r>
            <a:r>
              <a:rPr lang="ru-RU" sz="800" dirty="0"/>
              <a:t> </a:t>
            </a:r>
            <a:r>
              <a:rPr lang="en-US" sz="800" dirty="0"/>
              <a:t>Available at: https://apps.who.int/iris/bitstream/handle/10665/273174/9789241550345-eng.pdf?ua=1 (</a:t>
            </a:r>
            <a:r>
              <a:rPr lang="en-GB" sz="800" dirty="0"/>
              <a:t>accessed March 2019</a:t>
            </a:r>
            <a:r>
              <a:rPr lang="en-US" sz="800" dirty="0"/>
              <a:t>).</a:t>
            </a:r>
          </a:p>
        </p:txBody>
      </p:sp>
      <p:sp>
        <p:nvSpPr>
          <p:cNvPr id="6" name="Скругленный прямоугольник 12">
            <a:extLst>
              <a:ext uri="{FF2B5EF4-FFF2-40B4-BE49-F238E27FC236}">
                <a16:creationId xmlns="" xmlns:a16="http://schemas.microsoft.com/office/drawing/2014/main" id="{B2626B97-A761-47AF-8B12-2A86435CB56E}"/>
              </a:ext>
            </a:extLst>
          </p:cNvPr>
          <p:cNvSpPr/>
          <p:nvPr/>
        </p:nvSpPr>
        <p:spPr>
          <a:xfrm>
            <a:off x="6250346" y="2489062"/>
            <a:ext cx="2571404" cy="310379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a:lnSpc>
                <a:spcPct val="150000"/>
              </a:lnSpc>
            </a:pPr>
            <a:r>
              <a:rPr lang="ru-RU" sz="1600" b="1" i="1" u="sng" dirty="0">
                <a:solidFill>
                  <a:prstClr val="white"/>
                </a:solidFill>
                <a:latin typeface="Arial" charset="0"/>
              </a:rPr>
              <a:t>Все </a:t>
            </a:r>
            <a:r>
              <a:rPr lang="ru-RU" sz="1600" b="1" dirty="0">
                <a:solidFill>
                  <a:prstClr val="white"/>
                </a:solidFill>
                <a:latin typeface="Arial" charset="0"/>
              </a:rPr>
              <a:t>пациенты </a:t>
            </a:r>
          </a:p>
          <a:p>
            <a:pPr lvl="0" algn="ctr">
              <a:lnSpc>
                <a:spcPct val="150000"/>
              </a:lnSpc>
            </a:pPr>
            <a:r>
              <a:rPr lang="ru-RU" sz="1600" b="1" dirty="0">
                <a:solidFill>
                  <a:prstClr val="white"/>
                </a:solidFill>
                <a:latin typeface="Arial" charset="0"/>
              </a:rPr>
              <a:t>с ВГС-инфекцией, </a:t>
            </a:r>
          </a:p>
          <a:p>
            <a:pPr lvl="0" algn="ctr">
              <a:lnSpc>
                <a:spcPct val="150000"/>
              </a:lnSpc>
            </a:pPr>
            <a:r>
              <a:rPr lang="ru-RU" sz="1600" b="1" dirty="0">
                <a:solidFill>
                  <a:prstClr val="white"/>
                </a:solidFill>
                <a:latin typeface="Arial" charset="0"/>
              </a:rPr>
              <a:t>включая пациентов, не получавших ПВТ и ранее не ответивших на ПВТ </a:t>
            </a:r>
          </a:p>
        </p:txBody>
      </p:sp>
      <p:sp>
        <p:nvSpPr>
          <p:cNvPr id="7" name="Скругленный прямоугольник 11">
            <a:extLst>
              <a:ext uri="{FF2B5EF4-FFF2-40B4-BE49-F238E27FC236}">
                <a16:creationId xmlns="" xmlns:a16="http://schemas.microsoft.com/office/drawing/2014/main" id="{C312959D-1001-4BD2-A44D-46A6E242480C}"/>
              </a:ext>
            </a:extLst>
          </p:cNvPr>
          <p:cNvSpPr/>
          <p:nvPr/>
        </p:nvSpPr>
        <p:spPr>
          <a:xfrm>
            <a:off x="3330699" y="2489061"/>
            <a:ext cx="2718262" cy="3103791"/>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lvl="0" algn="ctr" defTabSz="914264" fontAlgn="auto">
              <a:spcBef>
                <a:spcPts val="0"/>
              </a:spcBef>
              <a:spcAft>
                <a:spcPts val="0"/>
              </a:spcAft>
              <a:defRPr/>
            </a:pPr>
            <a:r>
              <a:rPr lang="ru-RU" b="1" kern="0" dirty="0">
                <a:solidFill>
                  <a:prstClr val="white"/>
                </a:solidFill>
                <a:latin typeface="Calibri"/>
                <a:cs typeface="Arial"/>
              </a:rPr>
              <a:t>Все пациенты с  12 лет и старше с ВГС-инфекцией, независимо от стадии заболевания за исключением беременных женщин</a:t>
            </a:r>
            <a:endParaRPr lang="en-US" b="1" kern="0" dirty="0">
              <a:solidFill>
                <a:prstClr val="white"/>
              </a:solidFill>
              <a:latin typeface="Calibri"/>
              <a:cs typeface="Arial"/>
            </a:endParaRPr>
          </a:p>
        </p:txBody>
      </p:sp>
      <p:sp>
        <p:nvSpPr>
          <p:cNvPr id="8" name="Скругленный прямоугольник 4">
            <a:extLst>
              <a:ext uri="{FF2B5EF4-FFF2-40B4-BE49-F238E27FC236}">
                <a16:creationId xmlns="" xmlns:a16="http://schemas.microsoft.com/office/drawing/2014/main" id="{B49A2F11-C35A-4E50-933D-458F13A79D3D}"/>
              </a:ext>
            </a:extLst>
          </p:cNvPr>
          <p:cNvSpPr/>
          <p:nvPr/>
        </p:nvSpPr>
        <p:spPr>
          <a:xfrm>
            <a:off x="209478" y="2434591"/>
            <a:ext cx="2919836" cy="3158262"/>
          </a:xfrm>
          <a:prstGeom prst="roundRect">
            <a:avLst/>
          </a:prstGeom>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lIns="36000" rIns="36000" rtlCol="0" anchor="ctr"/>
          <a:lstStyle/>
          <a:p>
            <a:pPr algn="ctr">
              <a:lnSpc>
                <a:spcPct val="150000"/>
              </a:lnSpc>
            </a:pPr>
            <a:r>
              <a:rPr lang="ru-RU" sz="1500" b="1" i="1" u="sng" dirty="0">
                <a:solidFill>
                  <a:schemeClr val="bg1"/>
                </a:solidFill>
              </a:rPr>
              <a:t>Все</a:t>
            </a:r>
            <a:r>
              <a:rPr lang="ru-RU" sz="1500" b="1" dirty="0">
                <a:solidFill>
                  <a:schemeClr val="bg1"/>
                </a:solidFill>
              </a:rPr>
              <a:t> пациенты </a:t>
            </a:r>
          </a:p>
          <a:p>
            <a:pPr algn="ctr">
              <a:lnSpc>
                <a:spcPct val="150000"/>
              </a:lnSpc>
            </a:pPr>
            <a:r>
              <a:rPr lang="ru-RU" sz="1500" b="1" dirty="0">
                <a:solidFill>
                  <a:schemeClr val="bg1"/>
                </a:solidFill>
              </a:rPr>
              <a:t>с хронической ВГС-инфекцией, </a:t>
            </a:r>
          </a:p>
          <a:p>
            <a:pPr algn="ctr">
              <a:lnSpc>
                <a:spcPct val="150000"/>
              </a:lnSpc>
            </a:pPr>
            <a:r>
              <a:rPr lang="ru-RU" sz="1500" b="1" dirty="0">
                <a:solidFill>
                  <a:schemeClr val="bg1"/>
                </a:solidFill>
              </a:rPr>
              <a:t>за исключением больных с короткой ожидаемой продолжительностью жизни</a:t>
            </a:r>
          </a:p>
        </p:txBody>
      </p:sp>
      <p:sp>
        <p:nvSpPr>
          <p:cNvPr id="9" name="TextBox 8">
            <a:extLst>
              <a:ext uri="{FF2B5EF4-FFF2-40B4-BE49-F238E27FC236}">
                <a16:creationId xmlns="" xmlns:a16="http://schemas.microsoft.com/office/drawing/2014/main" id="{CBD71CEA-4148-41E1-B940-171F21D8CD09}"/>
              </a:ext>
            </a:extLst>
          </p:cNvPr>
          <p:cNvSpPr txBox="1"/>
          <p:nvPr/>
        </p:nvSpPr>
        <p:spPr>
          <a:xfrm>
            <a:off x="686640" y="1558121"/>
            <a:ext cx="1965511" cy="676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oAutofit/>
          </a:bodyPr>
          <a:lstStyle/>
          <a:p>
            <a:pPr algn="ctr">
              <a:lnSpc>
                <a:spcPct val="90000"/>
              </a:lnSpc>
            </a:pPr>
            <a:r>
              <a:rPr lang="en-US" b="1" dirty="0">
                <a:solidFill>
                  <a:schemeClr val="bg1"/>
                </a:solidFill>
              </a:rPr>
              <a:t>AASLD</a:t>
            </a:r>
            <a:r>
              <a:rPr lang="ru-RU" b="1" baseline="30000" dirty="0">
                <a:solidFill>
                  <a:schemeClr val="bg1"/>
                </a:solidFill>
              </a:rPr>
              <a:t>1</a:t>
            </a:r>
            <a:r>
              <a:rPr lang="en-US" b="1" dirty="0">
                <a:solidFill>
                  <a:schemeClr val="bg1"/>
                </a:solidFill>
              </a:rPr>
              <a:t>, </a:t>
            </a:r>
            <a:r>
              <a:rPr lang="ru-RU" b="1" dirty="0">
                <a:solidFill>
                  <a:schemeClr val="bg1"/>
                </a:solidFill>
              </a:rPr>
              <a:t>май 2018</a:t>
            </a:r>
          </a:p>
        </p:txBody>
      </p:sp>
      <p:sp>
        <p:nvSpPr>
          <p:cNvPr id="10" name="TextBox 9">
            <a:extLst>
              <a:ext uri="{FF2B5EF4-FFF2-40B4-BE49-F238E27FC236}">
                <a16:creationId xmlns="" xmlns:a16="http://schemas.microsoft.com/office/drawing/2014/main" id="{13532BF9-0C1B-4253-BA57-AB79F2817BBC}"/>
              </a:ext>
            </a:extLst>
          </p:cNvPr>
          <p:cNvSpPr txBox="1"/>
          <p:nvPr/>
        </p:nvSpPr>
        <p:spPr>
          <a:xfrm>
            <a:off x="3752619" y="1558121"/>
            <a:ext cx="1965511" cy="676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oAutofit/>
          </a:bodyPr>
          <a:lstStyle/>
          <a:p>
            <a:pPr algn="ctr">
              <a:lnSpc>
                <a:spcPct val="90000"/>
              </a:lnSpc>
            </a:pPr>
            <a:r>
              <a:rPr lang="ru-RU" b="1" dirty="0">
                <a:solidFill>
                  <a:schemeClr val="bg1"/>
                </a:solidFill>
              </a:rPr>
              <a:t>ВОЗ</a:t>
            </a:r>
            <a:r>
              <a:rPr lang="ru-RU" b="1" baseline="30000" dirty="0">
                <a:solidFill>
                  <a:schemeClr val="bg1"/>
                </a:solidFill>
              </a:rPr>
              <a:t>2</a:t>
            </a:r>
            <a:r>
              <a:rPr lang="en-US" b="1" dirty="0">
                <a:solidFill>
                  <a:schemeClr val="bg1"/>
                </a:solidFill>
              </a:rPr>
              <a:t>, </a:t>
            </a:r>
            <a:endParaRPr lang="ru-RU" b="1" dirty="0">
              <a:solidFill>
                <a:schemeClr val="bg1"/>
              </a:solidFill>
            </a:endParaRPr>
          </a:p>
          <a:p>
            <a:pPr algn="ctr">
              <a:lnSpc>
                <a:spcPct val="90000"/>
              </a:lnSpc>
            </a:pPr>
            <a:r>
              <a:rPr lang="ru-RU" b="1" dirty="0">
                <a:solidFill>
                  <a:schemeClr val="bg1"/>
                </a:solidFill>
              </a:rPr>
              <a:t>июль 2018</a:t>
            </a:r>
          </a:p>
        </p:txBody>
      </p:sp>
      <p:sp>
        <p:nvSpPr>
          <p:cNvPr id="11" name="TextBox 10">
            <a:extLst>
              <a:ext uri="{FF2B5EF4-FFF2-40B4-BE49-F238E27FC236}">
                <a16:creationId xmlns="" xmlns:a16="http://schemas.microsoft.com/office/drawing/2014/main" id="{BF1D78EF-B035-4133-AB8F-74433C7777C8}"/>
              </a:ext>
            </a:extLst>
          </p:cNvPr>
          <p:cNvSpPr txBox="1"/>
          <p:nvPr/>
        </p:nvSpPr>
        <p:spPr>
          <a:xfrm>
            <a:off x="6553143" y="1558121"/>
            <a:ext cx="1965511" cy="676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oAutofit/>
          </a:bodyPr>
          <a:lstStyle/>
          <a:p>
            <a:pPr algn="ctr">
              <a:lnSpc>
                <a:spcPct val="90000"/>
              </a:lnSpc>
            </a:pPr>
            <a:r>
              <a:rPr lang="en-US" b="1" dirty="0">
                <a:solidFill>
                  <a:schemeClr val="bg1"/>
                </a:solidFill>
              </a:rPr>
              <a:t>EASL</a:t>
            </a:r>
            <a:r>
              <a:rPr lang="ru-RU" b="1" baseline="30000" dirty="0">
                <a:solidFill>
                  <a:schemeClr val="bg1"/>
                </a:solidFill>
              </a:rPr>
              <a:t>3</a:t>
            </a:r>
            <a:r>
              <a:rPr lang="en-US" b="1" dirty="0">
                <a:solidFill>
                  <a:schemeClr val="bg1"/>
                </a:solidFill>
              </a:rPr>
              <a:t>, </a:t>
            </a:r>
            <a:endParaRPr lang="ru-RU" b="1" dirty="0">
              <a:solidFill>
                <a:schemeClr val="bg1"/>
              </a:solidFill>
            </a:endParaRPr>
          </a:p>
          <a:p>
            <a:pPr algn="ctr">
              <a:lnSpc>
                <a:spcPct val="90000"/>
              </a:lnSpc>
            </a:pPr>
            <a:r>
              <a:rPr lang="ru-RU" b="1" dirty="0">
                <a:solidFill>
                  <a:schemeClr val="bg1"/>
                </a:solidFill>
              </a:rPr>
              <a:t>апрель 2018</a:t>
            </a:r>
          </a:p>
        </p:txBody>
      </p:sp>
      <p:sp>
        <p:nvSpPr>
          <p:cNvPr id="3" name="Rectangle 2"/>
          <p:cNvSpPr/>
          <p:nvPr/>
        </p:nvSpPr>
        <p:spPr>
          <a:xfrm>
            <a:off x="99849" y="6603033"/>
            <a:ext cx="7037483" cy="215444"/>
          </a:xfrm>
          <a:prstGeom prst="rect">
            <a:avLst/>
          </a:prstGeom>
        </p:spPr>
        <p:txBody>
          <a:bodyPr wrap="square">
            <a:spAutoFit/>
          </a:bodyPr>
          <a:lstStyle/>
          <a:p>
            <a:pPr lvl="0" fontAlgn="auto">
              <a:spcBef>
                <a:spcPts val="0"/>
              </a:spcBef>
              <a:spcAft>
                <a:spcPts val="0"/>
              </a:spcAft>
            </a:pPr>
            <a:r>
              <a:rPr lang="en-US" sz="800" dirty="0">
                <a:solidFill>
                  <a:prstClr val="black"/>
                </a:solidFill>
              </a:rPr>
              <a:t>3.</a:t>
            </a:r>
            <a:r>
              <a:rPr lang="en-GB" sz="800" dirty="0">
                <a:solidFill>
                  <a:prstClr val="black"/>
                </a:solidFill>
              </a:rPr>
              <a:t> </a:t>
            </a:r>
            <a:r>
              <a:rPr lang="en-US" sz="800" dirty="0">
                <a:solidFill>
                  <a:prstClr val="black"/>
                </a:solidFill>
              </a:rPr>
              <a:t>EASL Recommendations on Treatment of Hepatitis C 2018 </a:t>
            </a:r>
            <a:r>
              <a:rPr lang="en-US" sz="800" i="1" dirty="0">
                <a:solidFill>
                  <a:prstClr val="black"/>
                </a:solidFill>
              </a:rPr>
              <a:t>J </a:t>
            </a:r>
            <a:r>
              <a:rPr lang="en-US" sz="800" i="1" dirty="0" err="1">
                <a:solidFill>
                  <a:prstClr val="black"/>
                </a:solidFill>
              </a:rPr>
              <a:t>Hepatol</a:t>
            </a:r>
            <a:r>
              <a:rPr lang="en-US" sz="800" dirty="0">
                <a:solidFill>
                  <a:prstClr val="black"/>
                </a:solidFill>
              </a:rPr>
              <a:t> 2018; </a:t>
            </a:r>
            <a:r>
              <a:rPr lang="en-US" sz="800" b="1" dirty="0">
                <a:solidFill>
                  <a:prstClr val="black"/>
                </a:solidFill>
              </a:rPr>
              <a:t>69:</a:t>
            </a:r>
            <a:r>
              <a:rPr lang="en-US" sz="800" dirty="0">
                <a:solidFill>
                  <a:prstClr val="black"/>
                </a:solidFill>
              </a:rPr>
              <a:t>461–511;</a:t>
            </a:r>
          </a:p>
        </p:txBody>
      </p:sp>
    </p:spTree>
    <p:extLst>
      <p:ext uri="{BB962C8B-B14F-4D97-AF65-F5344CB8AC3E}">
        <p14:creationId xmlns:p14="http://schemas.microsoft.com/office/powerpoint/2010/main" val="604196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663499-42F5-4680-A4B5-FEBA50A09D33}"/>
              </a:ext>
            </a:extLst>
          </p:cNvPr>
          <p:cNvSpPr>
            <a:spLocks noGrp="1"/>
          </p:cNvSpPr>
          <p:nvPr>
            <p:ph type="title"/>
          </p:nvPr>
        </p:nvSpPr>
        <p:spPr>
          <a:xfrm>
            <a:off x="350668" y="75818"/>
            <a:ext cx="8229600" cy="676564"/>
          </a:xfrm>
        </p:spPr>
        <p:txBody>
          <a:bodyPr/>
          <a:lstStyle/>
          <a:p>
            <a:r>
              <a:rPr lang="ru-RU" sz="2400" b="1" dirty="0">
                <a:solidFill>
                  <a:schemeClr val="accent1"/>
                </a:solidFill>
              </a:rPr>
              <a:t>Рекомендации ВОЗ 2018 – </a:t>
            </a:r>
            <a:r>
              <a:rPr lang="ru-RU" sz="2400" b="1" dirty="0" smtClean="0">
                <a:solidFill>
                  <a:schemeClr val="accent1"/>
                </a:solidFill>
              </a:rPr>
              <a:t/>
            </a:r>
            <a:br>
              <a:rPr lang="ru-RU" sz="2400" b="1" dirty="0" smtClean="0">
                <a:solidFill>
                  <a:schemeClr val="accent1"/>
                </a:solidFill>
              </a:rPr>
            </a:br>
            <a:r>
              <a:rPr lang="ru-RU" sz="2400" b="1" dirty="0" smtClean="0">
                <a:solidFill>
                  <a:schemeClr val="accent1"/>
                </a:solidFill>
              </a:rPr>
              <a:t>воплощение </a:t>
            </a:r>
            <a:r>
              <a:rPr lang="ru-RU" sz="2400" b="1" dirty="0">
                <a:solidFill>
                  <a:schemeClr val="accent1"/>
                </a:solidFill>
              </a:rPr>
              <a:t>принципов элиминации </a:t>
            </a:r>
          </a:p>
        </p:txBody>
      </p:sp>
      <p:pic>
        <p:nvPicPr>
          <p:cNvPr id="4" name="Picture 2">
            <a:extLst>
              <a:ext uri="{FF2B5EF4-FFF2-40B4-BE49-F238E27FC236}">
                <a16:creationId xmlns="" xmlns:a16="http://schemas.microsoft.com/office/drawing/2014/main" id="{B579209E-F7FC-4422-9704-6BE608B84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95" y="1811902"/>
            <a:ext cx="5314950" cy="3475500"/>
          </a:xfrm>
          <a:prstGeom prst="round2DiagRect">
            <a:avLst>
              <a:gd name="adj1" fmla="val 7719"/>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 xmlns:a16="http://schemas.microsoft.com/office/drawing/2014/main" id="{51095C75-5EEC-40DA-94CC-DC0D93C5830C}"/>
              </a:ext>
            </a:extLst>
          </p:cNvPr>
          <p:cNvSpPr/>
          <p:nvPr/>
        </p:nvSpPr>
        <p:spPr>
          <a:xfrm>
            <a:off x="288793" y="6608799"/>
            <a:ext cx="4857750" cy="219291"/>
          </a:xfrm>
          <a:prstGeom prst="rect">
            <a:avLst/>
          </a:prstGeom>
        </p:spPr>
        <p:txBody>
          <a:bodyPr wrap="square">
            <a:spAutoFit/>
          </a:bodyPr>
          <a:lstStyle/>
          <a:p>
            <a:r>
              <a:rPr lang="en-US" sz="825" dirty="0">
                <a:solidFill>
                  <a:srgbClr val="070605"/>
                </a:solidFill>
                <a:cs typeface="Arial"/>
              </a:rPr>
              <a:t>http://www.who.int/hepatitis/publications/hepatitis-c-guidelines-2018/en/</a:t>
            </a:r>
            <a:r>
              <a:rPr lang="ru-RU" sz="825" dirty="0">
                <a:solidFill>
                  <a:srgbClr val="070605"/>
                </a:solidFill>
                <a:cs typeface="Arial"/>
              </a:rPr>
              <a:t> обращение в марте 2019</a:t>
            </a:r>
            <a:r>
              <a:rPr lang="en-US" sz="825" dirty="0">
                <a:solidFill>
                  <a:srgbClr val="070605"/>
                </a:solidFill>
                <a:cs typeface="Arial"/>
              </a:rPr>
              <a:t> </a:t>
            </a:r>
          </a:p>
        </p:txBody>
      </p:sp>
    </p:spTree>
    <p:extLst>
      <p:ext uri="{BB962C8B-B14F-4D97-AF65-F5344CB8AC3E}">
        <p14:creationId xmlns:p14="http://schemas.microsoft.com/office/powerpoint/2010/main" val="51288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2F2EF8-9518-4D51-AF1D-8D8D1C39B0ED}"/>
              </a:ext>
            </a:extLst>
          </p:cNvPr>
          <p:cNvSpPr>
            <a:spLocks noGrp="1"/>
          </p:cNvSpPr>
          <p:nvPr>
            <p:ph type="title"/>
          </p:nvPr>
        </p:nvSpPr>
        <p:spPr>
          <a:xfrm>
            <a:off x="570411" y="204686"/>
            <a:ext cx="8229600" cy="676564"/>
          </a:xfrm>
        </p:spPr>
        <p:txBody>
          <a:bodyPr/>
          <a:lstStyle/>
          <a:p>
            <a:r>
              <a:rPr lang="ru-RU" sz="2400" b="1" dirty="0">
                <a:solidFill>
                  <a:schemeClr val="accent1"/>
                </a:solidFill>
              </a:rPr>
              <a:t>Ключевые положения рекомендаций ВОЗ </a:t>
            </a:r>
            <a:r>
              <a:rPr lang="ru-RU" sz="2400" b="1" dirty="0" smtClean="0">
                <a:solidFill>
                  <a:schemeClr val="accent1"/>
                </a:solidFill>
              </a:rPr>
              <a:t>2018</a:t>
            </a:r>
            <a:r>
              <a:rPr lang="ru-RU" sz="2400" b="1" baseline="30000" dirty="0" smtClean="0">
                <a:solidFill>
                  <a:schemeClr val="accent1"/>
                </a:solidFill>
              </a:rPr>
              <a:t>1</a:t>
            </a:r>
            <a:endParaRPr lang="ru-RU" sz="2400" b="1" baseline="30000" dirty="0">
              <a:solidFill>
                <a:schemeClr val="accent1"/>
              </a:solidFill>
            </a:endParaRPr>
          </a:p>
        </p:txBody>
      </p:sp>
      <p:sp>
        <p:nvSpPr>
          <p:cNvPr id="4" name="Rounded Rectangular Callout 5">
            <a:extLst>
              <a:ext uri="{FF2B5EF4-FFF2-40B4-BE49-F238E27FC236}">
                <a16:creationId xmlns="" xmlns:a16="http://schemas.microsoft.com/office/drawing/2014/main" id="{EDF38BAF-00AC-4119-BFC5-363BB6B49233}"/>
              </a:ext>
            </a:extLst>
          </p:cNvPr>
          <p:cNvSpPr/>
          <p:nvPr/>
        </p:nvSpPr>
        <p:spPr>
          <a:xfrm>
            <a:off x="661851" y="1454635"/>
            <a:ext cx="6326596" cy="1574535"/>
          </a:xfrm>
          <a:prstGeom prst="wedgeRoundRectCallout">
            <a:avLst>
              <a:gd name="adj1" fmla="val -9857"/>
              <a:gd name="adj2" fmla="val 87536"/>
              <a:gd name="adj3" fmla="val 16667"/>
            </a:avLst>
          </a:prstGeom>
          <a:solidFill>
            <a:srgbClr val="002060"/>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685800" fontAlgn="auto">
              <a:spcBef>
                <a:spcPts val="0"/>
              </a:spcBef>
              <a:spcAft>
                <a:spcPts val="0"/>
              </a:spcAft>
              <a:defRPr/>
            </a:pPr>
            <a:r>
              <a:rPr lang="ru-RU" b="1" kern="0" dirty="0">
                <a:solidFill>
                  <a:srgbClr val="FFFFFF"/>
                </a:solidFill>
                <a:latin typeface="Calibri"/>
                <a:cs typeface="Arial"/>
              </a:rPr>
              <a:t>ВОЗ рекомендует использовать </a:t>
            </a:r>
            <a:r>
              <a:rPr lang="ru-RU" b="1" u="sng" kern="0" dirty="0">
                <a:solidFill>
                  <a:srgbClr val="FFFFFF"/>
                </a:solidFill>
                <a:latin typeface="Calibri"/>
                <a:cs typeface="Arial"/>
              </a:rPr>
              <a:t>пангенотипные</a:t>
            </a:r>
            <a:r>
              <a:rPr lang="ru-RU" b="1" kern="0" dirty="0">
                <a:solidFill>
                  <a:srgbClr val="FFFFFF"/>
                </a:solidFill>
                <a:latin typeface="Calibri"/>
                <a:cs typeface="Arial"/>
              </a:rPr>
              <a:t> схемы для лечения пациентов с 18 лет</a:t>
            </a:r>
            <a:r>
              <a:rPr lang="ru-RU" b="1" kern="0" baseline="30000" dirty="0">
                <a:solidFill>
                  <a:srgbClr val="FFFFFF"/>
                </a:solidFill>
                <a:latin typeface="Calibri"/>
                <a:cs typeface="Arial"/>
              </a:rPr>
              <a:t>2</a:t>
            </a:r>
            <a:r>
              <a:rPr lang="ru-RU" b="1" kern="0" dirty="0">
                <a:solidFill>
                  <a:srgbClr val="FFFFFF"/>
                </a:solidFill>
                <a:latin typeface="Calibri"/>
                <a:cs typeface="Arial"/>
              </a:rPr>
              <a:t> </a:t>
            </a:r>
          </a:p>
        </p:txBody>
      </p:sp>
      <p:sp>
        <p:nvSpPr>
          <p:cNvPr id="5" name="Rectangle 4">
            <a:extLst>
              <a:ext uri="{FF2B5EF4-FFF2-40B4-BE49-F238E27FC236}">
                <a16:creationId xmlns="" xmlns:a16="http://schemas.microsoft.com/office/drawing/2014/main" id="{9E85072A-EC99-4152-AA24-3AFEEE47A4FB}"/>
              </a:ext>
            </a:extLst>
          </p:cNvPr>
          <p:cNvSpPr/>
          <p:nvPr/>
        </p:nvSpPr>
        <p:spPr>
          <a:xfrm>
            <a:off x="28203" y="6231449"/>
            <a:ext cx="6353313" cy="219291"/>
          </a:xfrm>
          <a:prstGeom prst="rect">
            <a:avLst/>
          </a:prstGeom>
        </p:spPr>
        <p:txBody>
          <a:bodyPr wrap="square">
            <a:spAutoFit/>
          </a:bodyPr>
          <a:lstStyle/>
          <a:p>
            <a:r>
              <a:rPr lang="ru-RU" sz="825" dirty="0" smtClean="0">
                <a:solidFill>
                  <a:srgbClr val="070605"/>
                </a:solidFill>
                <a:cs typeface="Arial"/>
              </a:rPr>
              <a:t>1. </a:t>
            </a:r>
            <a:r>
              <a:rPr lang="en-US" sz="825" dirty="0" smtClean="0">
                <a:solidFill>
                  <a:srgbClr val="070605"/>
                </a:solidFill>
                <a:cs typeface="Arial"/>
              </a:rPr>
              <a:t>http</a:t>
            </a:r>
            <a:r>
              <a:rPr lang="en-US" sz="825" dirty="0">
                <a:solidFill>
                  <a:srgbClr val="070605"/>
                </a:solidFill>
                <a:cs typeface="Arial"/>
              </a:rPr>
              <a:t>://www.who.int/hepatitis/publications/hepatitis-c-guidelines-2018/en</a:t>
            </a:r>
            <a:r>
              <a:rPr lang="en-US" sz="825" dirty="0" smtClean="0">
                <a:solidFill>
                  <a:srgbClr val="070605"/>
                </a:solidFill>
                <a:cs typeface="Arial"/>
              </a:rPr>
              <a:t>/</a:t>
            </a:r>
            <a:endParaRPr lang="en-US" sz="825" dirty="0">
              <a:solidFill>
                <a:srgbClr val="070605"/>
              </a:solidFill>
              <a:cs typeface="Arial"/>
            </a:endParaRPr>
          </a:p>
        </p:txBody>
      </p:sp>
      <p:sp>
        <p:nvSpPr>
          <p:cNvPr id="6" name="TextBox 5">
            <a:extLst>
              <a:ext uri="{FF2B5EF4-FFF2-40B4-BE49-F238E27FC236}">
                <a16:creationId xmlns="" xmlns:a16="http://schemas.microsoft.com/office/drawing/2014/main" id="{19079133-D80D-48A8-A5A5-34F476C6C5CE}"/>
              </a:ext>
            </a:extLst>
          </p:cNvPr>
          <p:cNvSpPr txBox="1"/>
          <p:nvPr/>
        </p:nvSpPr>
        <p:spPr>
          <a:xfrm>
            <a:off x="0" y="6508985"/>
            <a:ext cx="7872214" cy="357790"/>
          </a:xfrm>
          <a:prstGeom prst="rect">
            <a:avLst/>
          </a:prstGeom>
          <a:noFill/>
        </p:spPr>
        <p:txBody>
          <a:bodyPr wrap="square" rtlCol="0">
            <a:spAutoFit/>
          </a:bodyPr>
          <a:lstStyle/>
          <a:p>
            <a:r>
              <a:rPr lang="en-US" sz="900" baseline="30000" dirty="0">
                <a:solidFill>
                  <a:srgbClr val="070605"/>
                </a:solidFill>
                <a:cs typeface="Arial"/>
              </a:rPr>
              <a:t>2</a:t>
            </a:r>
            <a:r>
              <a:rPr lang="ru-RU" sz="900" dirty="0">
                <a:solidFill>
                  <a:srgbClr val="070605"/>
                </a:solidFill>
                <a:cs typeface="Arial"/>
              </a:rPr>
              <a:t> Рабочая группа ВОЗ квалифицирует </a:t>
            </a:r>
            <a:r>
              <a:rPr lang="ru-RU" sz="825" dirty="0">
                <a:solidFill>
                  <a:srgbClr val="070605"/>
                </a:solidFill>
                <a:cs typeface="Arial"/>
              </a:rPr>
              <a:t>пангенотипные схемы как препараты, позволяющие достигнуть УВО12 с частотой более 85%  у пациентов с генотипами 1-6</a:t>
            </a:r>
          </a:p>
        </p:txBody>
      </p:sp>
      <p:pic>
        <p:nvPicPr>
          <p:cNvPr id="7" name="Picture 3">
            <a:extLst>
              <a:ext uri="{FF2B5EF4-FFF2-40B4-BE49-F238E27FC236}">
                <a16:creationId xmlns="" xmlns:a16="http://schemas.microsoft.com/office/drawing/2014/main" id="{D2FE3EAC-5C7C-4099-B501-48F1B7731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88"/>
          <a:stretch/>
        </p:blipFill>
        <p:spPr bwMode="auto">
          <a:xfrm>
            <a:off x="2209436" y="3609529"/>
            <a:ext cx="6173920" cy="1519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35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A7BFF0-D0F9-436B-8135-9D7981AD5348}"/>
              </a:ext>
            </a:extLst>
          </p:cNvPr>
          <p:cNvSpPr>
            <a:spLocks noGrp="1"/>
          </p:cNvSpPr>
          <p:nvPr>
            <p:ph type="title"/>
          </p:nvPr>
        </p:nvSpPr>
        <p:spPr>
          <a:xfrm>
            <a:off x="507764" y="115297"/>
            <a:ext cx="8229600" cy="676564"/>
          </a:xfrm>
        </p:spPr>
        <p:txBody>
          <a:bodyPr/>
          <a:lstStyle/>
          <a:p>
            <a:r>
              <a:rPr lang="ru-RU" b="1" dirty="0" err="1">
                <a:solidFill>
                  <a:schemeClr val="accent1"/>
                </a:solidFill>
              </a:rPr>
              <a:t>Пангенотипные</a:t>
            </a:r>
            <a:r>
              <a:rPr lang="ru-RU" b="1" dirty="0">
                <a:solidFill>
                  <a:schemeClr val="accent1"/>
                </a:solidFill>
              </a:rPr>
              <a:t> комбинации, рекомендуемые ВОЗ (2018)</a:t>
            </a:r>
          </a:p>
        </p:txBody>
      </p:sp>
      <p:sp>
        <p:nvSpPr>
          <p:cNvPr id="4" name="TextBox 3">
            <a:extLst>
              <a:ext uri="{FF2B5EF4-FFF2-40B4-BE49-F238E27FC236}">
                <a16:creationId xmlns="" xmlns:a16="http://schemas.microsoft.com/office/drawing/2014/main" id="{BFEB4334-F05A-4A8B-9B74-88DB032E8499}"/>
              </a:ext>
            </a:extLst>
          </p:cNvPr>
          <p:cNvSpPr txBox="1"/>
          <p:nvPr/>
        </p:nvSpPr>
        <p:spPr>
          <a:xfrm>
            <a:off x="3329229" y="1804306"/>
            <a:ext cx="5609664" cy="1282402"/>
          </a:xfrm>
          <a:prstGeom prst="rect">
            <a:avLst/>
          </a:prstGeom>
          <a:noFill/>
        </p:spPr>
        <p:txBody>
          <a:bodyPr wrap="square" rtlCol="0">
            <a:spAutoFit/>
          </a:bodyPr>
          <a:lstStyle/>
          <a:p>
            <a:pPr marL="214313" indent="-214313">
              <a:spcAft>
                <a:spcPts val="1350"/>
              </a:spcAft>
              <a:buFont typeface="Arial" panose="020B0604020202020204" pitchFamily="34" charset="0"/>
              <a:buChar char="•"/>
            </a:pPr>
            <a:r>
              <a:rPr lang="ru-RU" b="1" dirty="0" err="1">
                <a:solidFill>
                  <a:srgbClr val="070605"/>
                </a:solidFill>
                <a:cs typeface="Arial"/>
              </a:rPr>
              <a:t>софосбувир</a:t>
            </a:r>
            <a:r>
              <a:rPr lang="en-US" b="1" dirty="0">
                <a:solidFill>
                  <a:srgbClr val="070605"/>
                </a:solidFill>
                <a:cs typeface="Arial"/>
              </a:rPr>
              <a:t>/</a:t>
            </a:r>
            <a:r>
              <a:rPr lang="ru-RU" b="1" dirty="0" err="1">
                <a:solidFill>
                  <a:srgbClr val="070605"/>
                </a:solidFill>
                <a:cs typeface="Arial"/>
              </a:rPr>
              <a:t>велпатасвир</a:t>
            </a:r>
            <a:r>
              <a:rPr lang="en-US" b="1" dirty="0">
                <a:solidFill>
                  <a:srgbClr val="070605"/>
                </a:solidFill>
                <a:cs typeface="Arial"/>
              </a:rPr>
              <a:t> </a:t>
            </a:r>
            <a:r>
              <a:rPr lang="ru-RU" b="1" dirty="0">
                <a:solidFill>
                  <a:srgbClr val="070605"/>
                </a:solidFill>
                <a:cs typeface="Arial"/>
              </a:rPr>
              <a:t>- </a:t>
            </a:r>
            <a:r>
              <a:rPr lang="en-US" b="1" dirty="0">
                <a:solidFill>
                  <a:srgbClr val="070605"/>
                </a:solidFill>
                <a:cs typeface="Arial"/>
              </a:rPr>
              <a:t>12 </a:t>
            </a:r>
            <a:r>
              <a:rPr lang="ru-RU" b="1" dirty="0">
                <a:solidFill>
                  <a:srgbClr val="070605"/>
                </a:solidFill>
                <a:cs typeface="Arial"/>
              </a:rPr>
              <a:t>недель</a:t>
            </a:r>
            <a:endParaRPr lang="en-US" b="1" dirty="0">
              <a:solidFill>
                <a:srgbClr val="070605"/>
              </a:solidFill>
              <a:cs typeface="Arial"/>
            </a:endParaRPr>
          </a:p>
          <a:p>
            <a:pPr marL="214313" indent="-214313">
              <a:spcAft>
                <a:spcPts val="1350"/>
              </a:spcAft>
              <a:buFont typeface="Arial" panose="020B0604020202020204" pitchFamily="34" charset="0"/>
              <a:buChar char="•"/>
            </a:pPr>
            <a:r>
              <a:rPr lang="ru-RU" b="1" dirty="0" err="1">
                <a:solidFill>
                  <a:srgbClr val="070605"/>
                </a:solidFill>
                <a:cs typeface="Arial"/>
              </a:rPr>
              <a:t>софосбувир</a:t>
            </a:r>
            <a:r>
              <a:rPr lang="en-US" b="1" dirty="0">
                <a:solidFill>
                  <a:srgbClr val="070605"/>
                </a:solidFill>
                <a:cs typeface="Arial"/>
              </a:rPr>
              <a:t>/</a:t>
            </a:r>
            <a:r>
              <a:rPr lang="ru-RU" b="1" dirty="0" err="1">
                <a:solidFill>
                  <a:srgbClr val="070605"/>
                </a:solidFill>
                <a:cs typeface="Arial"/>
              </a:rPr>
              <a:t>даклатасвир</a:t>
            </a:r>
            <a:r>
              <a:rPr lang="ru-RU" b="1" dirty="0">
                <a:solidFill>
                  <a:srgbClr val="070605"/>
                </a:solidFill>
                <a:cs typeface="Arial"/>
              </a:rPr>
              <a:t> -</a:t>
            </a:r>
            <a:r>
              <a:rPr lang="en-US" b="1" dirty="0">
                <a:solidFill>
                  <a:srgbClr val="070605"/>
                </a:solidFill>
                <a:cs typeface="Arial"/>
              </a:rPr>
              <a:t> 12 </a:t>
            </a:r>
            <a:r>
              <a:rPr lang="ru-RU" b="1" dirty="0">
                <a:solidFill>
                  <a:srgbClr val="070605"/>
                </a:solidFill>
                <a:cs typeface="Arial"/>
              </a:rPr>
              <a:t>недель</a:t>
            </a:r>
            <a:endParaRPr lang="en-US" b="1" dirty="0">
              <a:solidFill>
                <a:srgbClr val="070605"/>
              </a:solidFill>
              <a:cs typeface="Arial"/>
            </a:endParaRPr>
          </a:p>
          <a:p>
            <a:pPr marL="214313" indent="-214313">
              <a:spcAft>
                <a:spcPts val="1350"/>
              </a:spcAft>
              <a:buFont typeface="Arial" panose="020B0604020202020204" pitchFamily="34" charset="0"/>
              <a:buChar char="•"/>
            </a:pPr>
            <a:r>
              <a:rPr lang="ru-RU" b="1" dirty="0" err="1" smtClean="0">
                <a:solidFill>
                  <a:srgbClr val="070605"/>
                </a:solidFill>
                <a:cs typeface="Arial"/>
              </a:rPr>
              <a:t>глекапревир</a:t>
            </a:r>
            <a:r>
              <a:rPr lang="en-US" b="1" dirty="0">
                <a:solidFill>
                  <a:srgbClr val="070605"/>
                </a:solidFill>
                <a:cs typeface="Arial"/>
              </a:rPr>
              <a:t>/</a:t>
            </a:r>
            <a:r>
              <a:rPr lang="ru-RU" b="1" dirty="0">
                <a:solidFill>
                  <a:srgbClr val="070605"/>
                </a:solidFill>
                <a:cs typeface="Arial"/>
              </a:rPr>
              <a:t>пибрентасвир -</a:t>
            </a:r>
            <a:r>
              <a:rPr lang="en-US" b="1" dirty="0">
                <a:solidFill>
                  <a:srgbClr val="070605"/>
                </a:solidFill>
                <a:cs typeface="Arial"/>
              </a:rPr>
              <a:t> 8 </a:t>
            </a:r>
            <a:r>
              <a:rPr lang="ru-RU" b="1" dirty="0" smtClean="0">
                <a:solidFill>
                  <a:srgbClr val="070605"/>
                </a:solidFill>
                <a:cs typeface="Arial"/>
              </a:rPr>
              <a:t>недель</a:t>
            </a:r>
            <a:r>
              <a:rPr lang="ru-RU" b="1" baseline="30000" dirty="0" smtClean="0">
                <a:solidFill>
                  <a:srgbClr val="070605"/>
                </a:solidFill>
                <a:cs typeface="Arial"/>
              </a:rPr>
              <a:t>1</a:t>
            </a:r>
            <a:endParaRPr lang="ru-RU" b="1" baseline="30000" dirty="0">
              <a:solidFill>
                <a:srgbClr val="070605"/>
              </a:solidFill>
              <a:cs typeface="Arial"/>
            </a:endParaRPr>
          </a:p>
        </p:txBody>
      </p:sp>
      <p:sp>
        <p:nvSpPr>
          <p:cNvPr id="5" name="TextBox 4">
            <a:extLst>
              <a:ext uri="{FF2B5EF4-FFF2-40B4-BE49-F238E27FC236}">
                <a16:creationId xmlns="" xmlns:a16="http://schemas.microsoft.com/office/drawing/2014/main" id="{240C02F5-037B-456E-90B1-0B1F21325D24}"/>
              </a:ext>
            </a:extLst>
          </p:cNvPr>
          <p:cNvSpPr txBox="1"/>
          <p:nvPr/>
        </p:nvSpPr>
        <p:spPr>
          <a:xfrm>
            <a:off x="-4634331" y="6317734"/>
            <a:ext cx="8913822" cy="219291"/>
          </a:xfrm>
          <a:prstGeom prst="rect">
            <a:avLst/>
          </a:prstGeom>
          <a:noFill/>
        </p:spPr>
        <p:txBody>
          <a:bodyPr wrap="square" rtlCol="0">
            <a:spAutoFit/>
          </a:bodyPr>
          <a:lstStyle/>
          <a:p>
            <a:pPr algn="r"/>
            <a:r>
              <a:rPr lang="ru-RU" sz="825" baseline="30000" dirty="0">
                <a:solidFill>
                  <a:srgbClr val="070605"/>
                </a:solidFill>
                <a:cs typeface="Arial"/>
              </a:rPr>
              <a:t>1</a:t>
            </a:r>
            <a:r>
              <a:rPr lang="ru-RU" sz="825" dirty="0">
                <a:solidFill>
                  <a:srgbClr val="070605"/>
                </a:solidFill>
                <a:cs typeface="Arial"/>
              </a:rPr>
              <a:t>После неудачи ИФН+РБВ</a:t>
            </a:r>
            <a:r>
              <a:rPr lang="en-US" sz="825" dirty="0">
                <a:solidFill>
                  <a:srgbClr val="070605"/>
                </a:solidFill>
                <a:cs typeface="Arial"/>
              </a:rPr>
              <a:t> </a:t>
            </a:r>
            <a:r>
              <a:rPr lang="ru-RU" sz="825" dirty="0">
                <a:solidFill>
                  <a:srgbClr val="070605"/>
                </a:solidFill>
                <a:cs typeface="Arial"/>
              </a:rPr>
              <a:t>у пациентов с Гт3 длительность составляет 16 недель</a:t>
            </a:r>
            <a:r>
              <a:rPr lang="en-US" sz="825" dirty="0">
                <a:solidFill>
                  <a:srgbClr val="070605"/>
                </a:solidFill>
                <a:cs typeface="Arial"/>
              </a:rPr>
              <a:t>; </a:t>
            </a:r>
            <a:endParaRPr lang="ru-RU" sz="825" dirty="0">
              <a:solidFill>
                <a:srgbClr val="070605"/>
              </a:solidFill>
              <a:cs typeface="Arial"/>
            </a:endParaRPr>
          </a:p>
        </p:txBody>
      </p:sp>
      <p:sp>
        <p:nvSpPr>
          <p:cNvPr id="6" name="Rectangle 5">
            <a:extLst>
              <a:ext uri="{FF2B5EF4-FFF2-40B4-BE49-F238E27FC236}">
                <a16:creationId xmlns="" xmlns:a16="http://schemas.microsoft.com/office/drawing/2014/main" id="{9ACF5619-0706-4B07-8788-28EB65610D41}"/>
              </a:ext>
            </a:extLst>
          </p:cNvPr>
          <p:cNvSpPr/>
          <p:nvPr/>
        </p:nvSpPr>
        <p:spPr>
          <a:xfrm>
            <a:off x="109976" y="6537025"/>
            <a:ext cx="4857750" cy="219291"/>
          </a:xfrm>
          <a:prstGeom prst="rect">
            <a:avLst/>
          </a:prstGeom>
        </p:spPr>
        <p:txBody>
          <a:bodyPr wrap="square">
            <a:spAutoFit/>
          </a:bodyPr>
          <a:lstStyle/>
          <a:p>
            <a:r>
              <a:rPr lang="en-US" sz="825" dirty="0">
                <a:solidFill>
                  <a:srgbClr val="070605"/>
                </a:solidFill>
                <a:cs typeface="Arial"/>
              </a:rPr>
              <a:t>http://www.who.int/hepatitis/publications/hepatitis-c-guidelines-2018/en/</a:t>
            </a:r>
            <a:r>
              <a:rPr lang="ru-RU" sz="825" dirty="0">
                <a:solidFill>
                  <a:srgbClr val="070605"/>
                </a:solidFill>
                <a:cs typeface="Arial"/>
              </a:rPr>
              <a:t> обращение в марте 2019</a:t>
            </a:r>
            <a:r>
              <a:rPr lang="en-US" sz="825" dirty="0">
                <a:solidFill>
                  <a:srgbClr val="070605"/>
                </a:solidFill>
                <a:cs typeface="Arial"/>
              </a:rPr>
              <a:t> </a:t>
            </a:r>
          </a:p>
        </p:txBody>
      </p:sp>
      <p:sp>
        <p:nvSpPr>
          <p:cNvPr id="7" name="TextBox 6">
            <a:extLst>
              <a:ext uri="{FF2B5EF4-FFF2-40B4-BE49-F238E27FC236}">
                <a16:creationId xmlns="" xmlns:a16="http://schemas.microsoft.com/office/drawing/2014/main" id="{D05E1F9E-507E-42CB-9FA7-A769D1704C7C}"/>
              </a:ext>
            </a:extLst>
          </p:cNvPr>
          <p:cNvSpPr txBox="1"/>
          <p:nvPr/>
        </p:nvSpPr>
        <p:spPr>
          <a:xfrm>
            <a:off x="3329229" y="3885938"/>
            <a:ext cx="5489243" cy="1282402"/>
          </a:xfrm>
          <a:prstGeom prst="rect">
            <a:avLst/>
          </a:prstGeom>
          <a:noFill/>
        </p:spPr>
        <p:txBody>
          <a:bodyPr wrap="square" rtlCol="0">
            <a:spAutoFit/>
          </a:bodyPr>
          <a:lstStyle/>
          <a:p>
            <a:pPr marL="214313" indent="-214313">
              <a:spcAft>
                <a:spcPts val="1350"/>
              </a:spcAft>
              <a:buFont typeface="Arial" panose="020B0604020202020204" pitchFamily="34" charset="0"/>
              <a:buChar char="•"/>
            </a:pPr>
            <a:r>
              <a:rPr lang="ru-RU" b="1" dirty="0" err="1">
                <a:solidFill>
                  <a:srgbClr val="070605"/>
                </a:solidFill>
                <a:cs typeface="Arial"/>
              </a:rPr>
              <a:t>софосбувир</a:t>
            </a:r>
            <a:r>
              <a:rPr lang="en-US" b="1" dirty="0">
                <a:solidFill>
                  <a:srgbClr val="070605"/>
                </a:solidFill>
                <a:cs typeface="Arial"/>
              </a:rPr>
              <a:t>/</a:t>
            </a:r>
            <a:r>
              <a:rPr lang="ru-RU" b="1" dirty="0" err="1">
                <a:solidFill>
                  <a:srgbClr val="070605"/>
                </a:solidFill>
                <a:cs typeface="Arial"/>
              </a:rPr>
              <a:t>велпатасвир</a:t>
            </a:r>
            <a:r>
              <a:rPr lang="en-US" b="1" dirty="0">
                <a:solidFill>
                  <a:srgbClr val="070605"/>
                </a:solidFill>
                <a:cs typeface="Arial"/>
              </a:rPr>
              <a:t> </a:t>
            </a:r>
            <a:r>
              <a:rPr lang="ru-RU" b="1" dirty="0">
                <a:solidFill>
                  <a:srgbClr val="070605"/>
                </a:solidFill>
                <a:cs typeface="Arial"/>
              </a:rPr>
              <a:t>- </a:t>
            </a:r>
            <a:r>
              <a:rPr lang="en-US" b="1" dirty="0">
                <a:solidFill>
                  <a:srgbClr val="070605"/>
                </a:solidFill>
                <a:cs typeface="Arial"/>
              </a:rPr>
              <a:t>12 </a:t>
            </a:r>
            <a:r>
              <a:rPr lang="ru-RU" b="1" dirty="0">
                <a:solidFill>
                  <a:srgbClr val="070605"/>
                </a:solidFill>
                <a:cs typeface="Arial"/>
              </a:rPr>
              <a:t>недель</a:t>
            </a:r>
            <a:endParaRPr lang="en-US" b="1" dirty="0">
              <a:solidFill>
                <a:srgbClr val="070605"/>
              </a:solidFill>
              <a:cs typeface="Arial"/>
            </a:endParaRPr>
          </a:p>
          <a:p>
            <a:pPr marL="214313" indent="-214313">
              <a:spcAft>
                <a:spcPts val="1350"/>
              </a:spcAft>
              <a:buFont typeface="Arial" panose="020B0604020202020204" pitchFamily="34" charset="0"/>
              <a:buChar char="•"/>
            </a:pPr>
            <a:r>
              <a:rPr lang="ru-RU" b="1" dirty="0" err="1" smtClean="0">
                <a:solidFill>
                  <a:srgbClr val="070605"/>
                </a:solidFill>
                <a:cs typeface="Arial"/>
              </a:rPr>
              <a:t>глекапревир</a:t>
            </a:r>
            <a:r>
              <a:rPr lang="en-US" b="1" dirty="0">
                <a:solidFill>
                  <a:srgbClr val="070605"/>
                </a:solidFill>
                <a:cs typeface="Arial"/>
              </a:rPr>
              <a:t>/</a:t>
            </a:r>
            <a:r>
              <a:rPr lang="ru-RU" b="1" dirty="0">
                <a:solidFill>
                  <a:srgbClr val="070605"/>
                </a:solidFill>
                <a:cs typeface="Arial"/>
              </a:rPr>
              <a:t>пибрентасвир -</a:t>
            </a:r>
            <a:r>
              <a:rPr lang="en-US" b="1" dirty="0">
                <a:solidFill>
                  <a:srgbClr val="070605"/>
                </a:solidFill>
                <a:cs typeface="Arial"/>
              </a:rPr>
              <a:t> </a:t>
            </a:r>
            <a:r>
              <a:rPr lang="ru-RU" b="1" dirty="0">
                <a:solidFill>
                  <a:srgbClr val="070605"/>
                </a:solidFill>
                <a:cs typeface="Arial"/>
              </a:rPr>
              <a:t>12</a:t>
            </a:r>
            <a:r>
              <a:rPr lang="en-US" b="1" dirty="0">
                <a:solidFill>
                  <a:srgbClr val="070605"/>
                </a:solidFill>
                <a:cs typeface="Arial"/>
              </a:rPr>
              <a:t> </a:t>
            </a:r>
            <a:r>
              <a:rPr lang="ru-RU" b="1" dirty="0">
                <a:solidFill>
                  <a:srgbClr val="070605"/>
                </a:solidFill>
                <a:cs typeface="Arial"/>
              </a:rPr>
              <a:t>недель</a:t>
            </a:r>
            <a:r>
              <a:rPr lang="ru-RU" b="1" baseline="30000" dirty="0">
                <a:solidFill>
                  <a:srgbClr val="070605"/>
                </a:solidFill>
                <a:cs typeface="Arial"/>
              </a:rPr>
              <a:t>1</a:t>
            </a:r>
          </a:p>
          <a:p>
            <a:pPr marL="214313" indent="-214313">
              <a:spcAft>
                <a:spcPts val="1350"/>
              </a:spcAft>
              <a:buFont typeface="Arial" panose="020B0604020202020204" pitchFamily="34" charset="0"/>
              <a:buChar char="•"/>
            </a:pPr>
            <a:r>
              <a:rPr lang="ru-RU" b="1" dirty="0" err="1" smtClean="0">
                <a:solidFill>
                  <a:srgbClr val="070605"/>
                </a:solidFill>
                <a:cs typeface="Arial"/>
              </a:rPr>
              <a:t>софосбувир</a:t>
            </a:r>
            <a:r>
              <a:rPr lang="en-US" b="1" dirty="0">
                <a:solidFill>
                  <a:srgbClr val="070605"/>
                </a:solidFill>
                <a:cs typeface="Arial"/>
              </a:rPr>
              <a:t>/</a:t>
            </a:r>
            <a:r>
              <a:rPr lang="ru-RU" b="1" dirty="0">
                <a:solidFill>
                  <a:srgbClr val="070605"/>
                </a:solidFill>
                <a:cs typeface="Arial"/>
              </a:rPr>
              <a:t>даклатасвир -</a:t>
            </a:r>
            <a:r>
              <a:rPr lang="en-US" b="1" dirty="0">
                <a:solidFill>
                  <a:srgbClr val="070605"/>
                </a:solidFill>
                <a:cs typeface="Arial"/>
              </a:rPr>
              <a:t> </a:t>
            </a:r>
            <a:r>
              <a:rPr lang="ru-RU" b="1" dirty="0">
                <a:solidFill>
                  <a:srgbClr val="070605"/>
                </a:solidFill>
                <a:cs typeface="Arial"/>
              </a:rPr>
              <a:t>24</a:t>
            </a:r>
            <a:r>
              <a:rPr lang="en-US" b="1" dirty="0">
                <a:solidFill>
                  <a:srgbClr val="070605"/>
                </a:solidFill>
                <a:cs typeface="Arial"/>
              </a:rPr>
              <a:t> </a:t>
            </a:r>
            <a:r>
              <a:rPr lang="ru-RU" b="1" dirty="0" smtClean="0">
                <a:solidFill>
                  <a:srgbClr val="070605"/>
                </a:solidFill>
                <a:cs typeface="Arial"/>
              </a:rPr>
              <a:t>недели</a:t>
            </a:r>
            <a:endParaRPr lang="ru-RU" b="1" dirty="0">
              <a:solidFill>
                <a:srgbClr val="070605"/>
              </a:solidFill>
              <a:cs typeface="Arial"/>
            </a:endParaRPr>
          </a:p>
        </p:txBody>
      </p:sp>
      <p:sp>
        <p:nvSpPr>
          <p:cNvPr id="8" name="Rectangle: Rounded Corners 7">
            <a:extLst>
              <a:ext uri="{FF2B5EF4-FFF2-40B4-BE49-F238E27FC236}">
                <a16:creationId xmlns="" xmlns:a16="http://schemas.microsoft.com/office/drawing/2014/main" id="{68050943-9179-4507-B7CA-41BF03DFF263}"/>
              </a:ext>
            </a:extLst>
          </p:cNvPr>
          <p:cNvSpPr/>
          <p:nvPr/>
        </p:nvSpPr>
        <p:spPr>
          <a:xfrm>
            <a:off x="533574" y="1790798"/>
            <a:ext cx="2462981" cy="1142718"/>
          </a:xfrm>
          <a:prstGeom prst="roundRect">
            <a:avLst/>
          </a:prstGeom>
          <a:solidFill>
            <a:srgbClr val="7DA1C4">
              <a:lumMod val="75000"/>
            </a:srgbClr>
          </a:solidFill>
          <a:ln w="25400" cap="flat" cmpd="sng" algn="ctr">
            <a:solidFill>
              <a:srgbClr val="7DA1C4">
                <a:shade val="50000"/>
              </a:srgbClr>
            </a:solidFill>
            <a:prstDash val="solid"/>
          </a:ln>
          <a:effectLst/>
        </p:spPr>
        <p:txBody>
          <a:bodyPr rtlCol="0" anchor="ctr"/>
          <a:lstStyle/>
          <a:p>
            <a:pPr algn="ctr" defTabSz="685800" fontAlgn="auto">
              <a:spcBef>
                <a:spcPts val="0"/>
              </a:spcBef>
              <a:spcAft>
                <a:spcPts val="0"/>
              </a:spcAft>
              <a:defRPr/>
            </a:pPr>
            <a:r>
              <a:rPr lang="ru-RU" sz="1500" b="1" kern="0" dirty="0">
                <a:solidFill>
                  <a:srgbClr val="FFFFFF"/>
                </a:solidFill>
                <a:latin typeface="Calibri"/>
                <a:cs typeface="Arial"/>
              </a:rPr>
              <a:t>Взрослые пациенты </a:t>
            </a:r>
          </a:p>
          <a:p>
            <a:pPr algn="ctr" defTabSz="685800" fontAlgn="auto">
              <a:spcBef>
                <a:spcPts val="0"/>
              </a:spcBef>
              <a:spcAft>
                <a:spcPts val="0"/>
              </a:spcAft>
              <a:defRPr/>
            </a:pPr>
            <a:r>
              <a:rPr lang="ru-RU" sz="1500" b="1" u="sng" kern="0" dirty="0">
                <a:solidFill>
                  <a:srgbClr val="FFFFFF"/>
                </a:solidFill>
                <a:latin typeface="Calibri"/>
                <a:cs typeface="Arial"/>
              </a:rPr>
              <a:t>без цирроза</a:t>
            </a:r>
          </a:p>
        </p:txBody>
      </p:sp>
      <p:sp>
        <p:nvSpPr>
          <p:cNvPr id="9" name="Rectangle: Rounded Corners 8">
            <a:extLst>
              <a:ext uri="{FF2B5EF4-FFF2-40B4-BE49-F238E27FC236}">
                <a16:creationId xmlns="" xmlns:a16="http://schemas.microsoft.com/office/drawing/2014/main" id="{DDC9447C-BF21-4DCC-B634-3F2F2210E4BA}"/>
              </a:ext>
            </a:extLst>
          </p:cNvPr>
          <p:cNvSpPr/>
          <p:nvPr/>
        </p:nvSpPr>
        <p:spPr>
          <a:xfrm>
            <a:off x="533574" y="3630711"/>
            <a:ext cx="2462981" cy="1619732"/>
          </a:xfrm>
          <a:prstGeom prst="roundRect">
            <a:avLst/>
          </a:prstGeom>
          <a:solidFill>
            <a:srgbClr val="DC8633"/>
          </a:solidFill>
          <a:ln w="25400" cap="flat" cmpd="sng" algn="ctr">
            <a:solidFill>
              <a:srgbClr val="DC8633">
                <a:shade val="50000"/>
              </a:srgbClr>
            </a:solidFill>
            <a:prstDash val="solid"/>
          </a:ln>
          <a:effectLst/>
        </p:spPr>
        <p:txBody>
          <a:bodyPr rtlCol="0" anchor="ctr"/>
          <a:lstStyle/>
          <a:p>
            <a:pPr algn="ctr" defTabSz="685800" fontAlgn="auto">
              <a:spcBef>
                <a:spcPts val="0"/>
              </a:spcBef>
              <a:spcAft>
                <a:spcPts val="0"/>
              </a:spcAft>
              <a:defRPr/>
            </a:pPr>
            <a:r>
              <a:rPr lang="ru-RU" sz="1500" b="1" kern="0" dirty="0">
                <a:solidFill>
                  <a:srgbClr val="FFFFFF"/>
                </a:solidFill>
                <a:latin typeface="Calibri"/>
                <a:cs typeface="Arial"/>
              </a:rPr>
              <a:t>Взрослые пациенты </a:t>
            </a:r>
          </a:p>
          <a:p>
            <a:pPr algn="ctr" defTabSz="685800" fontAlgn="auto">
              <a:spcBef>
                <a:spcPts val="0"/>
              </a:spcBef>
              <a:spcAft>
                <a:spcPts val="0"/>
              </a:spcAft>
              <a:defRPr/>
            </a:pPr>
            <a:r>
              <a:rPr lang="ru-RU" sz="1500" b="1" u="sng" kern="0" dirty="0" smtClean="0">
                <a:solidFill>
                  <a:srgbClr val="FFFFFF"/>
                </a:solidFill>
                <a:latin typeface="Calibri"/>
                <a:cs typeface="Arial"/>
              </a:rPr>
              <a:t>с компенсированным </a:t>
            </a:r>
            <a:r>
              <a:rPr lang="ru-RU" sz="1500" b="1" u="sng" kern="0" dirty="0">
                <a:solidFill>
                  <a:srgbClr val="FFFFFF"/>
                </a:solidFill>
                <a:latin typeface="Calibri"/>
                <a:cs typeface="Arial"/>
              </a:rPr>
              <a:t>циррозом</a:t>
            </a:r>
          </a:p>
        </p:txBody>
      </p:sp>
      <p:cxnSp>
        <p:nvCxnSpPr>
          <p:cNvPr id="10" name="Straight Connector 9">
            <a:extLst>
              <a:ext uri="{FF2B5EF4-FFF2-40B4-BE49-F238E27FC236}">
                <a16:creationId xmlns="" xmlns:a16="http://schemas.microsoft.com/office/drawing/2014/main" id="{0E464927-C24C-42BE-98BC-559728800F39}"/>
              </a:ext>
            </a:extLst>
          </p:cNvPr>
          <p:cNvCxnSpPr/>
          <p:nvPr/>
        </p:nvCxnSpPr>
        <p:spPr>
          <a:xfrm>
            <a:off x="533573" y="3273200"/>
            <a:ext cx="8203791" cy="0"/>
          </a:xfrm>
          <a:prstGeom prst="line">
            <a:avLst/>
          </a:prstGeom>
          <a:noFill/>
          <a:ln w="3175" cap="flat" cmpd="sng" algn="ctr">
            <a:solidFill>
              <a:srgbClr val="FFFFFF">
                <a:lumMod val="65000"/>
              </a:srgbClr>
            </a:solidFill>
            <a:prstDash val="dash"/>
          </a:ln>
          <a:effectLst/>
        </p:spPr>
      </p:cxnSp>
      <p:sp>
        <p:nvSpPr>
          <p:cNvPr id="3" name="Rectangle 2"/>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Tree>
    <p:extLst>
      <p:ext uri="{BB962C8B-B14F-4D97-AF65-F5344CB8AC3E}">
        <p14:creationId xmlns:p14="http://schemas.microsoft.com/office/powerpoint/2010/main" val="4336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21" y="273157"/>
            <a:ext cx="8229600" cy="676564"/>
          </a:xfrm>
        </p:spPr>
        <p:txBody>
          <a:bodyPr/>
          <a:lstStyle/>
          <a:p>
            <a:r>
              <a:rPr lang="ru-RU" sz="2250" b="1" dirty="0">
                <a:solidFill>
                  <a:schemeClr val="accent1"/>
                </a:solidFill>
              </a:rPr>
              <a:t>Переход с ИФН на безИФН схемы</a:t>
            </a:r>
            <a:r>
              <a:rPr lang="en-US" sz="2250" b="1" dirty="0">
                <a:solidFill>
                  <a:schemeClr val="accent1"/>
                </a:solidFill>
              </a:rPr>
              <a:t> </a:t>
            </a:r>
            <a:r>
              <a:rPr lang="ru-RU" sz="2250" b="1" dirty="0">
                <a:solidFill>
                  <a:schemeClr val="accent1"/>
                </a:solidFill>
              </a:rPr>
              <a:t>в России </a:t>
            </a:r>
            <a:r>
              <a:rPr lang="en-US" sz="2250" b="1" dirty="0" smtClean="0">
                <a:solidFill>
                  <a:schemeClr val="accent1"/>
                </a:solidFill>
              </a:rPr>
              <a:t/>
            </a:r>
            <a:br>
              <a:rPr lang="en-US" sz="2250" b="1" dirty="0" smtClean="0">
                <a:solidFill>
                  <a:schemeClr val="accent1"/>
                </a:solidFill>
              </a:rPr>
            </a:br>
            <a:r>
              <a:rPr lang="en-US" sz="2250" b="1" dirty="0" smtClean="0">
                <a:solidFill>
                  <a:schemeClr val="accent1"/>
                </a:solidFill>
              </a:rPr>
              <a:t>(</a:t>
            </a:r>
            <a:r>
              <a:rPr lang="ru-RU" sz="2250" b="1" dirty="0">
                <a:solidFill>
                  <a:schemeClr val="accent1"/>
                </a:solidFill>
              </a:rPr>
              <a:t>прогноз </a:t>
            </a:r>
            <a:r>
              <a:rPr lang="en-US" sz="2250" b="1" dirty="0">
                <a:solidFill>
                  <a:schemeClr val="accent1"/>
                </a:solidFill>
              </a:rPr>
              <a:t>2018-2024)</a:t>
            </a:r>
            <a:endParaRPr lang="ru-RU" sz="2250" b="1" dirty="0">
              <a:solidFill>
                <a:schemeClr val="accent1"/>
              </a:solidFill>
            </a:endParaRPr>
          </a:p>
        </p:txBody>
      </p:sp>
      <p:graphicFrame>
        <p:nvGraphicFramePr>
          <p:cNvPr id="3" name="Chart 2"/>
          <p:cNvGraphicFramePr/>
          <p:nvPr>
            <p:extLst>
              <p:ext uri="{D42A27DB-BD31-4B8C-83A1-F6EECF244321}">
                <p14:modId xmlns:p14="http://schemas.microsoft.com/office/powerpoint/2010/main" val="3940688436"/>
              </p:ext>
            </p:extLst>
          </p:nvPr>
        </p:nvGraphicFramePr>
        <p:xfrm>
          <a:off x="304376" y="1471749"/>
          <a:ext cx="8839624" cy="444969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9"/>
          <p:cNvSpPr>
            <a:spLocks noChangeArrowheads="1"/>
          </p:cNvSpPr>
          <p:nvPr/>
        </p:nvSpPr>
        <p:spPr bwMode="auto">
          <a:xfrm>
            <a:off x="304376" y="6444577"/>
            <a:ext cx="3043508" cy="237757"/>
          </a:xfrm>
          <a:prstGeom prst="rect">
            <a:avLst/>
          </a:prstGeom>
          <a:noFill/>
          <a:ln w="9525">
            <a:noFill/>
            <a:miter lim="800000"/>
            <a:headEnd/>
            <a:tailEnd/>
          </a:ln>
        </p:spPr>
        <p:txBody>
          <a:bodyPr wrap="square">
            <a:spAutoFit/>
          </a:bodyPr>
          <a:lstStyle/>
          <a:p>
            <a:pPr defTabSz="342900">
              <a:lnSpc>
                <a:spcPct val="90000"/>
              </a:lnSpc>
              <a:defRPr/>
            </a:pPr>
            <a:r>
              <a:rPr lang="en-US" sz="1050" dirty="0">
                <a:solidFill>
                  <a:srgbClr val="070605"/>
                </a:solidFill>
                <a:latin typeface="Calibri"/>
                <a:ea typeface="ＭＳ Ｐゴシック" charset="0"/>
                <a:cs typeface="Calibri" pitchFamily="34" charset="0"/>
              </a:rPr>
              <a:t>Source: “Cursor database”, Internal estimation 2019</a:t>
            </a:r>
            <a:endParaRPr lang="en-US" sz="1050" dirty="0">
              <a:solidFill>
                <a:srgbClr val="070605"/>
              </a:solidFill>
              <a:latin typeface="Calibri"/>
              <a:ea typeface="ＭＳ Ｐゴシック" charset="0"/>
              <a:cs typeface="Arial" charset="0"/>
            </a:endParaRPr>
          </a:p>
        </p:txBody>
      </p:sp>
      <p:sp>
        <p:nvSpPr>
          <p:cNvPr id="18" name="TextBox 17"/>
          <p:cNvSpPr txBox="1"/>
          <p:nvPr/>
        </p:nvSpPr>
        <p:spPr>
          <a:xfrm>
            <a:off x="6603696" y="2341062"/>
            <a:ext cx="2724631" cy="2382704"/>
          </a:xfrm>
          <a:prstGeom prst="rect">
            <a:avLst/>
          </a:prstGeom>
          <a:noFill/>
        </p:spPr>
        <p:txBody>
          <a:bodyPr wrap="square" rtlCol="0">
            <a:spAutoFit/>
          </a:bodyPr>
          <a:lstStyle/>
          <a:p>
            <a:pPr defTabSz="342900">
              <a:spcBef>
                <a:spcPts val="450"/>
              </a:spcBef>
              <a:spcAft>
                <a:spcPts val="450"/>
              </a:spcAft>
              <a:defRPr/>
            </a:pPr>
            <a:r>
              <a:rPr lang="ru-RU" sz="1650" b="1" kern="1000" spc="-38" dirty="0">
                <a:solidFill>
                  <a:srgbClr val="071D49"/>
                </a:solidFill>
                <a:latin typeface="Calibri"/>
                <a:ea typeface="ＭＳ Ｐゴシック" charset="0"/>
                <a:cs typeface="Serifa 55 Roman"/>
              </a:rPr>
              <a:t>Ключевые факторы</a:t>
            </a:r>
            <a:r>
              <a:rPr lang="en-US" sz="1650" b="1" kern="1000" spc="-38" dirty="0">
                <a:solidFill>
                  <a:srgbClr val="071D49"/>
                </a:solidFill>
                <a:latin typeface="Calibri"/>
                <a:ea typeface="ＭＳ Ｐゴシック" charset="0"/>
                <a:cs typeface="Serifa 55 Roman"/>
              </a:rPr>
              <a:t>:</a:t>
            </a:r>
          </a:p>
          <a:p>
            <a:pPr marL="135731" indent="-135731" defTabSz="342900">
              <a:spcBef>
                <a:spcPts val="450"/>
              </a:spcBef>
              <a:spcAft>
                <a:spcPts val="450"/>
              </a:spcAft>
              <a:buFont typeface="+mj-lt"/>
              <a:buAutoNum type="arabicPeriod"/>
              <a:defRPr/>
            </a:pPr>
            <a:r>
              <a:rPr lang="ru-RU" sz="1650" kern="1000" spc="-38" dirty="0">
                <a:solidFill>
                  <a:srgbClr val="071D49"/>
                </a:solidFill>
                <a:latin typeface="Calibri"/>
                <a:ea typeface="ＭＳ Ｐゴシック" charset="0"/>
                <a:cs typeface="Serifa 55 Roman"/>
              </a:rPr>
              <a:t>Расширение ЖНВЛП</a:t>
            </a:r>
            <a:endParaRPr lang="en-US" sz="1650" kern="1000" spc="-38" dirty="0">
              <a:solidFill>
                <a:srgbClr val="071D49"/>
              </a:solidFill>
              <a:latin typeface="Calibri"/>
              <a:ea typeface="ＭＳ Ｐゴシック" charset="0"/>
              <a:cs typeface="Serifa 55 Roman"/>
            </a:endParaRPr>
          </a:p>
          <a:p>
            <a:pPr marL="135731" indent="-135731" defTabSz="342900">
              <a:spcBef>
                <a:spcPts val="450"/>
              </a:spcBef>
              <a:spcAft>
                <a:spcPts val="450"/>
              </a:spcAft>
              <a:buFont typeface="+mj-lt"/>
              <a:buAutoNum type="arabicPeriod"/>
              <a:defRPr/>
            </a:pPr>
            <a:r>
              <a:rPr lang="ru-RU" sz="1650" kern="1000" spc="-38" dirty="0">
                <a:solidFill>
                  <a:srgbClr val="071D49"/>
                </a:solidFill>
                <a:latin typeface="Calibri"/>
                <a:ea typeface="ＭＳ Ｐゴシック" charset="0"/>
                <a:cs typeface="Serifa 55 Roman"/>
              </a:rPr>
              <a:t>Снижение цен на ПППД</a:t>
            </a:r>
            <a:endParaRPr lang="en-US" sz="1650" kern="1000" spc="-38" dirty="0">
              <a:solidFill>
                <a:srgbClr val="071D49"/>
              </a:solidFill>
              <a:latin typeface="Calibri"/>
              <a:ea typeface="ＭＳ Ｐゴシック" charset="0"/>
              <a:cs typeface="Serifa 55 Roman"/>
            </a:endParaRPr>
          </a:p>
          <a:p>
            <a:pPr marL="135731" indent="-135731" defTabSz="342900">
              <a:spcBef>
                <a:spcPts val="450"/>
              </a:spcBef>
              <a:spcAft>
                <a:spcPts val="450"/>
              </a:spcAft>
              <a:buFont typeface="+mj-lt"/>
              <a:buAutoNum type="arabicPeriod"/>
              <a:defRPr/>
            </a:pPr>
            <a:r>
              <a:rPr lang="ru-RU" sz="1650" kern="1000" spc="-38" dirty="0">
                <a:solidFill>
                  <a:srgbClr val="071D49"/>
                </a:solidFill>
                <a:latin typeface="Calibri"/>
                <a:ea typeface="ＭＳ Ｐゴシック" charset="0"/>
                <a:cs typeface="Serifa 55 Roman"/>
              </a:rPr>
              <a:t>Выход новых ПППД</a:t>
            </a:r>
            <a:endParaRPr lang="en-US" sz="1650" kern="1000" spc="-38" dirty="0">
              <a:solidFill>
                <a:srgbClr val="071D49"/>
              </a:solidFill>
              <a:latin typeface="Calibri"/>
              <a:ea typeface="ＭＳ Ｐゴシック" charset="0"/>
              <a:cs typeface="Serifa 55 Roman"/>
            </a:endParaRPr>
          </a:p>
          <a:p>
            <a:pPr marL="135731" indent="-135731" defTabSz="342900">
              <a:spcBef>
                <a:spcPts val="450"/>
              </a:spcBef>
              <a:spcAft>
                <a:spcPts val="450"/>
              </a:spcAft>
              <a:buFont typeface="+mj-lt"/>
              <a:buAutoNum type="arabicPeriod"/>
              <a:defRPr/>
            </a:pPr>
            <a:r>
              <a:rPr lang="ru-RU" sz="1650" kern="1000" spc="-38" dirty="0">
                <a:solidFill>
                  <a:srgbClr val="071D49"/>
                </a:solidFill>
                <a:latin typeface="Calibri"/>
                <a:ea typeface="ＭＳ Ｐゴシック" charset="0"/>
                <a:cs typeface="Serifa 55 Roman"/>
              </a:rPr>
              <a:t>Смена взглядов среди</a:t>
            </a:r>
            <a:br>
              <a:rPr lang="ru-RU" sz="1650" kern="1000" spc="-38" dirty="0">
                <a:solidFill>
                  <a:srgbClr val="071D49"/>
                </a:solidFill>
                <a:latin typeface="Calibri"/>
                <a:ea typeface="ＭＳ Ｐゴシック" charset="0"/>
                <a:cs typeface="Serifa 55 Roman"/>
              </a:rPr>
            </a:br>
            <a:r>
              <a:rPr lang="ru-RU" sz="1650" kern="1000" spc="-38" dirty="0">
                <a:solidFill>
                  <a:srgbClr val="071D49"/>
                </a:solidFill>
                <a:latin typeface="Calibri"/>
                <a:ea typeface="ＭＳ Ｐゴシック" charset="0"/>
                <a:cs typeface="Serifa 55 Roman"/>
              </a:rPr>
              <a:t>лиц, принимающих решения</a:t>
            </a:r>
          </a:p>
        </p:txBody>
      </p:sp>
      <p:sp>
        <p:nvSpPr>
          <p:cNvPr id="6" name="Rectangle 5">
            <a:extLst>
              <a:ext uri="{FF2B5EF4-FFF2-40B4-BE49-F238E27FC236}">
                <a16:creationId xmlns="" xmlns:a16="http://schemas.microsoft.com/office/drawing/2014/main" id="{A5A6B5E5-8BD4-457C-A072-28E4BBA09434}"/>
              </a:ext>
            </a:extLst>
          </p:cNvPr>
          <p:cNvSpPr/>
          <p:nvPr/>
        </p:nvSpPr>
        <p:spPr>
          <a:xfrm>
            <a:off x="663677" y="1882029"/>
            <a:ext cx="5368414" cy="323165"/>
          </a:xfrm>
          <a:prstGeom prst="rect">
            <a:avLst/>
          </a:prstGeom>
        </p:spPr>
        <p:txBody>
          <a:bodyPr wrap="square">
            <a:spAutoFit/>
          </a:bodyPr>
          <a:lstStyle/>
          <a:p>
            <a:pPr defTabSz="342900" fontAlgn="auto">
              <a:spcBef>
                <a:spcPts val="0"/>
              </a:spcBef>
              <a:spcAft>
                <a:spcPts val="0"/>
              </a:spcAft>
              <a:defRPr/>
            </a:pPr>
            <a:r>
              <a:rPr lang="ru-RU" sz="1500" b="1" dirty="0">
                <a:solidFill>
                  <a:srgbClr val="070605"/>
                </a:solidFill>
                <a:latin typeface="Calibri"/>
                <a:cs typeface="Arial"/>
              </a:rPr>
              <a:t>Использование схем на основе ИФН и ППД в России (прогноз)</a:t>
            </a:r>
            <a:r>
              <a:rPr lang="en-US" sz="1500" b="1" dirty="0">
                <a:solidFill>
                  <a:srgbClr val="070605"/>
                </a:solidFill>
                <a:latin typeface="Calibri"/>
                <a:cs typeface="Arial"/>
              </a:rPr>
              <a:t> </a:t>
            </a:r>
            <a:endParaRPr lang="ru-RU" sz="1500" b="1" dirty="0">
              <a:solidFill>
                <a:srgbClr val="070605"/>
              </a:solidFill>
              <a:latin typeface="Calibri"/>
              <a:cs typeface="Arial"/>
            </a:endParaRPr>
          </a:p>
        </p:txBody>
      </p:sp>
      <p:sp>
        <p:nvSpPr>
          <p:cNvPr id="4" name="TextBox 3"/>
          <p:cNvSpPr txBox="1"/>
          <p:nvPr/>
        </p:nvSpPr>
        <p:spPr>
          <a:xfrm>
            <a:off x="5479901" y="6516871"/>
            <a:ext cx="3169920" cy="330926"/>
          </a:xfrm>
          <a:prstGeom prst="rect">
            <a:avLst/>
          </a:prstGeom>
          <a:noFill/>
        </p:spPr>
        <p:txBody>
          <a:bodyPr wrap="square" lIns="0" tIns="0" rIns="0" bIns="0" rtlCol="0">
            <a:noAutofit/>
          </a:bodyPr>
          <a:lstStyle/>
          <a:p>
            <a:pPr algn="r">
              <a:lnSpc>
                <a:spcPct val="90000"/>
              </a:lnSpc>
            </a:pPr>
            <a:r>
              <a:rPr lang="ru-RU" sz="1000" dirty="0" smtClean="0"/>
              <a:t>Слайд проф. В.П. </a:t>
            </a:r>
            <a:r>
              <a:rPr lang="ru-RU" sz="1000" dirty="0" err="1" smtClean="0"/>
              <a:t>Чуланова</a:t>
            </a:r>
            <a:r>
              <a:rPr lang="ru-RU" sz="1000" dirty="0" smtClean="0"/>
              <a:t>, Москва, сентябрь 2019 </a:t>
            </a:r>
          </a:p>
        </p:txBody>
      </p:sp>
      <p:sp>
        <p:nvSpPr>
          <p:cNvPr id="5" name="TextBox 4"/>
          <p:cNvSpPr txBox="1"/>
          <p:nvPr/>
        </p:nvSpPr>
        <p:spPr>
          <a:xfrm>
            <a:off x="304376" y="5993053"/>
            <a:ext cx="4185737" cy="689281"/>
          </a:xfrm>
          <a:prstGeom prst="rect">
            <a:avLst/>
          </a:prstGeom>
          <a:noFill/>
        </p:spPr>
        <p:txBody>
          <a:bodyPr wrap="square" lIns="0" tIns="0" rIns="0" bIns="0" rtlCol="0">
            <a:noAutofit/>
          </a:bodyPr>
          <a:lstStyle/>
          <a:p>
            <a:pPr>
              <a:lnSpc>
                <a:spcPct val="90000"/>
              </a:lnSpc>
            </a:pPr>
            <a:r>
              <a:rPr lang="ru-RU" sz="1100" dirty="0" smtClean="0"/>
              <a:t>ИФН – интерферон, ЖНВЛП – список жизненно-важных лекарственных препаратов, ПППД – препараты прямого противовирусного действия</a:t>
            </a:r>
          </a:p>
        </p:txBody>
      </p:sp>
    </p:spTree>
    <p:extLst>
      <p:ext uri="{BB962C8B-B14F-4D97-AF65-F5344CB8AC3E}">
        <p14:creationId xmlns:p14="http://schemas.microsoft.com/office/powerpoint/2010/main" val="166354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Ограничение ответственности</a:t>
            </a:r>
            <a:endParaRPr lang="ru-RU" dirty="0"/>
          </a:p>
        </p:txBody>
      </p:sp>
      <p:sp>
        <p:nvSpPr>
          <p:cNvPr id="3" name="Content Placeholder 2"/>
          <p:cNvSpPr>
            <a:spLocks noGrp="1"/>
          </p:cNvSpPr>
          <p:nvPr>
            <p:ph idx="1"/>
          </p:nvPr>
        </p:nvSpPr>
        <p:spPr/>
        <p:txBody>
          <a:bodyPr/>
          <a:lstStyle/>
          <a:p>
            <a:r>
              <a:rPr lang="ru-RU" altLang="en-US" dirty="0" smtClean="0"/>
              <a:t>Данная презентация организована при поддержке ООО «</a:t>
            </a:r>
            <a:r>
              <a:rPr lang="ru-RU" altLang="en-US" dirty="0" err="1" smtClean="0"/>
              <a:t>Гилеад</a:t>
            </a:r>
            <a:r>
              <a:rPr lang="ru-RU" altLang="en-US" dirty="0" smtClean="0"/>
              <a:t> </a:t>
            </a:r>
            <a:r>
              <a:rPr lang="ru-RU" altLang="en-US" dirty="0" err="1" smtClean="0"/>
              <a:t>Сайенсиз</a:t>
            </a:r>
            <a:r>
              <a:rPr lang="ru-RU" altLang="en-US" dirty="0" smtClean="0"/>
              <a:t> Раша»</a:t>
            </a:r>
            <a:endParaRPr lang="en-GB" altLang="en-US" dirty="0"/>
          </a:p>
          <a:p>
            <a:r>
              <a:rPr lang="ru-RU" altLang="ja-JP" dirty="0" smtClean="0"/>
              <a:t>В презентации могут быть представлены мнения докладчика, не обязательно отражающие точку зрения ООО «</a:t>
            </a:r>
            <a:r>
              <a:rPr lang="ru-RU" altLang="ja-JP" dirty="0" err="1" smtClean="0"/>
              <a:t>Гилеад</a:t>
            </a:r>
            <a:r>
              <a:rPr lang="ru-RU" altLang="ja-JP" dirty="0" smtClean="0"/>
              <a:t> </a:t>
            </a:r>
            <a:r>
              <a:rPr lang="ru-RU" altLang="ja-JP" dirty="0" err="1" smtClean="0"/>
              <a:t>Сайенсиз</a:t>
            </a:r>
            <a:r>
              <a:rPr lang="ru-RU" altLang="ja-JP" dirty="0" smtClean="0"/>
              <a:t> Раша»</a:t>
            </a:r>
          </a:p>
          <a:p>
            <a:r>
              <a:rPr lang="ru-RU" altLang="en-US" dirty="0" smtClean="0"/>
              <a:t>В интересах прозрачности информации клинические данные могут быть представлены в полном объеме, включая сведения вне пределов инструкций по применению препаратов, одобренных на территории России</a:t>
            </a:r>
            <a:endParaRPr lang="en-US" altLang="en-US" dirty="0" smtClean="0"/>
          </a:p>
          <a:p>
            <a:pPr lvl="1" fontAlgn="auto">
              <a:spcAft>
                <a:spcPts val="0"/>
              </a:spcAft>
              <a:defRPr/>
            </a:pPr>
            <a:r>
              <a:rPr lang="ru-RU" altLang="en-US" dirty="0" smtClean="0"/>
              <a:t>Символ </a:t>
            </a:r>
            <a:r>
              <a:rPr lang="en-US" altLang="en-US" dirty="0" smtClean="0">
                <a:solidFill>
                  <a:srgbClr val="FF0000"/>
                </a:solidFill>
              </a:rPr>
              <a:t>‡</a:t>
            </a:r>
            <a:r>
              <a:rPr lang="ru-RU" altLang="en-US" dirty="0" smtClean="0"/>
              <a:t> свидетельствует о том, что на слайдах представлена данная информация</a:t>
            </a:r>
            <a:endParaRPr lang="en-US" altLang="en-US" dirty="0" smtClean="0"/>
          </a:p>
          <a:p>
            <a:pPr fontAlgn="auto">
              <a:spcAft>
                <a:spcPts val="0"/>
              </a:spcAft>
              <a:defRPr/>
            </a:pPr>
            <a:r>
              <a:rPr lang="ru-RU" altLang="en-US" dirty="0" err="1" smtClean="0"/>
              <a:t>Гилеад</a:t>
            </a:r>
            <a:r>
              <a:rPr lang="ru-RU" altLang="en-US" dirty="0" smtClean="0"/>
              <a:t> не поддерживает использование препаратов, выходящее за пределы одобренных показаний, и рекомендует специалистам здравоохранения обратиться к инструкциям по медицинскому применению</a:t>
            </a:r>
            <a:endParaRPr lang="en-GB" altLang="en-US" dirty="0"/>
          </a:p>
          <a:p>
            <a:endParaRPr lang="ru-RU" dirty="0"/>
          </a:p>
        </p:txBody>
      </p:sp>
    </p:spTree>
    <p:extLst>
      <p:ext uri="{BB962C8B-B14F-4D97-AF65-F5344CB8AC3E}">
        <p14:creationId xmlns:p14="http://schemas.microsoft.com/office/powerpoint/2010/main" val="3472333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6725"/>
            <a:ext cx="8252085" cy="676275"/>
          </a:xfrm>
        </p:spPr>
        <p:txBody>
          <a:bodyPr>
            <a:normAutofit/>
          </a:bodyPr>
          <a:lstStyle/>
          <a:p>
            <a:r>
              <a:rPr lang="ru-RU" b="1" dirty="0"/>
              <a:t>Требования к противовирусной терапии </a:t>
            </a:r>
            <a:br>
              <a:rPr lang="ru-RU" b="1" dirty="0"/>
            </a:br>
            <a:r>
              <a:rPr lang="ru-RU" b="1" dirty="0"/>
              <a:t>хронического гепатита С  сегодня</a:t>
            </a:r>
            <a:endParaRPr lang="en-GB" b="1" dirty="0"/>
          </a:p>
        </p:txBody>
      </p:sp>
      <p:sp>
        <p:nvSpPr>
          <p:cNvPr id="5" name="Text Placeholder 4"/>
          <p:cNvSpPr>
            <a:spLocks noGrp="1"/>
          </p:cNvSpPr>
          <p:nvPr>
            <p:ph idx="1"/>
          </p:nvPr>
        </p:nvSpPr>
        <p:spPr>
          <a:xfrm>
            <a:off x="7347531" y="6408624"/>
            <a:ext cx="1439618" cy="343000"/>
          </a:xfrm>
        </p:spPr>
        <p:txBody>
          <a:bodyPr/>
          <a:lstStyle/>
          <a:p>
            <a:pPr marL="0" indent="0">
              <a:buNone/>
            </a:pPr>
            <a:r>
              <a:rPr lang="ru-RU" sz="900" dirty="0"/>
              <a:t>СВО</a:t>
            </a:r>
            <a:r>
              <a:rPr lang="en-GB" sz="900" dirty="0"/>
              <a:t>: </a:t>
            </a:r>
            <a:r>
              <a:rPr lang="ru-RU" sz="900" dirty="0"/>
              <a:t>стойкий вирусологический</a:t>
            </a:r>
            <a:r>
              <a:rPr lang="en-GB" sz="900" dirty="0"/>
              <a:t> </a:t>
            </a:r>
            <a:r>
              <a:rPr lang="ru-RU" sz="900" dirty="0"/>
              <a:t>ответ</a:t>
            </a:r>
            <a:endParaRPr lang="en-GB" sz="900" dirty="0"/>
          </a:p>
        </p:txBody>
      </p:sp>
      <p:sp>
        <p:nvSpPr>
          <p:cNvPr id="4" name="Text Placeholder 3"/>
          <p:cNvSpPr>
            <a:spLocks noGrp="1"/>
          </p:cNvSpPr>
          <p:nvPr>
            <p:ph type="body" sz="quarter" idx="13"/>
          </p:nvPr>
        </p:nvSpPr>
        <p:spPr>
          <a:xfrm>
            <a:off x="254000" y="6408838"/>
            <a:ext cx="7270328" cy="280988"/>
          </a:xfrm>
          <a:prstGeom prst="rect">
            <a:avLst/>
          </a:prstGeom>
        </p:spPr>
        <p:txBody>
          <a:bodyPr/>
          <a:lstStyle/>
          <a:p>
            <a:r>
              <a:rPr lang="ru-RU" sz="800" dirty="0"/>
              <a:t>Адаптировано из: </a:t>
            </a:r>
            <a:r>
              <a:rPr lang="en-GB" sz="800" dirty="0"/>
              <a:t>WHO 2016. Guidelines for the screening, care and treatment of persons with chronic hepatitis c infection. Available at: http://apps.who.int/iris/bitstream/10665/205035/1/9789241549615_eng.pdf?ua=1 (accessed October 2018)</a:t>
            </a:r>
          </a:p>
        </p:txBody>
      </p:sp>
      <p:sp>
        <p:nvSpPr>
          <p:cNvPr id="16" name="Text Placeholder 7">
            <a:extLst>
              <a:ext uri="{FF2B5EF4-FFF2-40B4-BE49-F238E27FC236}">
                <a16:creationId xmlns="" xmlns:a16="http://schemas.microsoft.com/office/drawing/2014/main" id="{55A5815F-3BEE-4C0F-A3E7-06A004ECFC5F}"/>
              </a:ext>
            </a:extLst>
          </p:cNvPr>
          <p:cNvSpPr>
            <a:spLocks noGrp="1"/>
          </p:cNvSpPr>
          <p:nvPr>
            <p:ph type="body" sz="quarter" idx="15"/>
          </p:nvPr>
        </p:nvSpPr>
        <p:spPr/>
        <p:txBody>
          <a:bodyPr/>
          <a:lstStyle/>
          <a:p>
            <a:r>
              <a:rPr lang="ru-RU" dirty="0"/>
              <a:t>Противовирусная терапия ХГС </a:t>
            </a:r>
            <a:endParaRPr lang="en-GB" dirty="0"/>
          </a:p>
        </p:txBody>
      </p:sp>
      <p:graphicFrame>
        <p:nvGraphicFramePr>
          <p:cNvPr id="9" name="Diagram 8"/>
          <p:cNvGraphicFramePr/>
          <p:nvPr>
            <p:extLst>
              <p:ext uri="{D42A27DB-BD31-4B8C-83A1-F6EECF244321}">
                <p14:modId xmlns:p14="http://schemas.microsoft.com/office/powerpoint/2010/main" val="3549334730"/>
              </p:ext>
            </p:extLst>
          </p:nvPr>
        </p:nvGraphicFramePr>
        <p:xfrm>
          <a:off x="611560" y="1340768"/>
          <a:ext cx="6912768" cy="4824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Brace 11"/>
          <p:cNvSpPr/>
          <p:nvPr/>
        </p:nvSpPr>
        <p:spPr>
          <a:xfrm>
            <a:off x="5436096" y="1413940"/>
            <a:ext cx="576064" cy="20155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dirty="0">
              <a:solidFill>
                <a:prstClr val="black"/>
              </a:solidFill>
            </a:endParaRPr>
          </a:p>
        </p:txBody>
      </p:sp>
      <p:sp>
        <p:nvSpPr>
          <p:cNvPr id="13" name="TextBox 12"/>
          <p:cNvSpPr txBox="1"/>
          <p:nvPr/>
        </p:nvSpPr>
        <p:spPr>
          <a:xfrm>
            <a:off x="6012162" y="2134598"/>
            <a:ext cx="2055178" cy="707886"/>
          </a:xfrm>
          <a:prstGeom prst="rect">
            <a:avLst/>
          </a:prstGeom>
          <a:noFill/>
        </p:spPr>
        <p:txBody>
          <a:bodyPr wrap="none" rtlCol="0">
            <a:spAutoFit/>
          </a:bodyPr>
          <a:lstStyle/>
          <a:p>
            <a:pPr>
              <a:defRPr/>
            </a:pPr>
            <a:r>
              <a:rPr lang="ru-RU" sz="2000" b="1" dirty="0">
                <a:solidFill>
                  <a:schemeClr val="bg1">
                    <a:lumMod val="50000"/>
                  </a:schemeClr>
                </a:solidFill>
                <a:cs typeface="Arial" panose="020B0604020202020204" pitchFamily="34" charset="0"/>
              </a:rPr>
              <a:t>Необходимые </a:t>
            </a:r>
            <a:br>
              <a:rPr lang="ru-RU" sz="2000" b="1" dirty="0">
                <a:solidFill>
                  <a:schemeClr val="bg1">
                    <a:lumMod val="50000"/>
                  </a:schemeClr>
                </a:solidFill>
                <a:cs typeface="Arial" panose="020B0604020202020204" pitchFamily="34" charset="0"/>
              </a:rPr>
            </a:br>
            <a:r>
              <a:rPr lang="ru-RU" sz="2000" b="1" dirty="0">
                <a:solidFill>
                  <a:schemeClr val="bg1">
                    <a:lumMod val="50000"/>
                  </a:schemeClr>
                </a:solidFill>
                <a:cs typeface="Arial" panose="020B0604020202020204" pitchFamily="34" charset="0"/>
              </a:rPr>
              <a:t>условия</a:t>
            </a:r>
            <a:endParaRPr lang="en-GB" sz="2000" b="1" dirty="0">
              <a:solidFill>
                <a:schemeClr val="bg1">
                  <a:lumMod val="50000"/>
                </a:schemeClr>
              </a:solidFill>
              <a:cs typeface="Arial" panose="020B0604020202020204" pitchFamily="34" charset="0"/>
            </a:endParaRPr>
          </a:p>
        </p:txBody>
      </p:sp>
      <p:sp>
        <p:nvSpPr>
          <p:cNvPr id="34" name="Right Brace 33"/>
          <p:cNvSpPr/>
          <p:nvPr/>
        </p:nvSpPr>
        <p:spPr>
          <a:xfrm>
            <a:off x="6732240" y="3429471"/>
            <a:ext cx="57606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dirty="0">
              <a:solidFill>
                <a:prstClr val="black"/>
              </a:solidFill>
            </a:endParaRPr>
          </a:p>
        </p:txBody>
      </p:sp>
      <p:sp>
        <p:nvSpPr>
          <p:cNvPr id="35" name="TextBox 34"/>
          <p:cNvSpPr txBox="1"/>
          <p:nvPr/>
        </p:nvSpPr>
        <p:spPr>
          <a:xfrm>
            <a:off x="7236296" y="3933058"/>
            <a:ext cx="1872926" cy="707886"/>
          </a:xfrm>
          <a:prstGeom prst="rect">
            <a:avLst/>
          </a:prstGeom>
          <a:noFill/>
        </p:spPr>
        <p:txBody>
          <a:bodyPr wrap="square" rtlCol="0">
            <a:spAutoFit/>
          </a:bodyPr>
          <a:lstStyle/>
          <a:p>
            <a:pPr>
              <a:defRPr/>
            </a:pPr>
            <a:r>
              <a:rPr lang="ru-RU" sz="2000" b="1" dirty="0">
                <a:solidFill>
                  <a:srgbClr val="FF0000"/>
                </a:solidFill>
                <a:cs typeface="Arial" panose="020B0604020202020204" pitchFamily="34" charset="0"/>
              </a:rPr>
              <a:t>Важные дополнения</a:t>
            </a:r>
            <a:endParaRPr lang="en-GB" sz="2000" b="1" dirty="0">
              <a:solidFill>
                <a:srgbClr val="FF0000"/>
              </a:solidFill>
              <a:cs typeface="Arial" panose="020B0604020202020204" pitchFamily="34" charset="0"/>
            </a:endParaRPr>
          </a:p>
        </p:txBody>
      </p:sp>
      <p:sp>
        <p:nvSpPr>
          <p:cNvPr id="36" name="Right Brace 35"/>
          <p:cNvSpPr/>
          <p:nvPr/>
        </p:nvSpPr>
        <p:spPr>
          <a:xfrm>
            <a:off x="7452320" y="5085656"/>
            <a:ext cx="576064" cy="10581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dirty="0">
              <a:solidFill>
                <a:prstClr val="black"/>
              </a:solidFill>
            </a:endParaRPr>
          </a:p>
        </p:txBody>
      </p:sp>
      <p:sp>
        <p:nvSpPr>
          <p:cNvPr id="37" name="TextBox 36"/>
          <p:cNvSpPr txBox="1"/>
          <p:nvPr/>
        </p:nvSpPr>
        <p:spPr>
          <a:xfrm>
            <a:off x="7884370" y="5013176"/>
            <a:ext cx="1264149" cy="923330"/>
          </a:xfrm>
          <a:prstGeom prst="rect">
            <a:avLst/>
          </a:prstGeom>
          <a:noFill/>
        </p:spPr>
        <p:txBody>
          <a:bodyPr wrap="square" rtlCol="0">
            <a:spAutoFit/>
          </a:bodyPr>
          <a:lstStyle/>
          <a:p>
            <a:pPr>
              <a:defRPr/>
            </a:pPr>
            <a:r>
              <a:rPr lang="ru-RU" b="1" dirty="0">
                <a:solidFill>
                  <a:schemeClr val="bg1">
                    <a:lumMod val="50000"/>
                  </a:schemeClr>
                </a:solidFill>
                <a:cs typeface="Arial" panose="020B0604020202020204" pitchFamily="34" charset="0"/>
              </a:rPr>
              <a:t>Дополни-тельные условия</a:t>
            </a:r>
            <a:endParaRPr lang="en-GB" b="1"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320560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 xmlns:a16="http://schemas.microsoft.com/office/drawing/2014/main" id="{7E62CACB-F843-49BE-A540-38B7887B1D14}"/>
              </a:ext>
            </a:extLst>
          </p:cNvPr>
          <p:cNvSpPr>
            <a:spLocks noGrp="1"/>
          </p:cNvSpPr>
          <p:nvPr>
            <p:ph type="title"/>
          </p:nvPr>
        </p:nvSpPr>
        <p:spPr>
          <a:xfrm>
            <a:off x="457200" y="466725"/>
            <a:ext cx="8229600" cy="676275"/>
          </a:xfrm>
        </p:spPr>
        <p:txBody>
          <a:bodyPr>
            <a:normAutofit/>
          </a:bodyPr>
          <a:lstStyle/>
          <a:p>
            <a:r>
              <a:rPr lang="ru-RU" sz="2000" b="1" dirty="0"/>
              <a:t>Выбор оптимальной терапии хронического гепатита С: </a:t>
            </a:r>
            <a:br>
              <a:rPr lang="ru-RU" sz="2000" b="1" dirty="0"/>
            </a:br>
            <a:r>
              <a:rPr lang="ru-RU" sz="2000" b="1" dirty="0" err="1"/>
              <a:t>пангенотипность</a:t>
            </a:r>
            <a:r>
              <a:rPr lang="ru-RU" sz="2000" b="1" dirty="0"/>
              <a:t>,  резистентность,   дозирование</a:t>
            </a:r>
            <a:endParaRPr lang="en-GB" sz="2000" b="1" dirty="0"/>
          </a:p>
        </p:txBody>
      </p:sp>
      <p:sp>
        <p:nvSpPr>
          <p:cNvPr id="29" name="Text Placeholder 3">
            <a:extLst>
              <a:ext uri="{FF2B5EF4-FFF2-40B4-BE49-F238E27FC236}">
                <a16:creationId xmlns="" xmlns:a16="http://schemas.microsoft.com/office/drawing/2014/main" id="{E808EDBA-E243-4B67-811F-A7EB4C5E2478}"/>
              </a:ext>
            </a:extLst>
          </p:cNvPr>
          <p:cNvSpPr>
            <a:spLocks noGrp="1"/>
          </p:cNvSpPr>
          <p:nvPr>
            <p:ph type="body" sz="quarter" idx="13"/>
          </p:nvPr>
        </p:nvSpPr>
        <p:spPr>
          <a:xfrm>
            <a:off x="192833" y="6763370"/>
            <a:ext cx="5496351" cy="280988"/>
          </a:xfrm>
        </p:spPr>
        <p:txBody>
          <a:bodyPr/>
          <a:lstStyle/>
          <a:p>
            <a:r>
              <a:rPr lang="en-GB" altLang="en-US" sz="800" dirty="0"/>
              <a:t>Bristol-Myers Squibb </a:t>
            </a:r>
            <a:r>
              <a:rPr lang="ru-RU" altLang="en-US" sz="800" dirty="0"/>
              <a:t>ДАКЛИНЗА® </a:t>
            </a:r>
            <a:r>
              <a:rPr lang="en-GB" altLang="en-US" sz="800" dirty="0"/>
              <a:t>(</a:t>
            </a:r>
            <a:r>
              <a:rPr lang="ru-RU" altLang="en-US" sz="800" dirty="0" err="1"/>
              <a:t>даклатасвир</a:t>
            </a:r>
            <a:r>
              <a:rPr lang="en-GB" altLang="en-US" sz="800" dirty="0"/>
              <a:t>) </a:t>
            </a:r>
            <a:r>
              <a:rPr lang="ru-RU" altLang="en-US" sz="800" dirty="0"/>
              <a:t>ИМП</a:t>
            </a:r>
            <a:r>
              <a:rPr lang="en-GB" altLang="en-US" sz="800" dirty="0"/>
              <a:t>, </a:t>
            </a:r>
            <a:r>
              <a:rPr lang="ru-RU" altLang="en-US" sz="800" dirty="0"/>
              <a:t>март </a:t>
            </a:r>
            <a:r>
              <a:rPr lang="en-GB" altLang="en-US" sz="800" dirty="0"/>
              <a:t>201</a:t>
            </a:r>
            <a:r>
              <a:rPr lang="ru-RU" altLang="en-US" sz="800" dirty="0"/>
              <a:t>7</a:t>
            </a:r>
            <a:endParaRPr lang="en-GB" altLang="en-US" sz="800" dirty="0"/>
          </a:p>
          <a:p>
            <a:r>
              <a:rPr lang="en-GB" altLang="en-US" sz="800" dirty="0"/>
              <a:t>AbbVie Ltd. </a:t>
            </a:r>
            <a:r>
              <a:rPr lang="ru-RU" altLang="en-US" sz="800" dirty="0"/>
              <a:t>ВИКЕЙРА®</a:t>
            </a:r>
            <a:r>
              <a:rPr lang="en-GB" sz="800" dirty="0"/>
              <a:t> </a:t>
            </a:r>
            <a:r>
              <a:rPr lang="en-GB" altLang="en-US" sz="800" dirty="0"/>
              <a:t>(</a:t>
            </a:r>
            <a:r>
              <a:rPr lang="ru-RU" altLang="en-US" sz="800" dirty="0" err="1"/>
              <a:t>омбитасвир</a:t>
            </a:r>
            <a:r>
              <a:rPr lang="ru-RU" altLang="en-US" sz="800" dirty="0"/>
              <a:t>/</a:t>
            </a:r>
            <a:r>
              <a:rPr lang="ru-RU" altLang="en-US" sz="800" dirty="0" err="1"/>
              <a:t>паритапревир</a:t>
            </a:r>
            <a:r>
              <a:rPr lang="ru-RU" altLang="en-US" sz="800" dirty="0"/>
              <a:t>/</a:t>
            </a:r>
            <a:r>
              <a:rPr lang="ru-RU" altLang="en-US" sz="800" dirty="0" err="1"/>
              <a:t>ритонавир</a:t>
            </a:r>
            <a:r>
              <a:rPr lang="ru-RU" altLang="en-US" sz="800" dirty="0"/>
              <a:t> + </a:t>
            </a:r>
            <a:r>
              <a:rPr lang="ru-RU" altLang="en-US" sz="800" dirty="0" err="1"/>
              <a:t>дасабувир</a:t>
            </a:r>
            <a:r>
              <a:rPr lang="en-GB" altLang="en-US" sz="800" dirty="0"/>
              <a:t>) </a:t>
            </a:r>
            <a:r>
              <a:rPr lang="ru-RU" sz="800" dirty="0"/>
              <a:t>ИМП</a:t>
            </a:r>
            <a:r>
              <a:rPr lang="en-GB" sz="800" dirty="0"/>
              <a:t>,</a:t>
            </a:r>
            <a:r>
              <a:rPr lang="en-GB" altLang="en-US" sz="800" dirty="0"/>
              <a:t> </a:t>
            </a:r>
            <a:r>
              <a:rPr lang="ru-RU" altLang="en-US" sz="800" dirty="0"/>
              <a:t>май</a:t>
            </a:r>
            <a:r>
              <a:rPr lang="en-GB" altLang="en-US" sz="800" dirty="0"/>
              <a:t> 2018; </a:t>
            </a:r>
            <a:br>
              <a:rPr lang="en-GB" altLang="en-US" sz="800" dirty="0"/>
            </a:br>
            <a:r>
              <a:rPr lang="en-GB" sz="800" dirty="0"/>
              <a:t>Merck Sharp &amp; Dohme Ltd. </a:t>
            </a:r>
            <a:r>
              <a:rPr lang="ru-RU" sz="800" dirty="0"/>
              <a:t>ЗЕПАТИР®</a:t>
            </a:r>
            <a:r>
              <a:rPr lang="en-GB" sz="800" dirty="0"/>
              <a:t> (</a:t>
            </a:r>
            <a:r>
              <a:rPr lang="ru-RU" sz="800" dirty="0" err="1"/>
              <a:t>гразопревир</a:t>
            </a:r>
            <a:r>
              <a:rPr lang="ru-RU" sz="800" dirty="0"/>
              <a:t>/</a:t>
            </a:r>
            <a:r>
              <a:rPr lang="ru-RU" sz="800" dirty="0" err="1"/>
              <a:t>элбасвир</a:t>
            </a:r>
            <a:r>
              <a:rPr lang="en-GB" sz="800" dirty="0"/>
              <a:t>) </a:t>
            </a:r>
            <a:r>
              <a:rPr lang="ru-RU" sz="800" dirty="0"/>
              <a:t>ИМП</a:t>
            </a:r>
            <a:r>
              <a:rPr lang="en-GB" sz="800" dirty="0"/>
              <a:t>, </a:t>
            </a:r>
            <a:r>
              <a:rPr lang="ru-RU" sz="800" dirty="0"/>
              <a:t>сентябрь </a:t>
            </a:r>
            <a:r>
              <a:rPr lang="en-GB" sz="800" dirty="0"/>
              <a:t>2018;</a:t>
            </a:r>
            <a:br>
              <a:rPr lang="en-GB" sz="800" dirty="0"/>
            </a:br>
            <a:r>
              <a:rPr lang="en-GB" sz="800" dirty="0"/>
              <a:t>AbbVie Ltd. </a:t>
            </a:r>
            <a:r>
              <a:rPr lang="ru-RU" sz="800" dirty="0"/>
              <a:t>МАВИРЕТ</a:t>
            </a:r>
            <a:r>
              <a:rPr lang="en-GB" sz="800" dirty="0"/>
              <a:t>® (</a:t>
            </a:r>
            <a:r>
              <a:rPr lang="ru-RU" sz="800" dirty="0" err="1"/>
              <a:t>глекапревир</a:t>
            </a:r>
            <a:r>
              <a:rPr lang="ru-RU" sz="800" dirty="0"/>
              <a:t>/</a:t>
            </a:r>
            <a:r>
              <a:rPr lang="ru-RU" sz="800" dirty="0" err="1"/>
              <a:t>элбасвир</a:t>
            </a:r>
            <a:r>
              <a:rPr lang="en-GB" sz="800" dirty="0"/>
              <a:t>) </a:t>
            </a:r>
            <a:r>
              <a:rPr lang="ru-RU" sz="800" dirty="0"/>
              <a:t>ИМП</a:t>
            </a:r>
            <a:r>
              <a:rPr lang="en-GB" sz="800" dirty="0"/>
              <a:t>, </a:t>
            </a:r>
            <a:r>
              <a:rPr lang="ru-RU" sz="800" dirty="0"/>
              <a:t>февраль</a:t>
            </a:r>
            <a:r>
              <a:rPr lang="en-GB" sz="800" dirty="0"/>
              <a:t> 201</a:t>
            </a:r>
            <a:r>
              <a:rPr lang="ru-RU" sz="800" dirty="0"/>
              <a:t>9</a:t>
            </a:r>
            <a:r>
              <a:rPr lang="en-GB" sz="800" dirty="0"/>
              <a:t>;</a:t>
            </a:r>
            <a:endParaRPr lang="ru-RU" sz="800" dirty="0"/>
          </a:p>
          <a:p>
            <a:r>
              <a:rPr lang="en-GB" sz="800" dirty="0"/>
              <a:t>Gilead Sciences </a:t>
            </a:r>
            <a:r>
              <a:rPr lang="en-US" sz="800" dirty="0"/>
              <a:t>Russia, </a:t>
            </a:r>
            <a:r>
              <a:rPr lang="ru-RU" sz="800" dirty="0" err="1"/>
              <a:t>Эпклюза</a:t>
            </a:r>
            <a:r>
              <a:rPr lang="en-GB" sz="800" dirty="0"/>
              <a:t> (</a:t>
            </a:r>
            <a:r>
              <a:rPr lang="ru-RU" sz="800" dirty="0" err="1"/>
              <a:t>софосбувир</a:t>
            </a:r>
            <a:r>
              <a:rPr lang="ru-RU" sz="800" dirty="0"/>
              <a:t>/</a:t>
            </a:r>
            <a:r>
              <a:rPr lang="ru-RU" sz="800" dirty="0" err="1"/>
              <a:t>велпатасвир</a:t>
            </a:r>
            <a:r>
              <a:rPr lang="en-GB" sz="800" dirty="0"/>
              <a:t>) </a:t>
            </a:r>
            <a:r>
              <a:rPr lang="ru-RU" sz="800" dirty="0"/>
              <a:t>ИМП</a:t>
            </a:r>
            <a:r>
              <a:rPr lang="en-GB" sz="800" dirty="0"/>
              <a:t>, </a:t>
            </a:r>
            <a:r>
              <a:rPr lang="ru-RU" sz="800" dirty="0"/>
              <a:t>август</a:t>
            </a:r>
            <a:r>
              <a:rPr lang="en-GB" sz="800" dirty="0"/>
              <a:t> 201</a:t>
            </a:r>
            <a:r>
              <a:rPr lang="ru-RU" sz="800" dirty="0"/>
              <a:t>9</a:t>
            </a:r>
            <a:r>
              <a:rPr lang="en-GB" sz="800" dirty="0"/>
              <a:t>;</a:t>
            </a:r>
            <a:endParaRPr lang="ru-RU" sz="800" dirty="0"/>
          </a:p>
          <a:p>
            <a:r>
              <a:rPr lang="en-US" sz="800" dirty="0"/>
              <a:t>Gilead Sciences Russia, </a:t>
            </a:r>
            <a:r>
              <a:rPr lang="ru-RU" sz="800" dirty="0" err="1"/>
              <a:t>Совальди</a:t>
            </a:r>
            <a:r>
              <a:rPr lang="en-US" sz="800" dirty="0"/>
              <a:t> </a:t>
            </a:r>
            <a:r>
              <a:rPr lang="ru-RU" sz="800" dirty="0"/>
              <a:t>( </a:t>
            </a:r>
            <a:r>
              <a:rPr lang="ru-RU" sz="800" dirty="0" err="1"/>
              <a:t>софосбувир</a:t>
            </a:r>
            <a:r>
              <a:rPr lang="ru-RU" sz="800" dirty="0"/>
              <a:t>), ИМП, июнь 2019</a:t>
            </a:r>
            <a:endParaRPr lang="en-GB" sz="800" dirty="0"/>
          </a:p>
          <a:p>
            <a:endParaRPr lang="ru-RU" dirty="0"/>
          </a:p>
          <a:p>
            <a:endParaRPr lang="en-GB" dirty="0"/>
          </a:p>
        </p:txBody>
      </p:sp>
      <p:sp>
        <p:nvSpPr>
          <p:cNvPr id="33" name="Text Placeholder 5">
            <a:extLst>
              <a:ext uri="{FF2B5EF4-FFF2-40B4-BE49-F238E27FC236}">
                <a16:creationId xmlns="" xmlns:a16="http://schemas.microsoft.com/office/drawing/2014/main" id="{3B54B32F-3CC4-48E3-842A-3A34CC9E207F}"/>
              </a:ext>
            </a:extLst>
          </p:cNvPr>
          <p:cNvSpPr txBox="1">
            <a:spLocks/>
          </p:cNvSpPr>
          <p:nvPr/>
        </p:nvSpPr>
        <p:spPr bwMode="auto">
          <a:xfrm>
            <a:off x="5933659" y="6436518"/>
            <a:ext cx="295387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r" rtl="0" eaLnBrk="0" fontAlgn="base" hangingPunct="0">
              <a:lnSpc>
                <a:spcPct val="100000"/>
              </a:lnSpc>
              <a:spcBef>
                <a:spcPts val="0"/>
              </a:spcBef>
              <a:spcAft>
                <a:spcPct val="0"/>
              </a:spcAft>
              <a:buClr>
                <a:srgbClr val="A9A9A9"/>
              </a:buClr>
              <a:buSzPct val="90000"/>
              <a:buFontTx/>
              <a:buNone/>
              <a:defRPr sz="1000" kern="1200">
                <a:solidFill>
                  <a:schemeClr val="tx1"/>
                </a:solidFill>
                <a:latin typeface="+mn-lt"/>
                <a:ea typeface="+mn-ea"/>
                <a:cs typeface="+mn-cs"/>
              </a:defRPr>
            </a:lvl1pPr>
            <a:lvl2pPr marL="274320" indent="0" algn="l" rtl="0" eaLnBrk="0" fontAlgn="base" hangingPunct="0">
              <a:lnSpc>
                <a:spcPct val="90000"/>
              </a:lnSpc>
              <a:spcBef>
                <a:spcPts val="800"/>
              </a:spcBef>
              <a:spcAft>
                <a:spcPct val="0"/>
              </a:spcAft>
              <a:buClr>
                <a:srgbClr val="A9A9A9"/>
              </a:buClr>
              <a:buSzPct val="90000"/>
              <a:buFontTx/>
              <a:buNone/>
              <a:defRPr sz="1000" kern="1200">
                <a:solidFill>
                  <a:schemeClr val="tx1"/>
                </a:solidFill>
                <a:latin typeface="+mn-lt"/>
                <a:ea typeface="+mn-ea"/>
                <a:cs typeface="+mn-cs"/>
              </a:defRPr>
            </a:lvl2pPr>
            <a:lvl3pPr marL="548640" indent="0" algn="l" rtl="0" eaLnBrk="0" fontAlgn="base" hangingPunct="0">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3pPr>
            <a:lvl4pPr marL="777240" indent="0" algn="l" rtl="0" eaLnBrk="0" fontAlgn="base" hangingPunct="0">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4pPr>
            <a:lvl5pPr marL="1005840" indent="0" algn="l" rtl="0" eaLnBrk="0" fontAlgn="base" hangingPunct="0">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r>
              <a:rPr lang="en-GB" sz="800" dirty="0">
                <a:solidFill>
                  <a:prstClr val="black"/>
                </a:solidFill>
              </a:rPr>
              <a:t>DCV: </a:t>
            </a:r>
            <a:r>
              <a:rPr lang="ru-RU" sz="800" dirty="0" err="1">
                <a:solidFill>
                  <a:prstClr val="black"/>
                </a:solidFill>
              </a:rPr>
              <a:t>даклатасвир</a:t>
            </a:r>
            <a:r>
              <a:rPr lang="en-GB" sz="800" dirty="0">
                <a:solidFill>
                  <a:prstClr val="black"/>
                </a:solidFill>
              </a:rPr>
              <a:t>; DSV: </a:t>
            </a:r>
            <a:r>
              <a:rPr lang="ru-RU" sz="800" dirty="0" err="1">
                <a:solidFill>
                  <a:prstClr val="black"/>
                </a:solidFill>
              </a:rPr>
              <a:t>дасабувир</a:t>
            </a:r>
            <a:r>
              <a:rPr lang="en-GB" sz="800" dirty="0">
                <a:solidFill>
                  <a:prstClr val="black"/>
                </a:solidFill>
              </a:rPr>
              <a:t>; </a:t>
            </a:r>
            <a:endParaRPr lang="ru-RU" sz="800" dirty="0">
              <a:solidFill>
                <a:prstClr val="black"/>
              </a:solidFill>
            </a:endParaRPr>
          </a:p>
          <a:p>
            <a:r>
              <a:rPr lang="en-GB" sz="800" dirty="0">
                <a:solidFill>
                  <a:prstClr val="black"/>
                </a:solidFill>
              </a:rPr>
              <a:t>EBR: </a:t>
            </a:r>
            <a:r>
              <a:rPr lang="ru-RU" sz="800" dirty="0" err="1">
                <a:solidFill>
                  <a:prstClr val="black"/>
                </a:solidFill>
              </a:rPr>
              <a:t>элбасвир</a:t>
            </a:r>
            <a:r>
              <a:rPr lang="en-GB" sz="800" dirty="0">
                <a:solidFill>
                  <a:prstClr val="black"/>
                </a:solidFill>
              </a:rPr>
              <a:t>; GLE: </a:t>
            </a:r>
            <a:r>
              <a:rPr lang="ru-RU" sz="800" dirty="0" err="1">
                <a:solidFill>
                  <a:prstClr val="black"/>
                </a:solidFill>
              </a:rPr>
              <a:t>глекапревир</a:t>
            </a:r>
            <a:r>
              <a:rPr lang="en-GB" sz="800" dirty="0">
                <a:solidFill>
                  <a:prstClr val="black"/>
                </a:solidFill>
              </a:rPr>
              <a:t>; GRZ: </a:t>
            </a:r>
            <a:r>
              <a:rPr lang="ru-RU" sz="800" dirty="0" err="1">
                <a:solidFill>
                  <a:prstClr val="black"/>
                </a:solidFill>
              </a:rPr>
              <a:t>гразопревир</a:t>
            </a:r>
            <a:r>
              <a:rPr lang="en-GB" sz="800" dirty="0">
                <a:solidFill>
                  <a:prstClr val="black"/>
                </a:solidFill>
              </a:rPr>
              <a:t>;</a:t>
            </a:r>
            <a:r>
              <a:rPr lang="ru-RU" sz="800" dirty="0">
                <a:solidFill>
                  <a:prstClr val="black"/>
                </a:solidFill>
              </a:rPr>
              <a:t> </a:t>
            </a:r>
            <a:r>
              <a:rPr lang="en-GB" sz="800" dirty="0">
                <a:solidFill>
                  <a:prstClr val="black"/>
                </a:solidFill>
              </a:rPr>
              <a:t>OMB: </a:t>
            </a:r>
            <a:r>
              <a:rPr lang="ru-RU" sz="800" dirty="0" err="1">
                <a:solidFill>
                  <a:prstClr val="black"/>
                </a:solidFill>
              </a:rPr>
              <a:t>омбитасвир</a:t>
            </a:r>
            <a:r>
              <a:rPr lang="en-GB" sz="800" dirty="0">
                <a:solidFill>
                  <a:prstClr val="black"/>
                </a:solidFill>
              </a:rPr>
              <a:t>; </a:t>
            </a:r>
            <a:endParaRPr lang="ru-RU" sz="800" dirty="0">
              <a:solidFill>
                <a:prstClr val="black"/>
              </a:solidFill>
            </a:endParaRPr>
          </a:p>
          <a:p>
            <a:r>
              <a:rPr lang="en-GB" sz="800" dirty="0">
                <a:solidFill>
                  <a:prstClr val="black"/>
                </a:solidFill>
              </a:rPr>
              <a:t>PIB: </a:t>
            </a:r>
            <a:r>
              <a:rPr lang="ru-RU" sz="800" dirty="0" err="1">
                <a:solidFill>
                  <a:prstClr val="black"/>
                </a:solidFill>
              </a:rPr>
              <a:t>пибрентасвир</a:t>
            </a:r>
            <a:r>
              <a:rPr lang="en-GB" sz="800" dirty="0">
                <a:solidFill>
                  <a:prstClr val="black"/>
                </a:solidFill>
              </a:rPr>
              <a:t>;</a:t>
            </a:r>
            <a:r>
              <a:rPr lang="ru-RU" sz="800" dirty="0">
                <a:solidFill>
                  <a:prstClr val="black"/>
                </a:solidFill>
              </a:rPr>
              <a:t> </a:t>
            </a:r>
            <a:r>
              <a:rPr lang="en-GB" sz="800" dirty="0">
                <a:solidFill>
                  <a:prstClr val="black"/>
                </a:solidFill>
              </a:rPr>
              <a:t>PTV: </a:t>
            </a:r>
            <a:r>
              <a:rPr lang="ru-RU" sz="800" dirty="0" err="1">
                <a:solidFill>
                  <a:prstClr val="black"/>
                </a:solidFill>
              </a:rPr>
              <a:t>паритапревир</a:t>
            </a:r>
            <a:r>
              <a:rPr lang="en-GB" sz="800" dirty="0">
                <a:solidFill>
                  <a:prstClr val="black"/>
                </a:solidFill>
              </a:rPr>
              <a:t>; </a:t>
            </a:r>
            <a:endParaRPr lang="ru-RU" sz="800" dirty="0">
              <a:solidFill>
                <a:prstClr val="black"/>
              </a:solidFill>
            </a:endParaRPr>
          </a:p>
          <a:p>
            <a:r>
              <a:rPr lang="en-GB" sz="800" dirty="0">
                <a:solidFill>
                  <a:prstClr val="black"/>
                </a:solidFill>
              </a:rPr>
              <a:t>r: </a:t>
            </a:r>
            <a:r>
              <a:rPr lang="ru-RU" sz="800" dirty="0" err="1">
                <a:solidFill>
                  <a:prstClr val="black"/>
                </a:solidFill>
              </a:rPr>
              <a:t>ритонавир</a:t>
            </a:r>
            <a:r>
              <a:rPr lang="en-GB" sz="800" dirty="0">
                <a:solidFill>
                  <a:prstClr val="black"/>
                </a:solidFill>
              </a:rPr>
              <a:t>;</a:t>
            </a:r>
            <a:r>
              <a:rPr lang="ru-RU" sz="800" dirty="0">
                <a:solidFill>
                  <a:prstClr val="black"/>
                </a:solidFill>
              </a:rPr>
              <a:t> </a:t>
            </a:r>
            <a:r>
              <a:rPr lang="en-GB" sz="800" dirty="0">
                <a:solidFill>
                  <a:prstClr val="black"/>
                </a:solidFill>
              </a:rPr>
              <a:t>RBV: </a:t>
            </a:r>
            <a:r>
              <a:rPr lang="ru-RU" sz="800" dirty="0" err="1">
                <a:solidFill>
                  <a:prstClr val="black"/>
                </a:solidFill>
              </a:rPr>
              <a:t>рибавирин</a:t>
            </a:r>
            <a:r>
              <a:rPr lang="en-GB" sz="800" dirty="0">
                <a:solidFill>
                  <a:prstClr val="black"/>
                </a:solidFill>
              </a:rPr>
              <a:t>; </a:t>
            </a:r>
            <a:endParaRPr lang="ru-RU" sz="800" dirty="0">
              <a:solidFill>
                <a:prstClr val="black"/>
              </a:solidFill>
            </a:endParaRPr>
          </a:p>
          <a:p>
            <a:r>
              <a:rPr lang="ru-RU" sz="800" dirty="0">
                <a:solidFill>
                  <a:prstClr val="black"/>
                </a:solidFill>
              </a:rPr>
              <a:t>  </a:t>
            </a:r>
            <a:r>
              <a:rPr lang="en-GB" sz="800" dirty="0">
                <a:solidFill>
                  <a:prstClr val="black"/>
                </a:solidFill>
              </a:rPr>
              <a:t>SOF: </a:t>
            </a:r>
            <a:r>
              <a:rPr lang="ru-RU" sz="800" dirty="0" err="1">
                <a:solidFill>
                  <a:prstClr val="black"/>
                </a:solidFill>
              </a:rPr>
              <a:t>софосбувир</a:t>
            </a:r>
            <a:r>
              <a:rPr lang="en-US" sz="800" dirty="0"/>
              <a:t> ;</a:t>
            </a:r>
            <a:r>
              <a:rPr lang="ru-RU" sz="800" dirty="0"/>
              <a:t> </a:t>
            </a:r>
            <a:r>
              <a:rPr lang="en-US" sz="800" dirty="0"/>
              <a:t>VEL: </a:t>
            </a:r>
            <a:r>
              <a:rPr lang="ru-RU" sz="800" dirty="0" err="1"/>
              <a:t>велпатасвир</a:t>
            </a:r>
            <a:r>
              <a:rPr lang="ru-RU" sz="800" dirty="0"/>
              <a:t>; </a:t>
            </a:r>
          </a:p>
        </p:txBody>
      </p:sp>
      <p:graphicFrame>
        <p:nvGraphicFramePr>
          <p:cNvPr id="18" name="Content Placeholder 5">
            <a:extLst>
              <a:ext uri="{FF2B5EF4-FFF2-40B4-BE49-F238E27FC236}">
                <a16:creationId xmlns="" xmlns:a16="http://schemas.microsoft.com/office/drawing/2014/main" id="{77420460-0521-4F7A-B09D-397BADA31F99}"/>
              </a:ext>
            </a:extLst>
          </p:cNvPr>
          <p:cNvGraphicFramePr>
            <a:graphicFrameLocks/>
          </p:cNvGraphicFramePr>
          <p:nvPr>
            <p:extLst>
              <p:ext uri="{D42A27DB-BD31-4B8C-83A1-F6EECF244321}">
                <p14:modId xmlns:p14="http://schemas.microsoft.com/office/powerpoint/2010/main" val="3395017640"/>
              </p:ext>
            </p:extLst>
          </p:nvPr>
        </p:nvGraphicFramePr>
        <p:xfrm>
          <a:off x="323528" y="1844824"/>
          <a:ext cx="8579222" cy="3636761"/>
        </p:xfrm>
        <a:graphic>
          <a:graphicData uri="http://schemas.openxmlformats.org/drawingml/2006/table">
            <a:tbl>
              <a:tblPr firstRow="1" bandRow="1"/>
              <a:tblGrid>
                <a:gridCol w="1682431">
                  <a:extLst>
                    <a:ext uri="{9D8B030D-6E8A-4147-A177-3AD203B41FA5}">
                      <a16:colId xmlns="" xmlns:a16="http://schemas.microsoft.com/office/drawing/2014/main" val="683237184"/>
                    </a:ext>
                  </a:extLst>
                </a:gridCol>
                <a:gridCol w="1231570">
                  <a:extLst>
                    <a:ext uri="{9D8B030D-6E8A-4147-A177-3AD203B41FA5}">
                      <a16:colId xmlns="" xmlns:a16="http://schemas.microsoft.com/office/drawing/2014/main" val="430423422"/>
                    </a:ext>
                  </a:extLst>
                </a:gridCol>
                <a:gridCol w="1287561">
                  <a:extLst>
                    <a:ext uri="{9D8B030D-6E8A-4147-A177-3AD203B41FA5}">
                      <a16:colId xmlns="" xmlns:a16="http://schemas.microsoft.com/office/drawing/2014/main" val="1966399494"/>
                    </a:ext>
                  </a:extLst>
                </a:gridCol>
                <a:gridCol w="1732462">
                  <a:extLst>
                    <a:ext uri="{9D8B030D-6E8A-4147-A177-3AD203B41FA5}">
                      <a16:colId xmlns="" xmlns:a16="http://schemas.microsoft.com/office/drawing/2014/main" val="3228500059"/>
                    </a:ext>
                  </a:extLst>
                </a:gridCol>
                <a:gridCol w="1360081">
                  <a:extLst>
                    <a:ext uri="{9D8B030D-6E8A-4147-A177-3AD203B41FA5}">
                      <a16:colId xmlns="" xmlns:a16="http://schemas.microsoft.com/office/drawing/2014/main" val="3742366209"/>
                    </a:ext>
                  </a:extLst>
                </a:gridCol>
                <a:gridCol w="1285117">
                  <a:extLst>
                    <a:ext uri="{9D8B030D-6E8A-4147-A177-3AD203B41FA5}">
                      <a16:colId xmlns="" xmlns:a16="http://schemas.microsoft.com/office/drawing/2014/main" val="41884058"/>
                    </a:ext>
                  </a:extLst>
                </a:gridCol>
              </a:tblGrid>
              <a:tr h="6517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19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7212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Режимы,</a:t>
                      </a:r>
                      <a:r>
                        <a:rPr lang="ru-RU" sz="1600" baseline="0" dirty="0"/>
                        <a:t> основанные на нуклеотидах</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2121"/>
                    </a:solidFill>
                  </a:tcPr>
                </a:tc>
                <a:tc hMerge="1">
                  <a:txBody>
                    <a:bodyPr/>
                    <a:lstStyle/>
                    <a:p>
                      <a:endParaRPr lang="en-GB" dirty="0"/>
                    </a:p>
                  </a:txBody>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Режимы, основанные на </a:t>
                      </a:r>
                      <a:r>
                        <a:rPr lang="ru-RU" sz="1600" b="1" kern="1200" dirty="0">
                          <a:solidFill>
                            <a:schemeClr val="lt1"/>
                          </a:solidFill>
                          <a:latin typeface="Arial"/>
                          <a:ea typeface="+mn-ea"/>
                          <a:cs typeface="+mn-cs"/>
                        </a:rPr>
                        <a:t>ингибиторах протеазы</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348654829"/>
                  </a:ext>
                </a:extLst>
              </a:tr>
              <a:tr h="6517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9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SOF/VEL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007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SOF</a:t>
                      </a:r>
                      <a:r>
                        <a:rPr lang="ru-RU" sz="1600" dirty="0">
                          <a:solidFill>
                            <a:schemeClr val="bg1"/>
                          </a:solidFill>
                        </a:rPr>
                        <a:t>+</a:t>
                      </a:r>
                      <a:r>
                        <a:rPr lang="en-US" sz="1600" dirty="0">
                          <a:solidFill>
                            <a:schemeClr val="bg1"/>
                          </a:solidFill>
                        </a:rPr>
                        <a:t>DCV</a:t>
                      </a:r>
                      <a:endParaRPr lang="en-GB" sz="1600" dirty="0">
                        <a:solidFill>
                          <a:schemeClr val="bg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99F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OMB/PTV/r + DSV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GRZ/ELB</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4872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GLE/PIB</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8A54"/>
                    </a:solidFill>
                  </a:tcPr>
                </a:tc>
                <a:extLst>
                  <a:ext uri="{0D108BD9-81ED-4DB2-BD59-A6C34878D82A}">
                    <a16:rowId xmlns="" xmlns:a16="http://schemas.microsoft.com/office/drawing/2014/main" val="1703176715"/>
                  </a:ext>
                </a:extLst>
              </a:tr>
              <a:tr h="5831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500" b="1" dirty="0" err="1"/>
                        <a:t>Пангенотип-ность</a:t>
                      </a:r>
                      <a:endParaRPr lang="en-GB" sz="15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494854144"/>
                  </a:ext>
                </a:extLst>
              </a:tr>
              <a:tr h="12267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100" b="1" dirty="0"/>
                        <a:t>Высокий барьер к</a:t>
                      </a:r>
                      <a:r>
                        <a:rPr lang="ru-RU" sz="1100" b="1" baseline="0" dirty="0"/>
                        <a:t> развитию резистентности</a:t>
                      </a:r>
                      <a:endParaRPr lang="en-GB" sz="1100" b="1" dirty="0"/>
                    </a:p>
                    <a:p>
                      <a:endParaRPr lang="en-GB" sz="15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ym typeface="Wingdings" panose="05000000000000000000" pitchFamily="2" charset="2"/>
                        </a:rPr>
                        <a:t></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1590578958"/>
                  </a:ext>
                </a:extLst>
              </a:tr>
              <a:tr h="5234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500" dirty="0"/>
                        <a:t>Дозирование</a:t>
                      </a:r>
                      <a:endParaRPr lang="en-GB"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1р/д</a:t>
                      </a:r>
                      <a:endParaRPr lang="en-GB"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      1р/д</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     </a:t>
                      </a:r>
                      <a:r>
                        <a:rPr lang="ru-RU" sz="1600" dirty="0"/>
                        <a:t>1р/д </a:t>
                      </a:r>
                      <a:r>
                        <a:rPr lang="ru-RU" sz="1600" baseline="0" dirty="0"/>
                        <a:t>    2р/д</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   </a:t>
                      </a:r>
                      <a:r>
                        <a:rPr lang="ru-RU" sz="1600" dirty="0"/>
                        <a:t>1р/д</a:t>
                      </a:r>
                      <a:endParaRPr lang="en-GB"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600" dirty="0"/>
                        <a:t>         </a:t>
                      </a:r>
                      <a:r>
                        <a:rPr lang="ru-RU" sz="1600" dirty="0"/>
                        <a:t> 1р/д</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1805654972"/>
                  </a:ext>
                </a:extLst>
              </a:tr>
            </a:tbl>
          </a:graphicData>
        </a:graphic>
      </p:graphicFrame>
      <p:pic>
        <p:nvPicPr>
          <p:cNvPr id="31" name="Picture 30" descr="cure, medicament, pill, science, technology icon">
            <a:extLst>
              <a:ext uri="{FF2B5EF4-FFF2-40B4-BE49-F238E27FC236}">
                <a16:creationId xmlns="" xmlns:a16="http://schemas.microsoft.com/office/drawing/2014/main" id="{C5828DED-B50D-4EE0-ACCA-8383D738FD63}"/>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2168463" y="5133229"/>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descr="cure, medicament, pill, science, technology icon">
            <a:extLst>
              <a:ext uri="{FF2B5EF4-FFF2-40B4-BE49-F238E27FC236}">
                <a16:creationId xmlns="" xmlns:a16="http://schemas.microsoft.com/office/drawing/2014/main" id="{C36920C1-AB47-40C4-A65C-4A2279563254}"/>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3603762" y="513323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cure, medicament, pill, science, technology icon">
            <a:extLst>
              <a:ext uri="{FF2B5EF4-FFF2-40B4-BE49-F238E27FC236}">
                <a16:creationId xmlns="" xmlns:a16="http://schemas.microsoft.com/office/drawing/2014/main" id="{BFB3C0E4-834D-4E5B-96F3-BA18EBA37EAD}"/>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4578345" y="51332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0" descr="cure, medicament, pill, science, technology icon">
            <a:extLst>
              <a:ext uri="{FF2B5EF4-FFF2-40B4-BE49-F238E27FC236}">
                <a16:creationId xmlns="" xmlns:a16="http://schemas.microsoft.com/office/drawing/2014/main" id="{1039A50D-0358-4EB2-A454-3E8D0AF83E62}"/>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4731082" y="513096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0" descr="cure, medicament, pill, science, technology icon">
            <a:extLst>
              <a:ext uri="{FF2B5EF4-FFF2-40B4-BE49-F238E27FC236}">
                <a16:creationId xmlns="" xmlns:a16="http://schemas.microsoft.com/office/drawing/2014/main" id="{250476F7-65B8-4374-BEE6-6C91805B0D26}"/>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5336814" y="513096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 descr="cure, medicament, pill, science, technology icon">
            <a:extLst>
              <a:ext uri="{FF2B5EF4-FFF2-40B4-BE49-F238E27FC236}">
                <a16:creationId xmlns="" xmlns:a16="http://schemas.microsoft.com/office/drawing/2014/main" id="{AA5D58C5-EB6C-46F7-8393-6A7CA040B43E}"/>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6574740" y="513096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0" descr="cure, medicament, pill, science, technology icon">
            <a:extLst>
              <a:ext uri="{FF2B5EF4-FFF2-40B4-BE49-F238E27FC236}">
                <a16:creationId xmlns="" xmlns:a16="http://schemas.microsoft.com/office/drawing/2014/main" id="{5D20DD61-7408-4873-9A15-7C6B0F9D2146}"/>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7653913" y="513096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descr="cure, medicament, pill, science, technology icon">
            <a:extLst>
              <a:ext uri="{FF2B5EF4-FFF2-40B4-BE49-F238E27FC236}">
                <a16:creationId xmlns="" xmlns:a16="http://schemas.microsoft.com/office/drawing/2014/main" id="{EB50A2EE-8DC3-4AF1-AF79-6284245B66BE}"/>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7864351" y="5130959"/>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0" descr="cure, medicament, pill, science, technology icon">
            <a:extLst>
              <a:ext uri="{FF2B5EF4-FFF2-40B4-BE49-F238E27FC236}">
                <a16:creationId xmlns="" xmlns:a16="http://schemas.microsoft.com/office/drawing/2014/main" id="{15972AD3-24E1-45D5-989F-7C5CF01AA44F}"/>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8051978" y="5128858"/>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0" descr="cure, medicament, pill, science, technology icon">
            <a:extLst>
              <a:ext uri="{FF2B5EF4-FFF2-40B4-BE49-F238E27FC236}">
                <a16:creationId xmlns="" xmlns:a16="http://schemas.microsoft.com/office/drawing/2014/main" id="{E79CD829-4604-46B5-9053-874559033A78}"/>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3392599" y="5133230"/>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 Placeholder 2">
            <a:extLst>
              <a:ext uri="{FF2B5EF4-FFF2-40B4-BE49-F238E27FC236}">
                <a16:creationId xmlns="" xmlns:a16="http://schemas.microsoft.com/office/drawing/2014/main" id="{685E401E-738F-433A-819E-89B34521E254}"/>
              </a:ext>
            </a:extLst>
          </p:cNvPr>
          <p:cNvSpPr txBox="1">
            <a:spLocks/>
          </p:cNvSpPr>
          <p:nvPr/>
        </p:nvSpPr>
        <p:spPr>
          <a:xfrm>
            <a:off x="457200" y="154546"/>
            <a:ext cx="8229600" cy="302655"/>
          </a:xfrm>
          <a:prstGeom prst="rect">
            <a:avLst/>
          </a:prstGeom>
        </p:spPr>
        <p:txBody>
          <a:bodyPr vert="horz" lIns="0" tIns="0" rIns="0" bIns="0" rtlCol="0" anchor="b">
            <a:noAutofit/>
          </a:bodyPr>
          <a:lstStyle>
            <a:lvl1pPr marL="0" indent="0" algn="l" defTabSz="908447" rtl="0" fontAlgn="base">
              <a:lnSpc>
                <a:spcPct val="90000"/>
              </a:lnSpc>
              <a:spcBef>
                <a:spcPts val="0"/>
              </a:spcBef>
              <a:spcAft>
                <a:spcPct val="0"/>
              </a:spcAft>
              <a:buClr>
                <a:srgbClr val="A9A9A9"/>
              </a:buClr>
              <a:buSzPct val="90000"/>
              <a:buFont typeface="Wingdings" pitchFamily="2" charset="2"/>
              <a:buNone/>
              <a:defRPr sz="1600" kern="1200">
                <a:solidFill>
                  <a:schemeClr val="tx1"/>
                </a:solidFill>
                <a:latin typeface="+mn-lt"/>
                <a:ea typeface="+mn-ea"/>
                <a:cs typeface="+mn-cs"/>
              </a:defRPr>
            </a:lvl1pPr>
            <a:lvl2pPr marL="0" indent="0" algn="l" defTabSz="908447" rtl="0" fontAlgn="base">
              <a:lnSpc>
                <a:spcPct val="90000"/>
              </a:lnSpc>
              <a:spcBef>
                <a:spcPts val="0"/>
              </a:spcBef>
              <a:spcAft>
                <a:spcPct val="0"/>
              </a:spcAft>
              <a:buClr>
                <a:srgbClr val="A9A9A9"/>
              </a:buClr>
              <a:buSzPct val="90000"/>
              <a:buFont typeface="Arial" pitchFamily="34" charset="0"/>
              <a:buNone/>
              <a:defRPr sz="1800" kern="1200">
                <a:solidFill>
                  <a:schemeClr val="tx1"/>
                </a:solidFill>
                <a:latin typeface="+mn-lt"/>
                <a:ea typeface="+mn-ea"/>
                <a:cs typeface="+mn-cs"/>
              </a:defRPr>
            </a:lvl2pPr>
            <a:lvl3pPr marL="0" indent="0" algn="l" defTabSz="908447" rtl="0" fontAlgn="base">
              <a:lnSpc>
                <a:spcPct val="90000"/>
              </a:lnSpc>
              <a:spcBef>
                <a:spcPts val="0"/>
              </a:spcBef>
              <a:spcAft>
                <a:spcPct val="0"/>
              </a:spcAft>
              <a:buClr>
                <a:srgbClr val="A9A9A9"/>
              </a:buClr>
              <a:buSzPct val="90000"/>
              <a:buFont typeface="Wingdings" pitchFamily="2" charset="2"/>
              <a:buNone/>
              <a:defRPr sz="1800" kern="1200">
                <a:solidFill>
                  <a:schemeClr val="tx1"/>
                </a:solidFill>
                <a:latin typeface="+mn-lt"/>
                <a:ea typeface="+mn-ea"/>
                <a:cs typeface="+mn-cs"/>
              </a:defRPr>
            </a:lvl3pPr>
            <a:lvl4pPr marL="0" indent="0" algn="l" defTabSz="908447" rtl="0" fontAlgn="base">
              <a:lnSpc>
                <a:spcPct val="90000"/>
              </a:lnSpc>
              <a:spcBef>
                <a:spcPts val="0"/>
              </a:spcBef>
              <a:spcAft>
                <a:spcPct val="0"/>
              </a:spcAft>
              <a:buClr>
                <a:srgbClr val="A9A9A9"/>
              </a:buClr>
              <a:buSzPct val="90000"/>
              <a:buFont typeface="Arial" pitchFamily="34" charset="0"/>
              <a:buNone/>
              <a:defRPr sz="1800" kern="1200">
                <a:solidFill>
                  <a:schemeClr val="tx1"/>
                </a:solidFill>
                <a:latin typeface="+mn-lt"/>
                <a:ea typeface="+mn-ea"/>
                <a:cs typeface="+mn-cs"/>
              </a:defRPr>
            </a:lvl4pPr>
            <a:lvl5pPr marL="0" indent="0" algn="l" defTabSz="908447" rtl="0" fontAlgn="base">
              <a:lnSpc>
                <a:spcPct val="90000"/>
              </a:lnSpc>
              <a:spcBef>
                <a:spcPts val="0"/>
              </a:spcBef>
              <a:spcAft>
                <a:spcPct val="0"/>
              </a:spcAft>
              <a:buClr>
                <a:srgbClr val="A9A9A9"/>
              </a:buClr>
              <a:buSzPct val="90000"/>
              <a:buFont typeface="Wingdings" pitchFamily="2" charset="2"/>
              <a:buNone/>
              <a:defRPr sz="1800" kern="1200">
                <a:solidFill>
                  <a:schemeClr val="tx1"/>
                </a:solidFill>
                <a:latin typeface="+mn-lt"/>
                <a:ea typeface="+mn-ea"/>
                <a:cs typeface="+mn-cs"/>
              </a:defRPr>
            </a:lvl5pPr>
            <a:lvl6pPr marL="0" indent="0" algn="l" defTabSz="909608"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09608"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09608"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09608"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ru-RU"/>
              <a:t>Противовирусная терапия ХГС</a:t>
            </a:r>
            <a:endParaRPr lang="en-GB" dirty="0"/>
          </a:p>
        </p:txBody>
      </p:sp>
      <p:sp>
        <p:nvSpPr>
          <p:cNvPr id="45" name="Rectangle 44">
            <a:extLst>
              <a:ext uri="{FF2B5EF4-FFF2-40B4-BE49-F238E27FC236}">
                <a16:creationId xmlns="" xmlns:a16="http://schemas.microsoft.com/office/drawing/2014/main" id="{6FAA07A2-C9DF-4198-8507-DD4EE367FC5E}"/>
              </a:ext>
            </a:extLst>
          </p:cNvPr>
          <p:cNvSpPr/>
          <p:nvPr/>
        </p:nvSpPr>
        <p:spPr>
          <a:xfrm>
            <a:off x="329916" y="3140968"/>
            <a:ext cx="8579222" cy="600307"/>
          </a:xfrm>
          <a:prstGeom prst="rect">
            <a:avLst/>
          </a:prstGeom>
          <a:noFill/>
          <a:ln w="28575">
            <a:solidFill>
              <a:schemeClr val="accent1"/>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Rectangle 18"/>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Tree>
    <p:extLst>
      <p:ext uri="{BB962C8B-B14F-4D97-AF65-F5344CB8AC3E}">
        <p14:creationId xmlns:p14="http://schemas.microsoft.com/office/powerpoint/2010/main" val="32052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5432"/>
            <a:ext cx="8686800" cy="866775"/>
          </a:xfrm>
        </p:spPr>
        <p:txBody>
          <a:bodyPr rtlCol="0">
            <a:noAutofit/>
          </a:bodyPr>
          <a:lstStyle/>
          <a:p>
            <a:pPr eaLnBrk="1" fontAlgn="auto" hangingPunct="1">
              <a:spcAft>
                <a:spcPts val="0"/>
              </a:spcAft>
              <a:defRPr/>
            </a:pPr>
            <a:r>
              <a:rPr lang="en-US" b="1" dirty="0" smtClean="0"/>
              <a:t>SOF</a:t>
            </a:r>
            <a:r>
              <a:rPr lang="fr-FR" b="1" dirty="0" smtClean="0"/>
              <a:t> + DCV ± </a:t>
            </a:r>
            <a:r>
              <a:rPr lang="ru-RU" b="1" dirty="0" smtClean="0"/>
              <a:t>РБВ</a:t>
            </a:r>
            <a:r>
              <a:rPr lang="fr-FR" b="1" dirty="0" smtClean="0"/>
              <a:t> </a:t>
            </a:r>
            <a:r>
              <a:rPr lang="ru-RU" b="1" dirty="0" smtClean="0"/>
              <a:t>ГТ</a:t>
            </a:r>
            <a:r>
              <a:rPr lang="fr-FR" b="1" dirty="0" smtClean="0"/>
              <a:t>1-3, </a:t>
            </a:r>
            <a:r>
              <a:rPr lang="ru-RU" b="1" dirty="0" smtClean="0"/>
              <a:t>пациенты без опыта терапии или с неудачей терапии ингибиторами протеаз</a:t>
            </a:r>
            <a:r>
              <a:rPr lang="fr-FR" sz="2800" b="1" dirty="0" smtClean="0"/>
              <a:t/>
            </a:r>
            <a:br>
              <a:rPr lang="fr-FR" sz="2800" b="1" dirty="0" smtClean="0"/>
            </a:br>
            <a:r>
              <a:rPr lang="ru-RU" dirty="0" smtClean="0">
                <a:solidFill>
                  <a:schemeClr val="tx1"/>
                </a:solidFill>
              </a:rPr>
              <a:t>Исследование 2 фазы:</a:t>
            </a:r>
            <a:r>
              <a:rPr lang="fr-FR" sz="2000" dirty="0" smtClean="0">
                <a:solidFill>
                  <a:srgbClr val="595959"/>
                </a:solidFill>
                <a:cs typeface="Arial" pitchFamily="34" charset="0"/>
              </a:rPr>
              <a:t> </a:t>
            </a:r>
            <a:r>
              <a:rPr lang="en-US" sz="2000" kern="0" dirty="0">
                <a:solidFill>
                  <a:srgbClr val="595959"/>
                </a:solidFill>
                <a:cs typeface="Arial" pitchFamily="34" charset="0"/>
              </a:rPr>
              <a:t>AI444-040</a:t>
            </a:r>
            <a:endParaRPr lang="fr-FR" sz="2000" dirty="0">
              <a:solidFill>
                <a:srgbClr val="595959"/>
              </a:solidFill>
              <a:cs typeface="Arial" pitchFamily="34" charset="0"/>
            </a:endParaRPr>
          </a:p>
        </p:txBody>
      </p:sp>
      <p:sp>
        <p:nvSpPr>
          <p:cNvPr id="92163" name="Text Box 5"/>
          <p:cNvSpPr txBox="1">
            <a:spLocks noChangeArrowheads="1"/>
          </p:cNvSpPr>
          <p:nvPr/>
        </p:nvSpPr>
        <p:spPr bwMode="auto">
          <a:xfrm>
            <a:off x="0" y="6511925"/>
            <a:ext cx="419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altLang="ru-RU" sz="1200">
                <a:solidFill>
                  <a:srgbClr val="000000"/>
                </a:solidFill>
                <a:latin typeface="Arial" pitchFamily="34" charset="0"/>
              </a:rPr>
              <a:t>Sulkowski M, et al. </a:t>
            </a:r>
            <a:r>
              <a:rPr lang="en-US" altLang="ru-RU" sz="1200" i="1">
                <a:solidFill>
                  <a:srgbClr val="000000"/>
                </a:solidFill>
                <a:latin typeface="Arial" pitchFamily="34" charset="0"/>
              </a:rPr>
              <a:t>N Engl J Med</a:t>
            </a:r>
            <a:r>
              <a:rPr lang="en-US" altLang="ru-RU" sz="1200">
                <a:solidFill>
                  <a:srgbClr val="000000"/>
                </a:solidFill>
                <a:latin typeface="Arial" pitchFamily="34" charset="0"/>
              </a:rPr>
              <a:t> 2014;370:211-21</a:t>
            </a:r>
          </a:p>
        </p:txBody>
      </p:sp>
      <p:sp>
        <p:nvSpPr>
          <p:cNvPr id="5" name="Rectangle 4"/>
          <p:cNvSpPr/>
          <p:nvPr/>
        </p:nvSpPr>
        <p:spPr>
          <a:xfrm>
            <a:off x="2362200" y="2168525"/>
            <a:ext cx="2532063" cy="347663"/>
          </a:xfrm>
          <a:prstGeom prst="rect">
            <a:avLst/>
          </a:prstGeom>
          <a:solidFill>
            <a:srgbClr val="A7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600" b="1" dirty="0">
                <a:solidFill>
                  <a:srgbClr val="FFFFFF"/>
                </a:solidFill>
                <a:cs typeface="Arial" pitchFamily="34" charset="0"/>
              </a:rPr>
              <a:t>SOF  + DCV </a:t>
            </a:r>
          </a:p>
        </p:txBody>
      </p:sp>
      <p:sp>
        <p:nvSpPr>
          <p:cNvPr id="6" name="Rectangle 5"/>
          <p:cNvSpPr/>
          <p:nvPr/>
        </p:nvSpPr>
        <p:spPr>
          <a:xfrm>
            <a:off x="2362200" y="4987925"/>
            <a:ext cx="2554288" cy="347663"/>
          </a:xfrm>
          <a:prstGeom prst="rect">
            <a:avLst/>
          </a:prstGeom>
          <a:solidFill>
            <a:srgbClr val="A7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600" b="1" dirty="0">
                <a:solidFill>
                  <a:srgbClr val="FFFFFF"/>
                </a:solidFill>
                <a:cs typeface="Arial" pitchFamily="34" charset="0"/>
              </a:rPr>
              <a:t>SOF + DCV </a:t>
            </a:r>
          </a:p>
        </p:txBody>
      </p:sp>
      <p:sp>
        <p:nvSpPr>
          <p:cNvPr id="92166" name="Content Placeholder 2"/>
          <p:cNvSpPr txBox="1">
            <a:spLocks/>
          </p:cNvSpPr>
          <p:nvPr/>
        </p:nvSpPr>
        <p:spPr bwMode="auto">
          <a:xfrm>
            <a:off x="288923" y="1204694"/>
            <a:ext cx="8321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pitchFamily="34" charset="0"/>
              </a:defRPr>
            </a:lvl1pPr>
            <a:lvl2pPr marL="292100" indent="-282575"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spcBef>
                <a:spcPts val="200"/>
              </a:spcBef>
              <a:spcAft>
                <a:spcPts val="200"/>
              </a:spcAft>
              <a:buClr>
                <a:srgbClr val="990000"/>
              </a:buClr>
              <a:buFont typeface="Symbol" pitchFamily="18" charset="2"/>
              <a:buChar char="¨"/>
            </a:pPr>
            <a:r>
              <a:rPr lang="ru-RU" altLang="ru-RU" sz="1600" dirty="0" smtClean="0">
                <a:solidFill>
                  <a:srgbClr val="000000"/>
                </a:solidFill>
                <a:latin typeface="Arial" pitchFamily="34" charset="0"/>
              </a:rPr>
              <a:t>Исследование</a:t>
            </a:r>
            <a:r>
              <a:rPr lang="en-US" altLang="ru-RU" sz="1600" dirty="0" smtClean="0">
                <a:solidFill>
                  <a:srgbClr val="000000"/>
                </a:solidFill>
                <a:latin typeface="Arial" pitchFamily="34" charset="0"/>
              </a:rPr>
              <a:t> </a:t>
            </a:r>
            <a:r>
              <a:rPr lang="en-US" altLang="ru-RU" sz="1600" dirty="0">
                <a:solidFill>
                  <a:srgbClr val="000000"/>
                </a:solidFill>
                <a:latin typeface="Arial" pitchFamily="34" charset="0"/>
              </a:rPr>
              <a:t>SOF + DCV ± </a:t>
            </a:r>
            <a:r>
              <a:rPr lang="ru-RU" altLang="ru-RU" sz="1600" dirty="0" smtClean="0">
                <a:solidFill>
                  <a:srgbClr val="000000"/>
                </a:solidFill>
                <a:latin typeface="Arial" pitchFamily="34" charset="0"/>
              </a:rPr>
              <a:t>РБВ</a:t>
            </a:r>
            <a:r>
              <a:rPr lang="en-US" altLang="ru-RU" sz="1600" dirty="0" smtClean="0">
                <a:solidFill>
                  <a:srgbClr val="000000"/>
                </a:solidFill>
                <a:latin typeface="Arial" pitchFamily="34" charset="0"/>
              </a:rPr>
              <a:t> </a:t>
            </a:r>
            <a:r>
              <a:rPr lang="ru-RU" altLang="ru-RU" sz="1600" dirty="0" smtClean="0">
                <a:solidFill>
                  <a:srgbClr val="000000"/>
                </a:solidFill>
                <a:latin typeface="Arial" pitchFamily="34" charset="0"/>
              </a:rPr>
              <a:t> </a:t>
            </a:r>
            <a:r>
              <a:rPr lang="en-US" altLang="ru-RU" sz="1600" dirty="0" smtClean="0">
                <a:solidFill>
                  <a:srgbClr val="000000"/>
                </a:solidFill>
                <a:latin typeface="Arial" pitchFamily="34" charset="0"/>
              </a:rPr>
              <a:t>12 </a:t>
            </a:r>
            <a:r>
              <a:rPr lang="ru-RU" altLang="ru-RU" sz="1600" dirty="0" smtClean="0">
                <a:solidFill>
                  <a:srgbClr val="000000"/>
                </a:solidFill>
                <a:latin typeface="Arial" pitchFamily="34" charset="0"/>
              </a:rPr>
              <a:t>или</a:t>
            </a:r>
            <a:r>
              <a:rPr lang="en-US" altLang="ru-RU" sz="1600" dirty="0" smtClean="0">
                <a:solidFill>
                  <a:srgbClr val="000000"/>
                </a:solidFill>
                <a:latin typeface="Arial" pitchFamily="34" charset="0"/>
              </a:rPr>
              <a:t> </a:t>
            </a:r>
            <a:r>
              <a:rPr lang="en-US" altLang="ru-RU" sz="1600" dirty="0">
                <a:solidFill>
                  <a:srgbClr val="000000"/>
                </a:solidFill>
                <a:latin typeface="Arial" pitchFamily="34" charset="0"/>
              </a:rPr>
              <a:t>24 </a:t>
            </a:r>
            <a:r>
              <a:rPr lang="ru-RU" altLang="ru-RU" sz="1600" dirty="0" smtClean="0">
                <a:solidFill>
                  <a:srgbClr val="000000"/>
                </a:solidFill>
                <a:latin typeface="Arial" pitchFamily="34" charset="0"/>
              </a:rPr>
              <a:t>недели в лечении пациентов с ХГС без опыта терапии с ГТ</a:t>
            </a:r>
            <a:r>
              <a:rPr lang="en-US" altLang="ru-RU" sz="1600" dirty="0" smtClean="0">
                <a:solidFill>
                  <a:srgbClr val="000000"/>
                </a:solidFill>
                <a:latin typeface="Arial" pitchFamily="34" charset="0"/>
              </a:rPr>
              <a:t> </a:t>
            </a:r>
            <a:r>
              <a:rPr lang="en-US" altLang="ru-RU" sz="1600" dirty="0">
                <a:solidFill>
                  <a:srgbClr val="000000"/>
                </a:solidFill>
                <a:latin typeface="Arial" pitchFamily="34" charset="0"/>
              </a:rPr>
              <a:t>1, 2 </a:t>
            </a:r>
            <a:r>
              <a:rPr lang="ru-RU" altLang="ru-RU" sz="1600" dirty="0" smtClean="0">
                <a:solidFill>
                  <a:srgbClr val="000000"/>
                </a:solidFill>
                <a:latin typeface="Arial" pitchFamily="34" charset="0"/>
              </a:rPr>
              <a:t>или</a:t>
            </a:r>
            <a:r>
              <a:rPr lang="en-US" altLang="ru-RU" sz="1600" dirty="0" smtClean="0">
                <a:solidFill>
                  <a:srgbClr val="000000"/>
                </a:solidFill>
                <a:latin typeface="Arial" pitchFamily="34" charset="0"/>
              </a:rPr>
              <a:t> </a:t>
            </a:r>
            <a:r>
              <a:rPr lang="en-US" altLang="ru-RU" sz="1600" dirty="0">
                <a:solidFill>
                  <a:srgbClr val="000000"/>
                </a:solidFill>
                <a:latin typeface="Arial" pitchFamily="34" charset="0"/>
              </a:rPr>
              <a:t>3, </a:t>
            </a:r>
            <a:r>
              <a:rPr lang="ru-RU" altLang="ru-RU" sz="1600" dirty="0" smtClean="0">
                <a:solidFill>
                  <a:srgbClr val="000000"/>
                </a:solidFill>
                <a:latin typeface="Arial" pitchFamily="34" charset="0"/>
              </a:rPr>
              <a:t>и с опытом терапии ингибиторами протеаз</a:t>
            </a:r>
            <a:r>
              <a:rPr lang="en-US" altLang="ru-RU" sz="1600" dirty="0" smtClean="0">
                <a:solidFill>
                  <a:srgbClr val="000000"/>
                </a:solidFill>
                <a:latin typeface="Arial" pitchFamily="34" charset="0"/>
              </a:rPr>
              <a:t> </a:t>
            </a:r>
            <a:r>
              <a:rPr lang="en-US" altLang="ru-RU" sz="1600" dirty="0">
                <a:solidFill>
                  <a:srgbClr val="000000"/>
                </a:solidFill>
                <a:latin typeface="Arial" pitchFamily="34" charset="0"/>
              </a:rPr>
              <a:t>(TVR, BOC) </a:t>
            </a:r>
            <a:r>
              <a:rPr lang="ru-RU" altLang="ru-RU" sz="1600" dirty="0" smtClean="0">
                <a:solidFill>
                  <a:srgbClr val="000000"/>
                </a:solidFill>
                <a:latin typeface="Arial" pitchFamily="34" charset="0"/>
              </a:rPr>
              <a:t>у пациентов с ГТ 1 </a:t>
            </a:r>
            <a:r>
              <a:rPr lang="ru-RU" altLang="ru-RU" sz="1600" b="1" dirty="0" smtClean="0">
                <a:solidFill>
                  <a:srgbClr val="000000"/>
                </a:solidFill>
                <a:latin typeface="Arial" pitchFamily="34" charset="0"/>
              </a:rPr>
              <a:t>без цирроза</a:t>
            </a:r>
            <a:endParaRPr lang="en-US" altLang="ru-RU" sz="1600" b="1" dirty="0">
              <a:solidFill>
                <a:srgbClr val="C00000"/>
              </a:solidFill>
              <a:latin typeface="Arial" pitchFamily="34" charset="0"/>
            </a:endParaRPr>
          </a:p>
        </p:txBody>
      </p:sp>
      <p:sp>
        <p:nvSpPr>
          <p:cNvPr id="92167" name="TextBox 104"/>
          <p:cNvSpPr txBox="1">
            <a:spLocks noChangeArrowheads="1"/>
          </p:cNvSpPr>
          <p:nvPr/>
        </p:nvSpPr>
        <p:spPr bwMode="auto">
          <a:xfrm>
            <a:off x="985787" y="6249988"/>
            <a:ext cx="7986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1200" b="1" dirty="0" smtClean="0">
                <a:solidFill>
                  <a:srgbClr val="000000"/>
                </a:solidFill>
                <a:latin typeface="Arial" pitchFamily="34" charset="0"/>
              </a:rPr>
              <a:t>Недели </a:t>
            </a:r>
            <a:endParaRPr lang="en-US" altLang="ru-RU" sz="1200" b="1" dirty="0">
              <a:solidFill>
                <a:srgbClr val="000000"/>
              </a:solidFill>
              <a:latin typeface="Arial" pitchFamily="34" charset="0"/>
            </a:endParaRPr>
          </a:p>
        </p:txBody>
      </p:sp>
      <p:sp>
        <p:nvSpPr>
          <p:cNvPr id="92168" name="TextBox 107"/>
          <p:cNvSpPr txBox="1">
            <a:spLocks noChangeArrowheads="1"/>
          </p:cNvSpPr>
          <p:nvPr/>
        </p:nvSpPr>
        <p:spPr bwMode="auto">
          <a:xfrm>
            <a:off x="4743450" y="6249988"/>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ru-RU" sz="1200" b="1">
                <a:solidFill>
                  <a:srgbClr val="000000"/>
                </a:solidFill>
                <a:latin typeface="Arial" pitchFamily="34" charset="0"/>
              </a:rPr>
              <a:t>24</a:t>
            </a:r>
          </a:p>
        </p:txBody>
      </p:sp>
      <p:sp>
        <p:nvSpPr>
          <p:cNvPr id="92169" name="TextBox 109"/>
          <p:cNvSpPr txBox="1">
            <a:spLocks noChangeArrowheads="1"/>
          </p:cNvSpPr>
          <p:nvPr/>
        </p:nvSpPr>
        <p:spPr bwMode="auto">
          <a:xfrm>
            <a:off x="6548438" y="624998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ru-RU" sz="1200" b="1">
                <a:solidFill>
                  <a:srgbClr val="000000"/>
                </a:solidFill>
                <a:latin typeface="Arial" pitchFamily="34" charset="0"/>
              </a:rPr>
              <a:t>36</a:t>
            </a:r>
          </a:p>
        </p:txBody>
      </p:sp>
      <p:cxnSp>
        <p:nvCxnSpPr>
          <p:cNvPr id="92170" name="Straight Connector 122"/>
          <p:cNvCxnSpPr>
            <a:cxnSpLocks noChangeShapeType="1"/>
          </p:cNvCxnSpPr>
          <p:nvPr/>
        </p:nvCxnSpPr>
        <p:spPr bwMode="auto">
          <a:xfrm flipH="1">
            <a:off x="1839913" y="6165850"/>
            <a:ext cx="4865687" cy="793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2171" name="Straight Connector 125"/>
          <p:cNvCxnSpPr>
            <a:cxnSpLocks noChangeShapeType="1"/>
          </p:cNvCxnSpPr>
          <p:nvPr/>
        </p:nvCxnSpPr>
        <p:spPr bwMode="auto">
          <a:xfrm>
            <a:off x="4929188" y="6173788"/>
            <a:ext cx="0" cy="1381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2172" name="Straight Connector 127"/>
          <p:cNvCxnSpPr>
            <a:cxnSpLocks noChangeShapeType="1"/>
          </p:cNvCxnSpPr>
          <p:nvPr/>
        </p:nvCxnSpPr>
        <p:spPr bwMode="auto">
          <a:xfrm>
            <a:off x="1830388" y="6024563"/>
            <a:ext cx="0" cy="33655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92173" name="Straight Connector 125"/>
          <p:cNvCxnSpPr>
            <a:cxnSpLocks noChangeShapeType="1"/>
          </p:cNvCxnSpPr>
          <p:nvPr/>
        </p:nvCxnSpPr>
        <p:spPr bwMode="auto">
          <a:xfrm>
            <a:off x="1849438" y="6097588"/>
            <a:ext cx="3175" cy="16827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2174" name="Straight Connector 125"/>
          <p:cNvCxnSpPr>
            <a:cxnSpLocks noChangeShapeType="1"/>
          </p:cNvCxnSpPr>
          <p:nvPr/>
        </p:nvCxnSpPr>
        <p:spPr bwMode="auto">
          <a:xfrm>
            <a:off x="6705600" y="6097588"/>
            <a:ext cx="0" cy="1381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92175" name="TextBox 3"/>
          <p:cNvSpPr txBox="1">
            <a:spLocks noChangeArrowheads="1"/>
          </p:cNvSpPr>
          <p:nvPr/>
        </p:nvSpPr>
        <p:spPr bwMode="auto">
          <a:xfrm>
            <a:off x="-36571" y="2859088"/>
            <a:ext cx="16209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1400" b="1" dirty="0" smtClean="0">
                <a:solidFill>
                  <a:srgbClr val="000000"/>
                </a:solidFill>
                <a:latin typeface="Arial" pitchFamily="34" charset="0"/>
              </a:rPr>
              <a:t>Без опыта,</a:t>
            </a:r>
            <a:r>
              <a:rPr lang="en-US" altLang="ru-RU" sz="1400" b="1" dirty="0" smtClean="0">
                <a:solidFill>
                  <a:srgbClr val="000000"/>
                </a:solidFill>
                <a:latin typeface="Arial" pitchFamily="34" charset="0"/>
              </a:rPr>
              <a:t> </a:t>
            </a:r>
            <a:r>
              <a:rPr lang="ru-RU" altLang="ru-RU" sz="1400" b="1" dirty="0" smtClean="0">
                <a:solidFill>
                  <a:srgbClr val="000000"/>
                </a:solidFill>
                <a:latin typeface="Arial" pitchFamily="34" charset="0"/>
              </a:rPr>
              <a:t>Г</a:t>
            </a:r>
            <a:r>
              <a:rPr lang="en-US" altLang="ru-RU" sz="1400" b="1" dirty="0" smtClean="0">
                <a:solidFill>
                  <a:srgbClr val="000000"/>
                </a:solidFill>
                <a:latin typeface="Arial" pitchFamily="34" charset="0"/>
              </a:rPr>
              <a:t>T </a:t>
            </a:r>
            <a:r>
              <a:rPr lang="en-US" altLang="ru-RU" sz="1400" b="1" dirty="0">
                <a:solidFill>
                  <a:srgbClr val="000000"/>
                </a:solidFill>
                <a:latin typeface="Arial" pitchFamily="34" charset="0"/>
              </a:rPr>
              <a:t>1 </a:t>
            </a:r>
          </a:p>
          <a:p>
            <a:pPr algn="ctr" eaLnBrk="1" hangingPunct="1"/>
            <a:r>
              <a:rPr lang="en-US" altLang="ru-RU" sz="1400" b="1" dirty="0">
                <a:solidFill>
                  <a:srgbClr val="000000"/>
                </a:solidFill>
                <a:latin typeface="Arial" pitchFamily="34" charset="0"/>
              </a:rPr>
              <a:t>(n = 126)</a:t>
            </a:r>
          </a:p>
        </p:txBody>
      </p:sp>
      <p:sp>
        <p:nvSpPr>
          <p:cNvPr id="18" name="Rectangle 17"/>
          <p:cNvSpPr/>
          <p:nvPr/>
        </p:nvSpPr>
        <p:spPr>
          <a:xfrm>
            <a:off x="1830388" y="2168525"/>
            <a:ext cx="531812" cy="3476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200" b="1" dirty="0">
                <a:solidFill>
                  <a:schemeClr val="tx1"/>
                </a:solidFill>
                <a:cs typeface="Arial" pitchFamily="34" charset="0"/>
              </a:rPr>
              <a:t>SOF</a:t>
            </a:r>
            <a:r>
              <a:rPr lang="en-US" sz="1200" b="1" dirty="0">
                <a:solidFill>
                  <a:srgbClr val="FFFFFF"/>
                </a:solidFill>
                <a:cs typeface="Arial" pitchFamily="34" charset="0"/>
              </a:rPr>
              <a:t>  </a:t>
            </a:r>
          </a:p>
        </p:txBody>
      </p:sp>
      <p:sp>
        <p:nvSpPr>
          <p:cNvPr id="19" name="Rectangle 18"/>
          <p:cNvSpPr/>
          <p:nvPr/>
        </p:nvSpPr>
        <p:spPr>
          <a:xfrm>
            <a:off x="1830388" y="4987925"/>
            <a:ext cx="531812" cy="3476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200" b="1" dirty="0">
                <a:solidFill>
                  <a:schemeClr val="tx1"/>
                </a:solidFill>
                <a:cs typeface="Arial" pitchFamily="34" charset="0"/>
              </a:rPr>
              <a:t>SOF</a:t>
            </a:r>
            <a:r>
              <a:rPr lang="en-US" sz="1200" b="1" dirty="0">
                <a:solidFill>
                  <a:srgbClr val="FFFFFF"/>
                </a:solidFill>
                <a:cs typeface="Arial" pitchFamily="34" charset="0"/>
              </a:rPr>
              <a:t>  </a:t>
            </a:r>
          </a:p>
        </p:txBody>
      </p:sp>
      <p:sp>
        <p:nvSpPr>
          <p:cNvPr id="20" name="Rectangle 19"/>
          <p:cNvSpPr/>
          <p:nvPr/>
        </p:nvSpPr>
        <p:spPr>
          <a:xfrm>
            <a:off x="1830388" y="2533650"/>
            <a:ext cx="3063875" cy="347663"/>
          </a:xfrm>
          <a:prstGeom prst="rect">
            <a:avLst/>
          </a:prstGeom>
          <a:solidFill>
            <a:srgbClr val="A7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600" b="1" dirty="0">
                <a:solidFill>
                  <a:srgbClr val="FFFFFF"/>
                </a:solidFill>
                <a:cs typeface="Arial" pitchFamily="34" charset="0"/>
              </a:rPr>
              <a:t>SOF + DCV  </a:t>
            </a:r>
          </a:p>
        </p:txBody>
      </p:sp>
      <p:sp>
        <p:nvSpPr>
          <p:cNvPr id="92179" name="TextBox 3"/>
          <p:cNvSpPr txBox="1">
            <a:spLocks noChangeArrowheads="1"/>
          </p:cNvSpPr>
          <p:nvPr/>
        </p:nvSpPr>
        <p:spPr bwMode="auto">
          <a:xfrm>
            <a:off x="181908" y="5168900"/>
            <a:ext cx="12121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1400" b="1" dirty="0" smtClean="0">
                <a:solidFill>
                  <a:srgbClr val="000000"/>
                </a:solidFill>
                <a:latin typeface="Arial" pitchFamily="34" charset="0"/>
              </a:rPr>
              <a:t>Без опыта</a:t>
            </a:r>
            <a:r>
              <a:rPr lang="en-US" altLang="ru-RU" sz="1400" b="1" dirty="0" smtClean="0">
                <a:solidFill>
                  <a:srgbClr val="000000"/>
                </a:solidFill>
                <a:latin typeface="Arial" pitchFamily="34" charset="0"/>
              </a:rPr>
              <a:t>, </a:t>
            </a:r>
            <a:endParaRPr lang="ru-RU" altLang="ru-RU" sz="1400" b="1" dirty="0" smtClean="0">
              <a:solidFill>
                <a:srgbClr val="000000"/>
              </a:solidFill>
              <a:latin typeface="Arial" pitchFamily="34" charset="0"/>
            </a:endParaRPr>
          </a:p>
          <a:p>
            <a:pPr algn="ctr" eaLnBrk="1" hangingPunct="1"/>
            <a:r>
              <a:rPr lang="ru-RU" altLang="ru-RU" sz="1400" b="1" dirty="0" smtClean="0">
                <a:solidFill>
                  <a:srgbClr val="000000"/>
                </a:solidFill>
                <a:latin typeface="Arial" pitchFamily="34" charset="0"/>
              </a:rPr>
              <a:t>Г</a:t>
            </a:r>
            <a:r>
              <a:rPr lang="en-US" altLang="ru-RU" sz="1400" b="1" dirty="0" smtClean="0">
                <a:solidFill>
                  <a:srgbClr val="000000"/>
                </a:solidFill>
                <a:latin typeface="Arial" pitchFamily="34" charset="0"/>
              </a:rPr>
              <a:t>T </a:t>
            </a:r>
            <a:r>
              <a:rPr lang="en-US" altLang="ru-RU" sz="1400" b="1" dirty="0">
                <a:solidFill>
                  <a:srgbClr val="000000"/>
                </a:solidFill>
                <a:latin typeface="Arial" pitchFamily="34" charset="0"/>
              </a:rPr>
              <a:t>2 </a:t>
            </a:r>
            <a:r>
              <a:rPr lang="ru-RU" altLang="ru-RU" sz="1400" b="1" dirty="0" smtClean="0">
                <a:solidFill>
                  <a:srgbClr val="000000"/>
                </a:solidFill>
                <a:latin typeface="Arial" pitchFamily="34" charset="0"/>
              </a:rPr>
              <a:t>или</a:t>
            </a:r>
            <a:r>
              <a:rPr lang="en-US" altLang="ru-RU" sz="1400" b="1" dirty="0" smtClean="0">
                <a:solidFill>
                  <a:srgbClr val="000000"/>
                </a:solidFill>
                <a:latin typeface="Arial" pitchFamily="34" charset="0"/>
              </a:rPr>
              <a:t> </a:t>
            </a:r>
            <a:r>
              <a:rPr lang="en-US" altLang="ru-RU" sz="1400" b="1" dirty="0">
                <a:solidFill>
                  <a:srgbClr val="000000"/>
                </a:solidFill>
                <a:latin typeface="Arial" pitchFamily="34" charset="0"/>
              </a:rPr>
              <a:t>3 </a:t>
            </a:r>
          </a:p>
          <a:p>
            <a:pPr algn="ctr" eaLnBrk="1" hangingPunct="1"/>
            <a:r>
              <a:rPr lang="en-US" altLang="ru-RU" sz="1400" b="1" dirty="0">
                <a:solidFill>
                  <a:srgbClr val="000000"/>
                </a:solidFill>
                <a:latin typeface="Arial" pitchFamily="34" charset="0"/>
              </a:rPr>
              <a:t>(n = 44)</a:t>
            </a:r>
          </a:p>
        </p:txBody>
      </p:sp>
      <p:sp>
        <p:nvSpPr>
          <p:cNvPr id="22" name="Rectangle 21"/>
          <p:cNvSpPr/>
          <p:nvPr/>
        </p:nvSpPr>
        <p:spPr>
          <a:xfrm>
            <a:off x="1830388" y="5362575"/>
            <a:ext cx="3086100" cy="347663"/>
          </a:xfrm>
          <a:prstGeom prst="rect">
            <a:avLst/>
          </a:prstGeom>
          <a:solidFill>
            <a:srgbClr val="A7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600" b="1" dirty="0">
                <a:solidFill>
                  <a:srgbClr val="FFFFFF"/>
                </a:solidFill>
                <a:cs typeface="Arial" pitchFamily="34" charset="0"/>
              </a:rPr>
              <a:t>SOF + DCV  </a:t>
            </a:r>
          </a:p>
        </p:txBody>
      </p:sp>
      <p:sp>
        <p:nvSpPr>
          <p:cNvPr id="23" name="Rectangle 22"/>
          <p:cNvSpPr/>
          <p:nvPr/>
        </p:nvSpPr>
        <p:spPr>
          <a:xfrm>
            <a:off x="1830388" y="2913063"/>
            <a:ext cx="3063875" cy="347662"/>
          </a:xfrm>
          <a:prstGeom prst="rect">
            <a:avLst/>
          </a:prstGeom>
          <a:solidFill>
            <a:srgbClr val="A721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en-US" sz="1600" b="1" dirty="0">
                <a:solidFill>
                  <a:srgbClr val="000000"/>
                </a:solidFill>
                <a:cs typeface="Arial" pitchFamily="34" charset="0"/>
              </a:rPr>
              <a:t>SOF + DCV + </a:t>
            </a:r>
            <a:r>
              <a:rPr lang="ru-RU" sz="1600" b="1" dirty="0" smtClean="0">
                <a:solidFill>
                  <a:srgbClr val="000000"/>
                </a:solidFill>
                <a:cs typeface="Arial" pitchFamily="34" charset="0"/>
              </a:rPr>
              <a:t>РБВ</a:t>
            </a:r>
            <a:r>
              <a:rPr lang="en-US" sz="1600" b="1" dirty="0" smtClean="0">
                <a:solidFill>
                  <a:srgbClr val="000000"/>
                </a:solidFill>
                <a:cs typeface="Arial" pitchFamily="34" charset="0"/>
              </a:rPr>
              <a:t> </a:t>
            </a:r>
            <a:endParaRPr lang="en-US" sz="1600" b="1" dirty="0">
              <a:solidFill>
                <a:srgbClr val="000000"/>
              </a:solidFill>
              <a:cs typeface="Arial" pitchFamily="34" charset="0"/>
            </a:endParaRPr>
          </a:p>
        </p:txBody>
      </p:sp>
      <p:sp>
        <p:nvSpPr>
          <p:cNvPr id="24" name="Rectangle 23"/>
          <p:cNvSpPr/>
          <p:nvPr/>
        </p:nvSpPr>
        <p:spPr>
          <a:xfrm>
            <a:off x="1830388" y="5730875"/>
            <a:ext cx="3086100" cy="347663"/>
          </a:xfrm>
          <a:prstGeom prst="rect">
            <a:avLst/>
          </a:prstGeom>
          <a:solidFill>
            <a:srgbClr val="A721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en-US" sz="1600" b="1" dirty="0">
                <a:solidFill>
                  <a:srgbClr val="000000"/>
                </a:solidFill>
                <a:cs typeface="Arial" pitchFamily="34" charset="0"/>
              </a:rPr>
              <a:t>SOF + DCV + </a:t>
            </a:r>
            <a:r>
              <a:rPr lang="ru-RU" sz="1600" b="1" dirty="0" smtClean="0">
                <a:solidFill>
                  <a:srgbClr val="000000"/>
                </a:solidFill>
                <a:cs typeface="Arial" pitchFamily="34" charset="0"/>
              </a:rPr>
              <a:t>РБВ</a:t>
            </a:r>
            <a:r>
              <a:rPr lang="en-US" sz="1600" b="1" dirty="0" smtClean="0">
                <a:solidFill>
                  <a:srgbClr val="000000"/>
                </a:solidFill>
                <a:cs typeface="Arial" pitchFamily="34" charset="0"/>
              </a:rPr>
              <a:t> </a:t>
            </a:r>
            <a:endParaRPr lang="en-US" sz="1600" b="1" dirty="0">
              <a:solidFill>
                <a:srgbClr val="000000"/>
              </a:solidFill>
              <a:cs typeface="Arial" pitchFamily="34" charset="0"/>
            </a:endParaRPr>
          </a:p>
        </p:txBody>
      </p:sp>
      <p:sp>
        <p:nvSpPr>
          <p:cNvPr id="25" name="Rectangle 24"/>
          <p:cNvSpPr/>
          <p:nvPr/>
        </p:nvSpPr>
        <p:spPr>
          <a:xfrm>
            <a:off x="1830388" y="3282950"/>
            <a:ext cx="1738312" cy="347663"/>
          </a:xfrm>
          <a:prstGeom prst="rect">
            <a:avLst/>
          </a:prstGeom>
          <a:solidFill>
            <a:srgbClr val="A7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600" b="1" dirty="0">
                <a:solidFill>
                  <a:srgbClr val="FFFFFF"/>
                </a:solidFill>
                <a:cs typeface="Arial" pitchFamily="34" charset="0"/>
              </a:rPr>
              <a:t>SOF + DCV  </a:t>
            </a:r>
          </a:p>
        </p:txBody>
      </p:sp>
      <p:sp>
        <p:nvSpPr>
          <p:cNvPr id="92184" name="TextBox 107"/>
          <p:cNvSpPr txBox="1">
            <a:spLocks noChangeArrowheads="1"/>
          </p:cNvSpPr>
          <p:nvPr/>
        </p:nvSpPr>
        <p:spPr bwMode="auto">
          <a:xfrm>
            <a:off x="3382963" y="624998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ru-RU" sz="1200" b="1">
                <a:solidFill>
                  <a:srgbClr val="000000"/>
                </a:solidFill>
                <a:latin typeface="Arial" pitchFamily="34" charset="0"/>
              </a:rPr>
              <a:t>12</a:t>
            </a:r>
          </a:p>
        </p:txBody>
      </p:sp>
      <p:cxnSp>
        <p:nvCxnSpPr>
          <p:cNvPr id="92185" name="Straight Connector 125"/>
          <p:cNvCxnSpPr>
            <a:cxnSpLocks noChangeShapeType="1"/>
          </p:cNvCxnSpPr>
          <p:nvPr/>
        </p:nvCxnSpPr>
        <p:spPr bwMode="auto">
          <a:xfrm>
            <a:off x="3570288" y="6173788"/>
            <a:ext cx="0" cy="1381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8" name="Rectangle 27"/>
          <p:cNvSpPr/>
          <p:nvPr/>
        </p:nvSpPr>
        <p:spPr>
          <a:xfrm>
            <a:off x="1830388" y="3654425"/>
            <a:ext cx="1739900" cy="347663"/>
          </a:xfrm>
          <a:prstGeom prst="rect">
            <a:avLst/>
          </a:prstGeom>
          <a:solidFill>
            <a:srgbClr val="A721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en-US" sz="1400" b="1" dirty="0">
                <a:solidFill>
                  <a:srgbClr val="000000"/>
                </a:solidFill>
                <a:cs typeface="Arial" pitchFamily="34" charset="0"/>
              </a:rPr>
              <a:t>SOF + DCV + RBV </a:t>
            </a:r>
          </a:p>
        </p:txBody>
      </p:sp>
      <p:sp>
        <p:nvSpPr>
          <p:cNvPr id="29" name="Rectangle 28"/>
          <p:cNvSpPr/>
          <p:nvPr/>
        </p:nvSpPr>
        <p:spPr>
          <a:xfrm>
            <a:off x="1830388" y="4137025"/>
            <a:ext cx="3063875" cy="347663"/>
          </a:xfrm>
          <a:prstGeom prst="rect">
            <a:avLst/>
          </a:prstGeom>
          <a:solidFill>
            <a:srgbClr val="A7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600"/>
              </a:spcAft>
              <a:defRPr/>
            </a:pPr>
            <a:r>
              <a:rPr lang="en-US" sz="1600" b="1" dirty="0">
                <a:solidFill>
                  <a:srgbClr val="FFFFFF"/>
                </a:solidFill>
                <a:cs typeface="Arial" pitchFamily="34" charset="0"/>
              </a:rPr>
              <a:t>SOF + DCV  </a:t>
            </a:r>
          </a:p>
        </p:txBody>
      </p:sp>
      <p:sp>
        <p:nvSpPr>
          <p:cNvPr id="92188" name="TextBox 3"/>
          <p:cNvSpPr txBox="1">
            <a:spLocks noChangeArrowheads="1"/>
          </p:cNvSpPr>
          <p:nvPr/>
        </p:nvSpPr>
        <p:spPr bwMode="auto">
          <a:xfrm>
            <a:off x="128208" y="4020334"/>
            <a:ext cx="13195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1400" b="1" dirty="0" smtClean="0">
                <a:solidFill>
                  <a:srgbClr val="000000"/>
                </a:solidFill>
                <a:latin typeface="Arial" pitchFamily="34" charset="0"/>
              </a:rPr>
              <a:t>Неудача </a:t>
            </a:r>
          </a:p>
          <a:p>
            <a:pPr algn="ctr" eaLnBrk="1" hangingPunct="1"/>
            <a:r>
              <a:rPr lang="ru-RU" altLang="ru-RU" sz="1400" b="1" dirty="0" smtClean="0">
                <a:solidFill>
                  <a:srgbClr val="000000"/>
                </a:solidFill>
                <a:latin typeface="Arial" pitchFamily="34" charset="0"/>
              </a:rPr>
              <a:t>терапии ИП,</a:t>
            </a:r>
            <a:r>
              <a:rPr lang="en-US" altLang="ru-RU" sz="1400" b="1" dirty="0" smtClean="0">
                <a:solidFill>
                  <a:srgbClr val="000000"/>
                </a:solidFill>
                <a:latin typeface="Arial" pitchFamily="34" charset="0"/>
              </a:rPr>
              <a:t> </a:t>
            </a:r>
            <a:endParaRPr lang="ru-RU" altLang="ru-RU" sz="1400" b="1" dirty="0" smtClean="0">
              <a:solidFill>
                <a:srgbClr val="000000"/>
              </a:solidFill>
              <a:latin typeface="Arial" pitchFamily="34" charset="0"/>
            </a:endParaRPr>
          </a:p>
          <a:p>
            <a:pPr algn="ctr" eaLnBrk="1" hangingPunct="1"/>
            <a:r>
              <a:rPr lang="ru-RU" altLang="ru-RU" sz="1400" b="1" dirty="0" smtClean="0">
                <a:solidFill>
                  <a:srgbClr val="000000"/>
                </a:solidFill>
                <a:latin typeface="Arial" pitchFamily="34" charset="0"/>
              </a:rPr>
              <a:t>Г</a:t>
            </a:r>
            <a:r>
              <a:rPr lang="en-US" altLang="ru-RU" sz="1400" b="1" dirty="0" smtClean="0">
                <a:solidFill>
                  <a:srgbClr val="000000"/>
                </a:solidFill>
                <a:latin typeface="Arial" pitchFamily="34" charset="0"/>
              </a:rPr>
              <a:t>T </a:t>
            </a:r>
            <a:r>
              <a:rPr lang="en-US" altLang="ru-RU" sz="1400" b="1" dirty="0">
                <a:solidFill>
                  <a:srgbClr val="000000"/>
                </a:solidFill>
                <a:latin typeface="Arial" pitchFamily="34" charset="0"/>
              </a:rPr>
              <a:t>1 </a:t>
            </a:r>
          </a:p>
          <a:p>
            <a:pPr algn="ctr" eaLnBrk="1" hangingPunct="1"/>
            <a:r>
              <a:rPr lang="en-US" altLang="ru-RU" sz="1400" b="1" dirty="0">
                <a:solidFill>
                  <a:srgbClr val="000000"/>
                </a:solidFill>
                <a:latin typeface="Arial" pitchFamily="34" charset="0"/>
              </a:rPr>
              <a:t>(n = 41)</a:t>
            </a:r>
          </a:p>
        </p:txBody>
      </p:sp>
      <p:sp>
        <p:nvSpPr>
          <p:cNvPr id="31" name="Rectangle 30"/>
          <p:cNvSpPr/>
          <p:nvPr/>
        </p:nvSpPr>
        <p:spPr>
          <a:xfrm>
            <a:off x="1830388" y="4497388"/>
            <a:ext cx="3063875" cy="347662"/>
          </a:xfrm>
          <a:prstGeom prst="rect">
            <a:avLst/>
          </a:prstGeom>
          <a:solidFill>
            <a:srgbClr val="A721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r>
              <a:rPr lang="en-US" sz="1600" b="1" dirty="0">
                <a:solidFill>
                  <a:srgbClr val="000000"/>
                </a:solidFill>
                <a:cs typeface="Arial" pitchFamily="34" charset="0"/>
              </a:rPr>
              <a:t>SOF + DCV + </a:t>
            </a:r>
            <a:r>
              <a:rPr lang="ru-RU" sz="1600" b="1" dirty="0" smtClean="0">
                <a:solidFill>
                  <a:srgbClr val="000000"/>
                </a:solidFill>
                <a:cs typeface="Arial" pitchFamily="34" charset="0"/>
              </a:rPr>
              <a:t>РБВ</a:t>
            </a:r>
            <a:r>
              <a:rPr lang="en-US" sz="1600" b="1" dirty="0" smtClean="0">
                <a:solidFill>
                  <a:srgbClr val="000000"/>
                </a:solidFill>
                <a:cs typeface="Arial" pitchFamily="34" charset="0"/>
              </a:rPr>
              <a:t> </a:t>
            </a:r>
            <a:endParaRPr lang="en-US" sz="1600" b="1" dirty="0">
              <a:solidFill>
                <a:srgbClr val="000000"/>
              </a:solidFill>
              <a:cs typeface="Arial" pitchFamily="34" charset="0"/>
            </a:endParaRPr>
          </a:p>
        </p:txBody>
      </p:sp>
      <p:sp>
        <p:nvSpPr>
          <p:cNvPr id="92190" name="TextBox 105"/>
          <p:cNvSpPr txBox="1">
            <a:spLocks noChangeArrowheads="1"/>
          </p:cNvSpPr>
          <p:nvPr/>
        </p:nvSpPr>
        <p:spPr bwMode="auto">
          <a:xfrm>
            <a:off x="1716088" y="6249988"/>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ru-RU" sz="1200" b="1">
                <a:solidFill>
                  <a:srgbClr val="000000"/>
                </a:solidFill>
                <a:latin typeface="Arial" pitchFamily="34" charset="0"/>
              </a:rPr>
              <a:t>0</a:t>
            </a:r>
          </a:p>
        </p:txBody>
      </p:sp>
      <p:sp>
        <p:nvSpPr>
          <p:cNvPr id="92191" name="TextBox 6"/>
          <p:cNvSpPr txBox="1">
            <a:spLocks noChangeArrowheads="1"/>
          </p:cNvSpPr>
          <p:nvPr/>
        </p:nvSpPr>
        <p:spPr bwMode="auto">
          <a:xfrm>
            <a:off x="6680200" y="1951038"/>
            <a:ext cx="1119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1400" b="1" dirty="0" smtClean="0">
                <a:latin typeface="Arial" pitchFamily="34" charset="0"/>
              </a:rPr>
              <a:t>УВО</a:t>
            </a:r>
            <a:r>
              <a:rPr lang="en-US" altLang="ru-RU" sz="1400" b="1" dirty="0" smtClean="0">
                <a:latin typeface="Arial" pitchFamily="34" charset="0"/>
              </a:rPr>
              <a:t>12 </a:t>
            </a:r>
            <a:endParaRPr lang="en-US" altLang="ru-RU" sz="1400" b="1" dirty="0">
              <a:latin typeface="Arial" pitchFamily="34" charset="0"/>
            </a:endParaRPr>
          </a:p>
        </p:txBody>
      </p:sp>
      <p:cxnSp>
        <p:nvCxnSpPr>
          <p:cNvPr id="34" name="Straight Connector 51"/>
          <p:cNvCxnSpPr/>
          <p:nvPr/>
        </p:nvCxnSpPr>
        <p:spPr bwMode="auto">
          <a:xfrm>
            <a:off x="4887913" y="2343150"/>
            <a:ext cx="1695450"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
        <p:nvSpPr>
          <p:cNvPr id="92193" name="Left Brace 4"/>
          <p:cNvSpPr>
            <a:spLocks/>
          </p:cNvSpPr>
          <p:nvPr/>
        </p:nvSpPr>
        <p:spPr bwMode="auto">
          <a:xfrm>
            <a:off x="1447800" y="2168525"/>
            <a:ext cx="166688" cy="1833563"/>
          </a:xfrm>
          <a:prstGeom prst="leftBrace">
            <a:avLst>
              <a:gd name="adj1" fmla="val 8352"/>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ru-RU" sz="2200" b="1"/>
          </a:p>
        </p:txBody>
      </p:sp>
      <p:sp>
        <p:nvSpPr>
          <p:cNvPr id="92194" name="Left Brace 57"/>
          <p:cNvSpPr>
            <a:spLocks/>
          </p:cNvSpPr>
          <p:nvPr/>
        </p:nvSpPr>
        <p:spPr bwMode="auto">
          <a:xfrm>
            <a:off x="1433513" y="4137025"/>
            <a:ext cx="180975" cy="708025"/>
          </a:xfrm>
          <a:prstGeom prst="leftBrace">
            <a:avLst>
              <a:gd name="adj1" fmla="val 840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ru-RU" sz="2200" b="1"/>
          </a:p>
        </p:txBody>
      </p:sp>
      <p:sp>
        <p:nvSpPr>
          <p:cNvPr id="92195" name="Left Brace 58"/>
          <p:cNvSpPr>
            <a:spLocks/>
          </p:cNvSpPr>
          <p:nvPr/>
        </p:nvSpPr>
        <p:spPr bwMode="auto">
          <a:xfrm>
            <a:off x="1447800" y="4987925"/>
            <a:ext cx="152400" cy="1073150"/>
          </a:xfrm>
          <a:prstGeom prst="leftBrace">
            <a:avLst>
              <a:gd name="adj1" fmla="val 8346"/>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ru-RU" sz="2200" b="1"/>
          </a:p>
        </p:txBody>
      </p:sp>
      <p:sp>
        <p:nvSpPr>
          <p:cNvPr id="92196" name="TextBox 5"/>
          <p:cNvSpPr txBox="1">
            <a:spLocks noChangeArrowheads="1"/>
          </p:cNvSpPr>
          <p:nvPr/>
        </p:nvSpPr>
        <p:spPr bwMode="auto">
          <a:xfrm>
            <a:off x="6743700" y="2205038"/>
            <a:ext cx="110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100% (15/15)</a:t>
            </a:r>
          </a:p>
        </p:txBody>
      </p:sp>
      <p:sp>
        <p:nvSpPr>
          <p:cNvPr id="92197" name="TextBox 61"/>
          <p:cNvSpPr txBox="1">
            <a:spLocks noChangeArrowheads="1"/>
          </p:cNvSpPr>
          <p:nvPr/>
        </p:nvSpPr>
        <p:spPr bwMode="auto">
          <a:xfrm>
            <a:off x="6743700" y="2562225"/>
            <a:ext cx="1104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100% (14/14)</a:t>
            </a:r>
          </a:p>
        </p:txBody>
      </p:sp>
      <p:sp>
        <p:nvSpPr>
          <p:cNvPr id="92198" name="TextBox 62"/>
          <p:cNvSpPr txBox="1">
            <a:spLocks noChangeArrowheads="1"/>
          </p:cNvSpPr>
          <p:nvPr/>
        </p:nvSpPr>
        <p:spPr bwMode="auto">
          <a:xfrm>
            <a:off x="6743700" y="2940050"/>
            <a:ext cx="1104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100% (15/15)</a:t>
            </a:r>
          </a:p>
        </p:txBody>
      </p:sp>
      <p:sp>
        <p:nvSpPr>
          <p:cNvPr id="92199" name="TextBox 63"/>
          <p:cNvSpPr txBox="1">
            <a:spLocks noChangeArrowheads="1"/>
          </p:cNvSpPr>
          <p:nvPr/>
        </p:nvSpPr>
        <p:spPr bwMode="auto">
          <a:xfrm>
            <a:off x="6743700" y="3308350"/>
            <a:ext cx="110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100% (41/41)</a:t>
            </a:r>
          </a:p>
        </p:txBody>
      </p:sp>
      <p:sp>
        <p:nvSpPr>
          <p:cNvPr id="92200" name="TextBox 64"/>
          <p:cNvSpPr txBox="1">
            <a:spLocks noChangeArrowheads="1"/>
          </p:cNvSpPr>
          <p:nvPr/>
        </p:nvSpPr>
        <p:spPr bwMode="auto">
          <a:xfrm>
            <a:off x="6743700" y="4170363"/>
            <a:ext cx="1104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100% (21/21)</a:t>
            </a:r>
          </a:p>
        </p:txBody>
      </p:sp>
      <p:sp>
        <p:nvSpPr>
          <p:cNvPr id="92201" name="TextBox 65"/>
          <p:cNvSpPr txBox="1">
            <a:spLocks noChangeArrowheads="1"/>
          </p:cNvSpPr>
          <p:nvPr/>
        </p:nvSpPr>
        <p:spPr bwMode="auto">
          <a:xfrm>
            <a:off x="6786563" y="4530725"/>
            <a:ext cx="1019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95% (19/20)</a:t>
            </a:r>
          </a:p>
        </p:txBody>
      </p:sp>
      <p:sp>
        <p:nvSpPr>
          <p:cNvPr id="92202" name="TextBox 66"/>
          <p:cNvSpPr txBox="1">
            <a:spLocks noChangeArrowheads="1"/>
          </p:cNvSpPr>
          <p:nvPr/>
        </p:nvSpPr>
        <p:spPr bwMode="auto">
          <a:xfrm>
            <a:off x="6786563" y="3689350"/>
            <a:ext cx="1019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95% (39/41)</a:t>
            </a:r>
          </a:p>
        </p:txBody>
      </p:sp>
      <p:sp>
        <p:nvSpPr>
          <p:cNvPr id="92203" name="TextBox 67"/>
          <p:cNvSpPr txBox="1">
            <a:spLocks noChangeArrowheads="1"/>
          </p:cNvSpPr>
          <p:nvPr/>
        </p:nvSpPr>
        <p:spPr bwMode="auto">
          <a:xfrm>
            <a:off x="6786563" y="5029200"/>
            <a:ext cx="10191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88% (14/16)</a:t>
            </a:r>
          </a:p>
        </p:txBody>
      </p:sp>
      <p:sp>
        <p:nvSpPr>
          <p:cNvPr id="92204" name="TextBox 68"/>
          <p:cNvSpPr txBox="1">
            <a:spLocks noChangeArrowheads="1"/>
          </p:cNvSpPr>
          <p:nvPr/>
        </p:nvSpPr>
        <p:spPr bwMode="auto">
          <a:xfrm>
            <a:off x="6743700" y="5749925"/>
            <a:ext cx="1104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100% (14/14)</a:t>
            </a:r>
          </a:p>
        </p:txBody>
      </p:sp>
      <p:sp>
        <p:nvSpPr>
          <p:cNvPr id="92205" name="TextBox 69"/>
          <p:cNvSpPr txBox="1">
            <a:spLocks noChangeArrowheads="1"/>
          </p:cNvSpPr>
          <p:nvPr/>
        </p:nvSpPr>
        <p:spPr bwMode="auto">
          <a:xfrm>
            <a:off x="6786563" y="5349875"/>
            <a:ext cx="1019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ru-RU" sz="1200">
                <a:latin typeface="Arial" pitchFamily="34" charset="0"/>
              </a:rPr>
              <a:t>86% (12/14)</a:t>
            </a:r>
          </a:p>
        </p:txBody>
      </p:sp>
      <p:cxnSp>
        <p:nvCxnSpPr>
          <p:cNvPr id="48" name="Straight Connector 71"/>
          <p:cNvCxnSpPr/>
          <p:nvPr/>
        </p:nvCxnSpPr>
        <p:spPr bwMode="auto">
          <a:xfrm>
            <a:off x="4887913" y="2708275"/>
            <a:ext cx="1695450"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49" name="Straight Connector 72"/>
          <p:cNvCxnSpPr/>
          <p:nvPr/>
        </p:nvCxnSpPr>
        <p:spPr bwMode="auto">
          <a:xfrm>
            <a:off x="4897438" y="3079750"/>
            <a:ext cx="1695450"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0" name="Straight Connector 73"/>
          <p:cNvCxnSpPr/>
          <p:nvPr/>
        </p:nvCxnSpPr>
        <p:spPr bwMode="auto">
          <a:xfrm>
            <a:off x="3560763" y="3446463"/>
            <a:ext cx="1336675"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1" name="Straight Connector 75"/>
          <p:cNvCxnSpPr/>
          <p:nvPr/>
        </p:nvCxnSpPr>
        <p:spPr bwMode="auto">
          <a:xfrm>
            <a:off x="4887913" y="4308475"/>
            <a:ext cx="1695450" cy="1588"/>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2" name="Straight Connector 78"/>
          <p:cNvCxnSpPr/>
          <p:nvPr/>
        </p:nvCxnSpPr>
        <p:spPr bwMode="auto">
          <a:xfrm>
            <a:off x="4887913" y="4670425"/>
            <a:ext cx="1695450"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3" name="Straight Connector 79"/>
          <p:cNvCxnSpPr/>
          <p:nvPr/>
        </p:nvCxnSpPr>
        <p:spPr bwMode="auto">
          <a:xfrm>
            <a:off x="4916488" y="5167313"/>
            <a:ext cx="1695450" cy="1587"/>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4" name="Straight Connector 80"/>
          <p:cNvCxnSpPr/>
          <p:nvPr/>
        </p:nvCxnSpPr>
        <p:spPr bwMode="auto">
          <a:xfrm>
            <a:off x="4916488" y="5888038"/>
            <a:ext cx="1695450"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5" name="Straight Connector 81"/>
          <p:cNvCxnSpPr/>
          <p:nvPr/>
        </p:nvCxnSpPr>
        <p:spPr bwMode="auto">
          <a:xfrm>
            <a:off x="4916488" y="5500688"/>
            <a:ext cx="1695450"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cxnSp>
        <p:nvCxnSpPr>
          <p:cNvPr id="56" name="Straight Connector 82"/>
          <p:cNvCxnSpPr/>
          <p:nvPr/>
        </p:nvCxnSpPr>
        <p:spPr bwMode="auto">
          <a:xfrm>
            <a:off x="3562350" y="3816350"/>
            <a:ext cx="1336675" cy="0"/>
          </a:xfrm>
          <a:prstGeom prst="line">
            <a:avLst/>
          </a:prstGeom>
          <a:ln w="12700">
            <a:solidFill>
              <a:schemeClr val="tx1"/>
            </a:solidFill>
            <a:headEnd type="none" w="med" len="med"/>
            <a:tailEnd type="none" w="med" len="med"/>
          </a:ln>
          <a:effectLst/>
        </p:spPr>
        <p:style>
          <a:lnRef idx="2">
            <a:schemeClr val="accent4"/>
          </a:lnRef>
          <a:fillRef idx="0">
            <a:schemeClr val="accent4"/>
          </a:fillRef>
          <a:effectRef idx="1">
            <a:schemeClr val="accent4"/>
          </a:effectRef>
          <a:fontRef idx="minor">
            <a:schemeClr val="tx1"/>
          </a:fontRef>
        </p:style>
      </p:cxnSp>
      <p:sp>
        <p:nvSpPr>
          <p:cNvPr id="92215" name="TextBox 105"/>
          <p:cNvSpPr txBox="1">
            <a:spLocks noChangeArrowheads="1"/>
          </p:cNvSpPr>
          <p:nvPr/>
        </p:nvSpPr>
        <p:spPr bwMode="auto">
          <a:xfrm>
            <a:off x="2252663" y="62484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ru-RU" sz="1200" b="1">
                <a:solidFill>
                  <a:srgbClr val="000000"/>
                </a:solidFill>
                <a:latin typeface="Arial" pitchFamily="34" charset="0"/>
              </a:rPr>
              <a:t>1</a:t>
            </a:r>
          </a:p>
        </p:txBody>
      </p:sp>
      <p:cxnSp>
        <p:nvCxnSpPr>
          <p:cNvPr id="92216" name="Straight Connector 125"/>
          <p:cNvCxnSpPr>
            <a:cxnSpLocks noChangeShapeType="1"/>
          </p:cNvCxnSpPr>
          <p:nvPr/>
        </p:nvCxnSpPr>
        <p:spPr bwMode="auto">
          <a:xfrm>
            <a:off x="2387600" y="6173788"/>
            <a:ext cx="0" cy="1381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57" name="Rectangle 56"/>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
        <p:nvSpPr>
          <p:cNvPr id="3" name="TextBox 2"/>
          <p:cNvSpPr txBox="1"/>
          <p:nvPr/>
        </p:nvSpPr>
        <p:spPr>
          <a:xfrm>
            <a:off x="3889612" y="6546055"/>
            <a:ext cx="4746933" cy="207963"/>
          </a:xfrm>
          <a:prstGeom prst="rect">
            <a:avLst/>
          </a:prstGeom>
          <a:noFill/>
        </p:spPr>
        <p:txBody>
          <a:bodyPr wrap="square" lIns="0" tIns="0" rIns="0" bIns="0" rtlCol="0">
            <a:noAutofit/>
          </a:bodyPr>
          <a:lstStyle/>
          <a:p>
            <a:pPr>
              <a:lnSpc>
                <a:spcPct val="90000"/>
              </a:lnSpc>
            </a:pPr>
            <a:r>
              <a:rPr lang="en-US" sz="1100" dirty="0" smtClean="0"/>
              <a:t>SOF – </a:t>
            </a:r>
            <a:r>
              <a:rPr lang="ru-RU" sz="1100" dirty="0" err="1" smtClean="0"/>
              <a:t>софосбувир</a:t>
            </a:r>
            <a:r>
              <a:rPr lang="ru-RU" sz="1100" dirty="0" smtClean="0"/>
              <a:t>, </a:t>
            </a:r>
            <a:r>
              <a:rPr lang="en-US" sz="1100" dirty="0" smtClean="0"/>
              <a:t>DCV – </a:t>
            </a:r>
            <a:r>
              <a:rPr lang="ru-RU" sz="1100" dirty="0" err="1" smtClean="0"/>
              <a:t>даклатасвир</a:t>
            </a:r>
            <a:r>
              <a:rPr lang="ru-RU" sz="1100" dirty="0" smtClean="0"/>
              <a:t>, </a:t>
            </a:r>
            <a:r>
              <a:rPr lang="en-US" sz="1100" dirty="0" smtClean="0"/>
              <a:t>R</a:t>
            </a:r>
            <a:r>
              <a:rPr lang="ru-RU" sz="1100" dirty="0" smtClean="0"/>
              <a:t>БВ</a:t>
            </a:r>
            <a:r>
              <a:rPr lang="en-US" sz="1100" dirty="0" smtClean="0"/>
              <a:t> – </a:t>
            </a:r>
            <a:r>
              <a:rPr lang="ru-RU" sz="1100" dirty="0" err="1" smtClean="0"/>
              <a:t>рибавирин</a:t>
            </a:r>
            <a:r>
              <a:rPr lang="ru-RU" sz="1100" dirty="0" smtClean="0"/>
              <a:t>, </a:t>
            </a:r>
          </a:p>
          <a:p>
            <a:pPr>
              <a:lnSpc>
                <a:spcPct val="90000"/>
              </a:lnSpc>
            </a:pPr>
            <a:r>
              <a:rPr lang="en-US" sz="1100" dirty="0" smtClean="0"/>
              <a:t>TVR</a:t>
            </a:r>
            <a:r>
              <a:rPr lang="ru-RU" sz="1100" dirty="0" smtClean="0"/>
              <a:t> – </a:t>
            </a:r>
            <a:r>
              <a:rPr lang="ru-RU" sz="1100" dirty="0" err="1" smtClean="0"/>
              <a:t>телапревир</a:t>
            </a:r>
            <a:r>
              <a:rPr lang="ru-RU" sz="1100" dirty="0" smtClean="0"/>
              <a:t>, </a:t>
            </a:r>
            <a:r>
              <a:rPr lang="en-US" sz="1100" dirty="0" smtClean="0"/>
              <a:t>BOC – </a:t>
            </a:r>
            <a:r>
              <a:rPr lang="ru-RU" sz="1100" dirty="0" err="1" smtClean="0"/>
              <a:t>боцепревир</a:t>
            </a:r>
            <a:r>
              <a:rPr lang="ru-RU" sz="1100" dirty="0" smtClean="0"/>
              <a:t>, ИП – ингибиторы протеаз</a:t>
            </a:r>
          </a:p>
        </p:txBody>
      </p:sp>
    </p:spTree>
    <p:extLst>
      <p:ext uri="{BB962C8B-B14F-4D97-AF65-F5344CB8AC3E}">
        <p14:creationId xmlns:p14="http://schemas.microsoft.com/office/powerpoint/2010/main" val="282823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ru-RU" sz="2000" b="1" dirty="0" smtClean="0"/>
              <a:t>УВО 12 среди пациентов с ХГС ГТ 3 без цирроза по данным </a:t>
            </a:r>
            <a:r>
              <a:rPr lang="ru-RU" sz="2000" b="1" dirty="0" err="1" smtClean="0"/>
              <a:t>мета-анализа</a:t>
            </a:r>
            <a:r>
              <a:rPr lang="ru-RU" sz="2000" b="1" dirty="0" smtClean="0"/>
              <a:t>, включавшего </a:t>
            </a:r>
            <a:r>
              <a:rPr lang="en-US" sz="2000" b="1" dirty="0" smtClean="0"/>
              <a:t>27 </a:t>
            </a:r>
            <a:r>
              <a:rPr lang="ru-RU" sz="2000" b="1" dirty="0" smtClean="0"/>
              <a:t>исследований  </a:t>
            </a:r>
            <a:r>
              <a:rPr lang="en-US" sz="2000" b="1" dirty="0" smtClean="0"/>
              <a:t>(3415 </a:t>
            </a:r>
            <a:r>
              <a:rPr lang="ru-RU" sz="2000" b="1" dirty="0" smtClean="0"/>
              <a:t>пациентов)</a:t>
            </a:r>
            <a:endParaRPr lang="ru-RU" sz="2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6557385"/>
              </p:ext>
            </p:extLst>
          </p:nvPr>
        </p:nvGraphicFramePr>
        <p:xfrm>
          <a:off x="457200" y="1524000"/>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a:xfrm>
            <a:off x="5139559" y="6227379"/>
            <a:ext cx="3578772" cy="395711"/>
          </a:xfrm>
        </p:spPr>
        <p:txBody>
          <a:bodyPr/>
          <a:lstStyle/>
          <a:p>
            <a:r>
              <a:rPr lang="en-US" sz="1000" dirty="0" err="1">
                <a:solidFill>
                  <a:schemeClr val="tx1"/>
                </a:solidFill>
              </a:rPr>
              <a:t>Berden</a:t>
            </a:r>
            <a:r>
              <a:rPr lang="en-US" sz="1000" dirty="0">
                <a:solidFill>
                  <a:schemeClr val="tx1"/>
                </a:solidFill>
              </a:rPr>
              <a:t> F. et al. Clinical Gastroenterology and Hepatology. 2016 </a:t>
            </a:r>
          </a:p>
        </p:txBody>
      </p:sp>
      <p:sp>
        <p:nvSpPr>
          <p:cNvPr id="6" name="TextBox 5"/>
          <p:cNvSpPr txBox="1"/>
          <p:nvPr/>
        </p:nvSpPr>
        <p:spPr>
          <a:xfrm>
            <a:off x="189186" y="1907628"/>
            <a:ext cx="409904" cy="2853558"/>
          </a:xfrm>
          <a:prstGeom prst="rect">
            <a:avLst/>
          </a:prstGeom>
          <a:noFill/>
        </p:spPr>
        <p:txBody>
          <a:bodyPr vert="vert270" wrap="square" lIns="0" tIns="0" rIns="0" bIns="0" rtlCol="0">
            <a:noAutofit/>
          </a:bodyPr>
          <a:lstStyle/>
          <a:p>
            <a:pPr algn="ctr">
              <a:lnSpc>
                <a:spcPct val="90000"/>
              </a:lnSpc>
            </a:pPr>
            <a:r>
              <a:rPr lang="ru-RU" dirty="0" smtClean="0"/>
              <a:t>УВО 12</a:t>
            </a:r>
          </a:p>
        </p:txBody>
      </p:sp>
      <p:sp>
        <p:nvSpPr>
          <p:cNvPr id="10" name="TextBox 9"/>
          <p:cNvSpPr txBox="1"/>
          <p:nvPr/>
        </p:nvSpPr>
        <p:spPr>
          <a:xfrm>
            <a:off x="4367047" y="6117020"/>
            <a:ext cx="3894083" cy="252248"/>
          </a:xfrm>
          <a:prstGeom prst="rect">
            <a:avLst/>
          </a:prstGeom>
          <a:noFill/>
        </p:spPr>
        <p:txBody>
          <a:bodyPr wrap="square" lIns="0" tIns="0" rIns="0" bIns="0" rtlCol="0">
            <a:noAutofit/>
          </a:bodyPr>
          <a:lstStyle/>
          <a:p>
            <a:pPr>
              <a:lnSpc>
                <a:spcPct val="90000"/>
              </a:lnSpc>
            </a:pPr>
            <a:r>
              <a:rPr lang="ru-RU" dirty="0" smtClean="0"/>
              <a:t>12 </a:t>
            </a:r>
            <a:r>
              <a:rPr lang="ru-RU" dirty="0" err="1" smtClean="0"/>
              <a:t>нед</a:t>
            </a:r>
            <a:r>
              <a:rPr lang="ru-RU" dirty="0" smtClean="0"/>
              <a:t>.</a:t>
            </a:r>
          </a:p>
        </p:txBody>
      </p:sp>
      <p:sp>
        <p:nvSpPr>
          <p:cNvPr id="11" name="TextBox 10"/>
          <p:cNvSpPr txBox="1"/>
          <p:nvPr/>
        </p:nvSpPr>
        <p:spPr>
          <a:xfrm>
            <a:off x="1828800" y="1403131"/>
            <a:ext cx="599090" cy="331076"/>
          </a:xfrm>
          <a:prstGeom prst="rect">
            <a:avLst/>
          </a:prstGeom>
          <a:noFill/>
        </p:spPr>
        <p:txBody>
          <a:bodyPr wrap="square" lIns="0" tIns="0" rIns="0" bIns="0" rtlCol="0">
            <a:noAutofit/>
          </a:bodyPr>
          <a:lstStyle/>
          <a:p>
            <a:pPr>
              <a:lnSpc>
                <a:spcPct val="90000"/>
              </a:lnSpc>
            </a:pPr>
            <a:r>
              <a:rPr lang="ru-RU" dirty="0" smtClean="0"/>
              <a:t>99%</a:t>
            </a:r>
          </a:p>
        </p:txBody>
      </p:sp>
      <p:sp>
        <p:nvSpPr>
          <p:cNvPr id="3" name="TextBox 2"/>
          <p:cNvSpPr txBox="1"/>
          <p:nvPr/>
        </p:nvSpPr>
        <p:spPr>
          <a:xfrm>
            <a:off x="1228299" y="5819117"/>
            <a:ext cx="1637731" cy="344017"/>
          </a:xfrm>
          <a:prstGeom prst="rect">
            <a:avLst/>
          </a:prstGeom>
          <a:solidFill>
            <a:schemeClr val="bg1"/>
          </a:solidFill>
        </p:spPr>
        <p:txBody>
          <a:bodyPr wrap="square" lIns="0" tIns="0" rIns="0" bIns="0" rtlCol="0">
            <a:noAutofit/>
          </a:bodyPr>
          <a:lstStyle/>
          <a:p>
            <a:pPr>
              <a:lnSpc>
                <a:spcPct val="90000"/>
              </a:lnSpc>
            </a:pPr>
            <a:r>
              <a:rPr lang="en-US" dirty="0" smtClean="0"/>
              <a:t>C</a:t>
            </a:r>
            <a:r>
              <a:rPr lang="ru-RU" dirty="0" smtClean="0"/>
              <a:t>ОФ</a:t>
            </a:r>
            <a:r>
              <a:rPr lang="en-US" dirty="0" smtClean="0"/>
              <a:t>/</a:t>
            </a:r>
            <a:r>
              <a:rPr lang="ru-RU" dirty="0" smtClean="0"/>
              <a:t>ВЕЛ</a:t>
            </a:r>
            <a:r>
              <a:rPr lang="en-US" dirty="0" smtClean="0"/>
              <a:t>+</a:t>
            </a:r>
            <a:r>
              <a:rPr lang="ru-RU" dirty="0" smtClean="0"/>
              <a:t>РБВ</a:t>
            </a:r>
          </a:p>
        </p:txBody>
      </p:sp>
      <p:sp>
        <p:nvSpPr>
          <p:cNvPr id="9" name="TextBox 8"/>
          <p:cNvSpPr txBox="1"/>
          <p:nvPr/>
        </p:nvSpPr>
        <p:spPr>
          <a:xfrm>
            <a:off x="4970060" y="5816294"/>
            <a:ext cx="1637731" cy="344017"/>
          </a:xfrm>
          <a:prstGeom prst="rect">
            <a:avLst/>
          </a:prstGeom>
          <a:solidFill>
            <a:schemeClr val="bg1"/>
          </a:solidFill>
        </p:spPr>
        <p:txBody>
          <a:bodyPr wrap="square" lIns="0" tIns="0" rIns="0" bIns="0" rtlCol="0">
            <a:noAutofit/>
          </a:bodyPr>
          <a:lstStyle/>
          <a:p>
            <a:pPr algn="just">
              <a:lnSpc>
                <a:spcPct val="90000"/>
              </a:lnSpc>
            </a:pPr>
            <a:r>
              <a:rPr lang="ru-RU" dirty="0" smtClean="0"/>
              <a:t>СОФ</a:t>
            </a:r>
            <a:r>
              <a:rPr lang="en-US" dirty="0" smtClean="0"/>
              <a:t>/</a:t>
            </a:r>
            <a:r>
              <a:rPr lang="ru-RU" dirty="0" smtClean="0"/>
              <a:t>ДАК</a:t>
            </a:r>
            <a:r>
              <a:rPr lang="en-US" dirty="0" smtClean="0"/>
              <a:t>+</a:t>
            </a:r>
            <a:r>
              <a:rPr lang="ru-RU" dirty="0" smtClean="0"/>
              <a:t>РБВ</a:t>
            </a:r>
          </a:p>
        </p:txBody>
      </p:sp>
      <p:sp>
        <p:nvSpPr>
          <p:cNvPr id="12" name="TextBox 11"/>
          <p:cNvSpPr txBox="1"/>
          <p:nvPr/>
        </p:nvSpPr>
        <p:spPr>
          <a:xfrm>
            <a:off x="6785213" y="5836529"/>
            <a:ext cx="2170274" cy="344017"/>
          </a:xfrm>
          <a:prstGeom prst="rect">
            <a:avLst/>
          </a:prstGeom>
          <a:solidFill>
            <a:schemeClr val="bg1"/>
          </a:solidFill>
        </p:spPr>
        <p:txBody>
          <a:bodyPr wrap="square" lIns="0" tIns="0" rIns="0" bIns="0" rtlCol="0">
            <a:noAutofit/>
          </a:bodyPr>
          <a:lstStyle/>
          <a:p>
            <a:pPr>
              <a:lnSpc>
                <a:spcPct val="90000"/>
              </a:lnSpc>
            </a:pPr>
            <a:r>
              <a:rPr lang="ru-RU" dirty="0" smtClean="0"/>
              <a:t>СОФ</a:t>
            </a:r>
            <a:r>
              <a:rPr lang="en-US" dirty="0" smtClean="0"/>
              <a:t>/</a:t>
            </a:r>
            <a:r>
              <a:rPr lang="ru-RU" dirty="0" err="1" smtClean="0"/>
              <a:t>пегИФН</a:t>
            </a:r>
            <a:r>
              <a:rPr lang="en-US" dirty="0" smtClean="0"/>
              <a:t>+</a:t>
            </a:r>
            <a:r>
              <a:rPr lang="ru-RU" dirty="0" smtClean="0"/>
              <a:t>РБВ</a:t>
            </a:r>
          </a:p>
        </p:txBody>
      </p:sp>
      <p:sp>
        <p:nvSpPr>
          <p:cNvPr id="13" name="Rectangle 12"/>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
        <p:nvSpPr>
          <p:cNvPr id="14" name="TextBox 13"/>
          <p:cNvSpPr txBox="1"/>
          <p:nvPr/>
        </p:nvSpPr>
        <p:spPr>
          <a:xfrm>
            <a:off x="189186" y="6464498"/>
            <a:ext cx="4746933" cy="207963"/>
          </a:xfrm>
          <a:prstGeom prst="rect">
            <a:avLst/>
          </a:prstGeom>
          <a:noFill/>
        </p:spPr>
        <p:txBody>
          <a:bodyPr wrap="square" lIns="0" tIns="0" rIns="0" bIns="0" rtlCol="0">
            <a:noAutofit/>
          </a:bodyPr>
          <a:lstStyle/>
          <a:p>
            <a:pPr>
              <a:lnSpc>
                <a:spcPct val="90000"/>
              </a:lnSpc>
            </a:pPr>
            <a:r>
              <a:rPr lang="ru-RU" sz="1100" dirty="0" smtClean="0"/>
              <a:t>СОФ</a:t>
            </a:r>
            <a:r>
              <a:rPr lang="en-US" sz="1100" dirty="0" smtClean="0"/>
              <a:t> – </a:t>
            </a:r>
            <a:r>
              <a:rPr lang="ru-RU" sz="1100" dirty="0" err="1" smtClean="0"/>
              <a:t>софосбувир</a:t>
            </a:r>
            <a:r>
              <a:rPr lang="ru-RU" sz="1100" dirty="0" smtClean="0"/>
              <a:t>, ДАК</a:t>
            </a:r>
            <a:r>
              <a:rPr lang="en-US" sz="1100" dirty="0" smtClean="0"/>
              <a:t> – </a:t>
            </a:r>
            <a:r>
              <a:rPr lang="ru-RU" sz="1100" dirty="0" err="1" smtClean="0"/>
              <a:t>даклатасвир</a:t>
            </a:r>
            <a:r>
              <a:rPr lang="ru-RU" sz="1100" dirty="0" smtClean="0"/>
              <a:t>, РБВ</a:t>
            </a:r>
            <a:r>
              <a:rPr lang="en-US" sz="1100" dirty="0" smtClean="0"/>
              <a:t> – </a:t>
            </a:r>
            <a:r>
              <a:rPr lang="ru-RU" sz="1100" dirty="0" err="1" smtClean="0"/>
              <a:t>рибавирин</a:t>
            </a:r>
            <a:r>
              <a:rPr lang="ru-RU" sz="1100" dirty="0" smtClean="0"/>
              <a:t>, ВЕЛ</a:t>
            </a:r>
            <a:r>
              <a:rPr lang="en-US" sz="1100" dirty="0" smtClean="0"/>
              <a:t> – </a:t>
            </a:r>
            <a:r>
              <a:rPr lang="ru-RU" sz="1100" dirty="0" err="1" smtClean="0"/>
              <a:t>велпатасвир</a:t>
            </a:r>
            <a:r>
              <a:rPr lang="ru-RU" sz="1100" dirty="0" smtClean="0"/>
              <a:t>, </a:t>
            </a:r>
            <a:r>
              <a:rPr lang="ru-RU" sz="1100" dirty="0" err="1" smtClean="0"/>
              <a:t>пегИФН</a:t>
            </a:r>
            <a:r>
              <a:rPr lang="en-US" sz="1100" dirty="0" smtClean="0"/>
              <a:t> – </a:t>
            </a:r>
            <a:r>
              <a:rPr lang="ru-RU" sz="1100" dirty="0" err="1" smtClean="0"/>
              <a:t>пегинтерферон</a:t>
            </a:r>
            <a:r>
              <a:rPr lang="ru-RU" sz="1100" dirty="0" smtClean="0"/>
              <a:t>.</a:t>
            </a:r>
          </a:p>
        </p:txBody>
      </p:sp>
      <p:sp>
        <p:nvSpPr>
          <p:cNvPr id="15" name="TextBox 14"/>
          <p:cNvSpPr txBox="1"/>
          <p:nvPr/>
        </p:nvSpPr>
        <p:spPr>
          <a:xfrm>
            <a:off x="3316558" y="5836529"/>
            <a:ext cx="1271202" cy="280491"/>
          </a:xfrm>
          <a:prstGeom prst="rect">
            <a:avLst/>
          </a:prstGeom>
          <a:solidFill>
            <a:schemeClr val="bg1"/>
          </a:solidFill>
        </p:spPr>
        <p:txBody>
          <a:bodyPr wrap="square" lIns="0" tIns="0" rIns="0" bIns="0" rtlCol="0">
            <a:noAutofit/>
          </a:bodyPr>
          <a:lstStyle/>
          <a:p>
            <a:pPr>
              <a:lnSpc>
                <a:spcPct val="90000"/>
              </a:lnSpc>
            </a:pPr>
            <a:r>
              <a:rPr lang="en-US" dirty="0" smtClean="0"/>
              <a:t>C</a:t>
            </a:r>
            <a:r>
              <a:rPr lang="ru-RU" dirty="0" smtClean="0"/>
              <a:t>ОФ</a:t>
            </a:r>
            <a:r>
              <a:rPr lang="en-US" dirty="0" smtClean="0"/>
              <a:t>/</a:t>
            </a:r>
            <a:r>
              <a:rPr lang="ru-RU" dirty="0" smtClean="0"/>
              <a:t>ВЕЛ</a:t>
            </a:r>
          </a:p>
        </p:txBody>
      </p:sp>
    </p:spTree>
    <p:extLst>
      <p:ext uri="{BB962C8B-B14F-4D97-AF65-F5344CB8AC3E}">
        <p14:creationId xmlns:p14="http://schemas.microsoft.com/office/powerpoint/2010/main" val="3694435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73" y="384549"/>
            <a:ext cx="8229600" cy="676564"/>
          </a:xfrm>
        </p:spPr>
        <p:txBody>
          <a:bodyPr/>
          <a:lstStyle/>
          <a:p>
            <a:r>
              <a:rPr lang="ru-RU" dirty="0" smtClean="0"/>
              <a:t>Новые </a:t>
            </a:r>
            <a:r>
              <a:rPr lang="ru-RU" dirty="0" err="1" smtClean="0"/>
              <a:t>пангенотипные</a:t>
            </a:r>
            <a:r>
              <a:rPr lang="ru-RU" dirty="0" smtClean="0"/>
              <a:t> режимы, </a:t>
            </a:r>
            <a:br>
              <a:rPr lang="ru-RU" dirty="0" smtClean="0"/>
            </a:br>
            <a:r>
              <a:rPr lang="ru-RU" dirty="0" smtClean="0"/>
              <a:t>зарегистрированные в РФ</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31403655"/>
              </p:ext>
            </p:extLst>
          </p:nvPr>
        </p:nvGraphicFramePr>
        <p:xfrm>
          <a:off x="416736" y="1346579"/>
          <a:ext cx="8226520" cy="4793163"/>
        </p:xfrm>
        <a:graphic>
          <a:graphicData uri="http://schemas.openxmlformats.org/drawingml/2006/table">
            <a:tbl>
              <a:tblPr firstRow="1" bandRow="1">
                <a:tableStyleId>{3B4B98B0-60AC-42C2-AFA5-B58CD77FA1E5}</a:tableStyleId>
              </a:tblPr>
              <a:tblGrid>
                <a:gridCol w="1301245"/>
                <a:gridCol w="3462637"/>
                <a:gridCol w="1752445"/>
                <a:gridCol w="1710193"/>
              </a:tblGrid>
              <a:tr h="354771">
                <a:tc>
                  <a:txBody>
                    <a:bodyPr/>
                    <a:lstStyle/>
                    <a:p>
                      <a:pPr algn="ct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ru-RU" sz="1600" dirty="0" smtClean="0"/>
                        <a:t>ГЛЕ/ПИБ</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ru-RU" sz="1600" dirty="0" smtClean="0"/>
                        <a:t>СОФ</a:t>
                      </a:r>
                      <a:r>
                        <a:rPr lang="en-US" sz="1600" dirty="0" smtClean="0"/>
                        <a:t>/</a:t>
                      </a:r>
                      <a:r>
                        <a:rPr lang="ru-RU" sz="1600" dirty="0" smtClean="0"/>
                        <a:t>ВЕЛ</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r>
              <a:tr h="354771">
                <a:tc>
                  <a:txBody>
                    <a:bodyPr/>
                    <a:lstStyle/>
                    <a:p>
                      <a:pPr algn="ct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Режим</a:t>
                      </a:r>
                      <a:r>
                        <a:rPr lang="ru-RU" sz="1600" b="1" baseline="0" dirty="0" smtClean="0"/>
                        <a:t> на основе ингибитора протеазы</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Режим на нуклеотидной</a:t>
                      </a:r>
                      <a:r>
                        <a:rPr lang="ru-RU" sz="1600" b="1" baseline="0" dirty="0" smtClean="0"/>
                        <a:t> основе</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r>
              <a:tr h="2238545">
                <a:tc>
                  <a:txBody>
                    <a:bodyPr/>
                    <a:lstStyle/>
                    <a:p>
                      <a:pPr algn="ctr"/>
                      <a:r>
                        <a:rPr lang="ru-RU" sz="1600" b="1" dirty="0" smtClean="0"/>
                        <a:t>Режим </a:t>
                      </a:r>
                      <a:endParaRPr lang="en-GB" sz="16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600" b="1" dirty="0" smtClean="0"/>
                    </a:p>
                    <a:p>
                      <a:pPr algn="ctr"/>
                      <a:endParaRPr lang="en-GB" sz="1600" b="1" dirty="0" smtClean="0"/>
                    </a:p>
                    <a:p>
                      <a:pPr algn="ctr"/>
                      <a:endParaRPr lang="en-GB" sz="1600" b="1" dirty="0" smtClean="0"/>
                    </a:p>
                    <a:p>
                      <a:pPr algn="ctr"/>
                      <a:endParaRPr lang="en-GB" sz="1600" b="1" dirty="0" smtClean="0"/>
                    </a:p>
                    <a:p>
                      <a:pPr algn="ctr"/>
                      <a:r>
                        <a:rPr lang="ru-RU" sz="1600" b="1" dirty="0" err="1" smtClean="0"/>
                        <a:t>Глекапревир</a:t>
                      </a:r>
                      <a:r>
                        <a:rPr lang="ru-RU" sz="1600" b="1" dirty="0" smtClean="0"/>
                        <a:t>/</a:t>
                      </a:r>
                      <a:r>
                        <a:rPr lang="ru-RU" sz="1600" b="1" dirty="0" err="1" smtClean="0"/>
                        <a:t>Пибрентасвир</a:t>
                      </a:r>
                      <a:endParaRPr lang="ru-RU" sz="1600" b="1" dirty="0" smtClean="0"/>
                    </a:p>
                    <a:p>
                      <a:pPr algn="ctr"/>
                      <a:r>
                        <a:rPr lang="en-GB" sz="1600" dirty="0" smtClean="0"/>
                        <a:t>(NS3+NS5A</a:t>
                      </a:r>
                      <a:r>
                        <a:rPr lang="en-GB" sz="1600" baseline="0" dirty="0" smtClean="0"/>
                        <a:t> </a:t>
                      </a:r>
                      <a:r>
                        <a:rPr lang="ru-RU" sz="1600" baseline="0" dirty="0" smtClean="0"/>
                        <a:t>ингибитор )</a:t>
                      </a:r>
                      <a:endParaRPr lang="en-GB" sz="1600" dirty="0"/>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GB" sz="1600" b="1" dirty="0" smtClean="0"/>
                    </a:p>
                    <a:p>
                      <a:pPr algn="ctr"/>
                      <a:endParaRPr lang="en-GB" sz="1600" dirty="0" smtClean="0"/>
                    </a:p>
                    <a:p>
                      <a:pPr algn="ctr"/>
                      <a:endParaRPr lang="en-GB" sz="1600" b="1" dirty="0" smtClean="0"/>
                    </a:p>
                  </a:txBody>
                  <a:tcPr marL="0" marR="0" marT="0" marB="0">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p>
                  </a:txBody>
                  <a:tcPr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91910">
                <a:tc>
                  <a:txBody>
                    <a:bodyPr/>
                    <a:lstStyle/>
                    <a:p>
                      <a:pPr algn="ctr"/>
                      <a:r>
                        <a:rPr lang="ru-RU" sz="1600" b="1" dirty="0" smtClean="0"/>
                        <a:t>Доза</a:t>
                      </a:r>
                      <a:r>
                        <a:rPr lang="ru-RU" sz="1600" b="1" baseline="0" dirty="0" smtClean="0"/>
                        <a:t> </a:t>
                      </a:r>
                      <a:endParaRPr lang="en-GB" sz="16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600" dirty="0" smtClean="0"/>
                        <a:t>3 </a:t>
                      </a:r>
                      <a:r>
                        <a:rPr lang="ru-RU" sz="1600" dirty="0" smtClean="0"/>
                        <a:t>таблетки</a:t>
                      </a:r>
                      <a:r>
                        <a:rPr lang="ru-RU" sz="1600" baseline="0" dirty="0" smtClean="0"/>
                        <a:t> 1 раз в сутки</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n-GB" sz="1600" dirty="0" smtClean="0"/>
                        <a:t>1 </a:t>
                      </a:r>
                      <a:r>
                        <a:rPr lang="ru-RU" sz="1600" dirty="0" smtClean="0"/>
                        <a:t>таблетка</a:t>
                      </a:r>
                      <a:r>
                        <a:rPr lang="ru-RU" sz="1600" baseline="0" dirty="0" smtClean="0"/>
                        <a:t> 1 раз в сутки</a:t>
                      </a:r>
                      <a:endParaRPr lang="en-GB"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r>
              <a:tr h="1128817">
                <a:tc>
                  <a:txBody>
                    <a:bodyPr/>
                    <a:lstStyle/>
                    <a:p>
                      <a:pPr algn="ctr"/>
                      <a:r>
                        <a:rPr lang="ru-RU" sz="1600" b="1" dirty="0" err="1" smtClean="0"/>
                        <a:t>Длитель-ность</a:t>
                      </a:r>
                      <a:r>
                        <a:rPr lang="ru-RU" sz="1600" b="1" dirty="0" smtClean="0"/>
                        <a:t> терапии</a:t>
                      </a:r>
                      <a:endParaRPr lang="en-GB" sz="1600" b="1"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600" dirty="0" smtClean="0"/>
                        <a:t>8, 12 </a:t>
                      </a:r>
                      <a:r>
                        <a:rPr lang="ru-RU" sz="1600" dirty="0" smtClean="0"/>
                        <a:t>или</a:t>
                      </a:r>
                      <a:r>
                        <a:rPr lang="en-GB" sz="1600" dirty="0" smtClean="0"/>
                        <a:t> 16 </a:t>
                      </a:r>
                      <a:r>
                        <a:rPr lang="ru-RU" sz="1600" dirty="0" smtClean="0"/>
                        <a:t>недель</a:t>
                      </a:r>
                      <a:r>
                        <a:rPr lang="ru-RU" sz="1600" baseline="0" dirty="0" smtClean="0"/>
                        <a:t> </a:t>
                      </a:r>
                      <a:endParaRPr lang="en-GB" sz="1600" dirty="0" smtClean="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ru-RU" sz="1600" dirty="0" smtClean="0"/>
                        <a:t>1</a:t>
                      </a:r>
                      <a:r>
                        <a:rPr lang="en-GB" sz="1600" dirty="0" smtClean="0"/>
                        <a:t>2 </a:t>
                      </a:r>
                      <a:r>
                        <a:rPr lang="ru-RU" sz="1600" dirty="0" smtClean="0"/>
                        <a:t>недель для всех генотипов*</a:t>
                      </a:r>
                      <a:endParaRPr lang="en-GB" sz="1600" dirty="0" smtClean="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r>
            </a:tbl>
          </a:graphicData>
        </a:graphic>
      </p:graphicFrame>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5403" b="76613" l="18557" r="79897"/>
                    </a14:imgEffect>
                    <a14:imgEffect>
                      <a14:brightnessContrast contrast="40000"/>
                    </a14:imgEffect>
                  </a14:imgLayer>
                </a14:imgProps>
              </a:ext>
              <a:ext uri="{28A0092B-C50C-407E-A947-70E740481C1C}">
                <a14:useLocalDpi xmlns:a14="http://schemas.microsoft.com/office/drawing/2010/main" val="0"/>
              </a:ext>
            </a:extLst>
          </a:blip>
          <a:srcRect l="21667" t="26541" r="21667" b="25237"/>
          <a:stretch/>
        </p:blipFill>
        <p:spPr>
          <a:xfrm>
            <a:off x="6315660" y="2338189"/>
            <a:ext cx="1257080" cy="684000"/>
          </a:xfrm>
          <a:prstGeom prst="rect">
            <a:avLst/>
          </a:prstGeom>
          <a:effectLst/>
        </p:spPr>
      </p:pic>
      <p:pic>
        <p:nvPicPr>
          <p:cNvPr id="1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88580" y="2440428"/>
            <a:ext cx="1130825" cy="5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920231" y="2440428"/>
            <a:ext cx="1130825" cy="5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39182" y="2407059"/>
            <a:ext cx="1130825" cy="5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31062" y="3204041"/>
            <a:ext cx="3426276" cy="704006"/>
          </a:xfrm>
          <a:prstGeom prst="rect">
            <a:avLst/>
          </a:prstGeom>
          <a:noFill/>
        </p:spPr>
        <p:txBody>
          <a:bodyPr wrap="square" lIns="0" tIns="0" rIns="0" bIns="0" rtlCol="0">
            <a:noAutofit/>
          </a:bodyPr>
          <a:lstStyle/>
          <a:p>
            <a:pPr algn="ctr">
              <a:lnSpc>
                <a:spcPct val="90000"/>
              </a:lnSpc>
            </a:pPr>
            <a:r>
              <a:rPr lang="ru-RU" b="1" dirty="0" err="1" smtClean="0"/>
              <a:t>Софосбувир</a:t>
            </a:r>
            <a:r>
              <a:rPr lang="ru-RU" b="1" dirty="0" smtClean="0"/>
              <a:t>/</a:t>
            </a:r>
            <a:r>
              <a:rPr lang="ru-RU" b="1" dirty="0" err="1" smtClean="0"/>
              <a:t>Велпатасвир</a:t>
            </a:r>
            <a:endParaRPr lang="ru-RU" b="1" dirty="0" smtClean="0"/>
          </a:p>
          <a:p>
            <a:pPr algn="ctr">
              <a:lnSpc>
                <a:spcPct val="90000"/>
              </a:lnSpc>
            </a:pPr>
            <a:r>
              <a:rPr lang="ru-RU" dirty="0" smtClean="0"/>
              <a:t>( </a:t>
            </a:r>
            <a:r>
              <a:rPr lang="en-US" dirty="0" smtClean="0"/>
              <a:t>NS5B+NS5A </a:t>
            </a:r>
            <a:r>
              <a:rPr lang="ru-RU" dirty="0" smtClean="0"/>
              <a:t>ингибитор )</a:t>
            </a:r>
          </a:p>
        </p:txBody>
      </p:sp>
      <p:sp>
        <p:nvSpPr>
          <p:cNvPr id="7" name="TextBox 6"/>
          <p:cNvSpPr txBox="1"/>
          <p:nvPr/>
        </p:nvSpPr>
        <p:spPr>
          <a:xfrm>
            <a:off x="154565" y="6306207"/>
            <a:ext cx="8879076" cy="173421"/>
          </a:xfrm>
          <a:prstGeom prst="rect">
            <a:avLst/>
          </a:prstGeom>
          <a:noFill/>
        </p:spPr>
        <p:txBody>
          <a:bodyPr wrap="square" lIns="0" tIns="0" rIns="0" bIns="0" rtlCol="0">
            <a:noAutofit/>
          </a:bodyPr>
          <a:lstStyle/>
          <a:p>
            <a:pPr>
              <a:lnSpc>
                <a:spcPct val="90000"/>
              </a:lnSpc>
            </a:pPr>
            <a:r>
              <a:rPr lang="ru-RU" sz="1050" dirty="0" smtClean="0"/>
              <a:t>* Добавление РБВ можно рассмотреть для пациентов, инфицированных ГТ 3 с компенсированным циррозом; добавление РБВ показано при декомпенсированном циррозе</a:t>
            </a:r>
          </a:p>
        </p:txBody>
      </p:sp>
      <p:sp>
        <p:nvSpPr>
          <p:cNvPr id="8" name="Rectangle 7"/>
          <p:cNvSpPr/>
          <p:nvPr/>
        </p:nvSpPr>
        <p:spPr>
          <a:xfrm>
            <a:off x="3485643" y="6461686"/>
            <a:ext cx="6480710" cy="415498"/>
          </a:xfrm>
          <a:prstGeom prst="rect">
            <a:avLst/>
          </a:prstGeom>
        </p:spPr>
        <p:txBody>
          <a:bodyPr wrap="square">
            <a:spAutoFit/>
          </a:bodyPr>
          <a:lstStyle/>
          <a:p>
            <a:r>
              <a:rPr lang="ru-RU" sz="1000" dirty="0">
                <a:solidFill>
                  <a:prstClr val="black"/>
                </a:solidFill>
              </a:rPr>
              <a:t>Инструкция по медицинскому применению препарата </a:t>
            </a:r>
            <a:r>
              <a:rPr lang="ru-RU" sz="1000" dirty="0" err="1">
                <a:solidFill>
                  <a:prstClr val="black"/>
                </a:solidFill>
              </a:rPr>
              <a:t>Мавирет</a:t>
            </a:r>
            <a:r>
              <a:rPr lang="ru-RU" sz="1000" dirty="0">
                <a:solidFill>
                  <a:prstClr val="black"/>
                </a:solidFill>
              </a:rPr>
              <a:t> ЛП 004804  26.02.2019</a:t>
            </a:r>
          </a:p>
          <a:p>
            <a:r>
              <a:rPr lang="ru-RU" sz="1000" dirty="0">
                <a:solidFill>
                  <a:prstClr val="black"/>
                </a:solidFill>
              </a:rPr>
              <a:t>Инструкция по медицинскому применению препарата </a:t>
            </a:r>
            <a:r>
              <a:rPr lang="ru-RU" sz="1000" dirty="0" err="1">
                <a:solidFill>
                  <a:prstClr val="black"/>
                </a:solidFill>
              </a:rPr>
              <a:t>Эпклюза</a:t>
            </a:r>
            <a:r>
              <a:rPr lang="ru-RU" sz="1000" dirty="0">
                <a:solidFill>
                  <a:prstClr val="black"/>
                </a:solidFill>
              </a:rPr>
              <a:t> ЛП 005703  03.08.2019</a:t>
            </a:r>
            <a:endParaRPr lang="ru-RU" sz="1000" dirty="0"/>
          </a:p>
        </p:txBody>
      </p:sp>
    </p:spTree>
    <p:extLst>
      <p:ext uri="{BB962C8B-B14F-4D97-AF65-F5344CB8AC3E}">
        <p14:creationId xmlns:p14="http://schemas.microsoft.com/office/powerpoint/2010/main" val="3746836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F9212-06CC-49E2-9F90-9FD393613AF2}"/>
              </a:ext>
            </a:extLst>
          </p:cNvPr>
          <p:cNvSpPr>
            <a:spLocks noGrp="1"/>
          </p:cNvSpPr>
          <p:nvPr>
            <p:ph type="title"/>
          </p:nvPr>
        </p:nvSpPr>
        <p:spPr/>
        <p:txBody>
          <a:bodyPr/>
          <a:lstStyle/>
          <a:p>
            <a:r>
              <a:rPr lang="ru-RU" b="1" dirty="0"/>
              <a:t>Сводный анализ эффективности: высокая частота УВО </a:t>
            </a:r>
            <a:r>
              <a:rPr lang="ru-RU" b="1" dirty="0" smtClean="0"/>
              <a:t>12 в </a:t>
            </a:r>
            <a:r>
              <a:rPr lang="ru-RU" b="1" dirty="0"/>
              <a:t>результате 8-недельной терапии </a:t>
            </a:r>
            <a:r>
              <a:rPr lang="ru-RU" b="1" dirty="0" smtClean="0"/>
              <a:t>ГЛЕ/ПИБ </a:t>
            </a:r>
            <a:r>
              <a:rPr lang="ru-RU" b="1" dirty="0"/>
              <a:t>у пациентов с ГТ1–6 без цирроза</a:t>
            </a:r>
          </a:p>
        </p:txBody>
      </p:sp>
      <p:sp>
        <p:nvSpPr>
          <p:cNvPr id="6" name="Rounded Rectangle 31">
            <a:extLst>
              <a:ext uri="{FF2B5EF4-FFF2-40B4-BE49-F238E27FC236}">
                <a16:creationId xmlns="" xmlns:a16="http://schemas.microsoft.com/office/drawing/2014/main" id="{7DADDF44-E637-492C-A157-1BA4C20736E4}"/>
              </a:ext>
            </a:extLst>
          </p:cNvPr>
          <p:cNvSpPr/>
          <p:nvPr/>
        </p:nvSpPr>
        <p:spPr>
          <a:xfrm>
            <a:off x="584639" y="1458302"/>
            <a:ext cx="8421220" cy="571646"/>
          </a:xfrm>
          <a:prstGeom prst="roundRect">
            <a:avLst/>
          </a:prstGeom>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42900" fontAlgn="auto">
              <a:spcBef>
                <a:spcPts val="0"/>
              </a:spcBef>
              <a:spcAft>
                <a:spcPts val="0"/>
              </a:spcAft>
            </a:pPr>
            <a:r>
              <a:rPr lang="ru-RU" b="1" dirty="0" smtClean="0">
                <a:solidFill>
                  <a:srgbClr val="FFFFFF"/>
                </a:solidFill>
                <a:latin typeface="Calibri"/>
                <a:sym typeface="Calibri" panose="020F0502020204030204" pitchFamily="34" charset="0"/>
              </a:rPr>
              <a:t>ГЛ</a:t>
            </a:r>
            <a:r>
              <a:rPr lang="en-US" b="1" dirty="0" smtClean="0">
                <a:solidFill>
                  <a:srgbClr val="FFFFFF"/>
                </a:solidFill>
                <a:latin typeface="Calibri"/>
                <a:sym typeface="Calibri" panose="020F0502020204030204" pitchFamily="34" charset="0"/>
              </a:rPr>
              <a:t>E</a:t>
            </a:r>
            <a:r>
              <a:rPr lang="ru-RU" b="1" dirty="0" smtClean="0">
                <a:solidFill>
                  <a:srgbClr val="FFFFFF"/>
                </a:solidFill>
                <a:latin typeface="Calibri"/>
                <a:sym typeface="Calibri" panose="020F0502020204030204" pitchFamily="34" charset="0"/>
              </a:rPr>
              <a:t>/ПИБ, </a:t>
            </a:r>
            <a:r>
              <a:rPr lang="ru-RU" b="1" dirty="0">
                <a:solidFill>
                  <a:srgbClr val="FFFFFF"/>
                </a:solidFill>
                <a:latin typeface="Calibri"/>
                <a:sym typeface="Calibri" panose="020F0502020204030204" pitchFamily="34" charset="0"/>
              </a:rPr>
              <a:t>8 недель (mITT) без опыта терапии/с опытом </a:t>
            </a:r>
            <a:r>
              <a:rPr lang="ru-RU" b="1" dirty="0" smtClean="0">
                <a:solidFill>
                  <a:srgbClr val="FFFFFF"/>
                </a:solidFill>
                <a:latin typeface="Calibri"/>
                <a:sym typeface="Calibri" panose="020F0502020204030204" pitchFamily="34" charset="0"/>
              </a:rPr>
              <a:t>терапии ИФН </a:t>
            </a:r>
            <a:endParaRPr lang="ru-RU" b="1" dirty="0">
              <a:solidFill>
                <a:srgbClr val="FFFFFF"/>
              </a:solidFill>
              <a:latin typeface="Calibri"/>
              <a:sym typeface="Calibri" panose="020F0502020204030204" pitchFamily="34" charset="0"/>
            </a:endParaRPr>
          </a:p>
        </p:txBody>
      </p:sp>
      <p:graphicFrame>
        <p:nvGraphicFramePr>
          <p:cNvPr id="7" name="Chart 6">
            <a:extLst>
              <a:ext uri="{FF2B5EF4-FFF2-40B4-BE49-F238E27FC236}">
                <a16:creationId xmlns="" xmlns:a16="http://schemas.microsoft.com/office/drawing/2014/main" id="{9EDE4C75-D6CA-4BDD-B1C0-4492F924E079}"/>
              </a:ext>
            </a:extLst>
          </p:cNvPr>
          <p:cNvGraphicFramePr>
            <a:graphicFrameLocks/>
          </p:cNvGraphicFramePr>
          <p:nvPr>
            <p:extLst>
              <p:ext uri="{D42A27DB-BD31-4B8C-83A1-F6EECF244321}">
                <p14:modId xmlns:p14="http://schemas.microsoft.com/office/powerpoint/2010/main" val="3874112645"/>
              </p:ext>
            </p:extLst>
          </p:nvPr>
        </p:nvGraphicFramePr>
        <p:xfrm>
          <a:off x="301748" y="1901740"/>
          <a:ext cx="8160068" cy="432028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 xmlns:a16="http://schemas.microsoft.com/office/drawing/2014/main" id="{826BE634-8E33-469E-9B60-E644EF4ADD78}"/>
              </a:ext>
            </a:extLst>
          </p:cNvPr>
          <p:cNvSpPr txBox="1"/>
          <p:nvPr/>
        </p:nvSpPr>
        <p:spPr>
          <a:xfrm>
            <a:off x="1170814" y="4960943"/>
            <a:ext cx="282450" cy="461665"/>
          </a:xfrm>
          <a:prstGeom prst="rect">
            <a:avLst/>
          </a:prstGeom>
          <a:noFill/>
        </p:spPr>
        <p:txBody>
          <a:bodyPr wrap="none">
            <a:spAutoFit/>
          </a:bodyPr>
          <a:lstStyle/>
          <a:p>
            <a:pPr algn="l" defTabSz="457130" rtl="0">
              <a:defRPr/>
            </a:pPr>
            <a:r>
              <a:rPr lang="ru-RU" sz="1200" b="1" i="0" u="sng" kern="0" baseline="0" dirty="0">
                <a:solidFill>
                  <a:schemeClr val="tx1">
                    <a:lumMod val="100000"/>
                  </a:schemeClr>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n</a:t>
            </a:r>
          </a:p>
          <a:p>
            <a:pPr algn="l" defTabSz="457130" rtl="0">
              <a:defRPr/>
            </a:pPr>
            <a:r>
              <a:rPr lang="ru-RU" sz="1200" b="1" i="0" u="none" kern="0" baseline="0" dirty="0">
                <a:solidFill>
                  <a:schemeClr val="tx1">
                    <a:lumMod val="100000"/>
                  </a:schemeClr>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Н</a:t>
            </a:r>
            <a:endParaRPr lang="ru-RU" sz="1200" b="1" kern="0" dirty="0">
              <a:solidFill>
                <a:schemeClr val="tx1">
                  <a:lumMod val="100000"/>
                </a:schemeClr>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9" name="TextBox 8">
            <a:extLst>
              <a:ext uri="{FF2B5EF4-FFF2-40B4-BE49-F238E27FC236}">
                <a16:creationId xmlns="" xmlns:a16="http://schemas.microsoft.com/office/drawing/2014/main" id="{F7204A37-A803-4E38-A586-1536BF97E0B1}"/>
              </a:ext>
            </a:extLst>
          </p:cNvPr>
          <p:cNvSpPr txBox="1"/>
          <p:nvPr/>
        </p:nvSpPr>
        <p:spPr>
          <a:xfrm>
            <a:off x="1622730" y="4960943"/>
            <a:ext cx="458780" cy="523220"/>
          </a:xfrm>
          <a:prstGeom prst="rect">
            <a:avLst/>
          </a:prstGeom>
          <a:noFill/>
        </p:spPr>
        <p:txBody>
          <a:bodyPr wrap="none">
            <a:spAutoFit/>
          </a:bodyPr>
          <a:lstStyle/>
          <a:p>
            <a:pPr algn="l" defTabSz="457130" rtl="0">
              <a:defRPr/>
            </a:pPr>
            <a:r>
              <a:rPr lang="ru-RU" sz="1400" b="1" i="0" u="sng" kern="0" baseline="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943</a:t>
            </a:r>
          </a:p>
          <a:p>
            <a:pPr algn="l" defTabSz="457130" rtl="0">
              <a:defRPr/>
            </a:pPr>
            <a:r>
              <a:rPr lang="ru-RU" sz="1400" b="1" i="0" u="none" kern="0" baseline="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952</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0" name="TextBox 9">
            <a:extLst>
              <a:ext uri="{FF2B5EF4-FFF2-40B4-BE49-F238E27FC236}">
                <a16:creationId xmlns="" xmlns:a16="http://schemas.microsoft.com/office/drawing/2014/main" id="{5C9DEE3B-1946-4F71-A2DD-B6CB24781D80}"/>
              </a:ext>
            </a:extLst>
          </p:cNvPr>
          <p:cNvSpPr txBox="1"/>
          <p:nvPr/>
        </p:nvSpPr>
        <p:spPr>
          <a:xfrm>
            <a:off x="2608355" y="4960943"/>
            <a:ext cx="458780" cy="523220"/>
          </a:xfrm>
          <a:prstGeom prst="rect">
            <a:avLst/>
          </a:prstGeom>
          <a:noFill/>
        </p:spPr>
        <p:txBody>
          <a:bodyPr wrap="none">
            <a:spAutoFit/>
          </a:bodyPr>
          <a:lstStyle/>
          <a:p>
            <a:pPr algn="l" defTabSz="457130" rtl="0">
              <a:defRPr/>
            </a:pPr>
            <a:r>
              <a:rPr lang="ru-RU" sz="1400" b="1" i="0" u="sng" kern="0" baseline="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470</a:t>
            </a:r>
          </a:p>
          <a:p>
            <a:pPr algn="l" defTabSz="457130" rtl="0">
              <a:defRPr/>
            </a:pPr>
            <a:r>
              <a:rPr lang="ru-RU" sz="1400" b="1" i="0" u="none" kern="0" baseline="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471</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1" name="TextBox 10">
            <a:extLst>
              <a:ext uri="{FF2B5EF4-FFF2-40B4-BE49-F238E27FC236}">
                <a16:creationId xmlns="" xmlns:a16="http://schemas.microsoft.com/office/drawing/2014/main" id="{35F737B3-5501-4E0E-8EF6-C2951B76E6F9}"/>
              </a:ext>
            </a:extLst>
          </p:cNvPr>
          <p:cNvSpPr txBox="1"/>
          <p:nvPr/>
        </p:nvSpPr>
        <p:spPr>
          <a:xfrm>
            <a:off x="3593980" y="4960943"/>
            <a:ext cx="458780" cy="523220"/>
          </a:xfrm>
          <a:prstGeom prst="rect">
            <a:avLst/>
          </a:prstGeom>
          <a:noFill/>
        </p:spPr>
        <p:txBody>
          <a:bodyPr wrap="none">
            <a:spAutoFit/>
          </a:bodyPr>
          <a:lstStyle/>
          <a:p>
            <a:pPr algn="l" defTabSz="457130" rtl="0">
              <a:defRPr/>
            </a:pPr>
            <a:r>
              <a:rPr lang="ru-RU" sz="1400" b="1" i="0" u="sng"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202</a:t>
            </a:r>
          </a:p>
          <a:p>
            <a:pPr algn="l" defTabSz="457130" rtl="0">
              <a:defRPr/>
            </a:pPr>
            <a:r>
              <a:rPr lang="ru-RU" sz="1400" b="1" i="0" u="none"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204</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2" name="TextBox 11">
            <a:extLst>
              <a:ext uri="{FF2B5EF4-FFF2-40B4-BE49-F238E27FC236}">
                <a16:creationId xmlns="" xmlns:a16="http://schemas.microsoft.com/office/drawing/2014/main" id="{72AFC397-93DB-41B2-B6E1-8325BC5F68F2}"/>
              </a:ext>
            </a:extLst>
          </p:cNvPr>
          <p:cNvSpPr txBox="1"/>
          <p:nvPr/>
        </p:nvSpPr>
        <p:spPr>
          <a:xfrm>
            <a:off x="4619081" y="4960943"/>
            <a:ext cx="458780" cy="523220"/>
          </a:xfrm>
          <a:prstGeom prst="rect">
            <a:avLst/>
          </a:prstGeom>
          <a:noFill/>
        </p:spPr>
        <p:txBody>
          <a:bodyPr wrap="none">
            <a:spAutoFit/>
          </a:bodyPr>
          <a:lstStyle/>
          <a:p>
            <a:pPr algn="l" defTabSz="457130" rtl="0">
              <a:defRPr/>
            </a:pPr>
            <a:r>
              <a:rPr lang="ru-RU" sz="1400" b="1" i="0" u="sng" kern="0" baseline="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198</a:t>
            </a:r>
          </a:p>
          <a:p>
            <a:pPr algn="l" defTabSz="457130" rtl="0">
              <a:defRPr/>
            </a:pPr>
            <a:r>
              <a:rPr lang="ru-RU" sz="1400" b="1" i="0" u="none" kern="0" baseline="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204</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3" name="TextBox 12">
            <a:extLst>
              <a:ext uri="{FF2B5EF4-FFF2-40B4-BE49-F238E27FC236}">
                <a16:creationId xmlns="" xmlns:a16="http://schemas.microsoft.com/office/drawing/2014/main" id="{AA798DB7-5632-4117-A797-3E173132E0E4}"/>
              </a:ext>
            </a:extLst>
          </p:cNvPr>
          <p:cNvSpPr txBox="1"/>
          <p:nvPr/>
        </p:nvSpPr>
        <p:spPr>
          <a:xfrm>
            <a:off x="5659144" y="4960943"/>
            <a:ext cx="367408" cy="523220"/>
          </a:xfrm>
          <a:prstGeom prst="rect">
            <a:avLst/>
          </a:prstGeom>
          <a:noFill/>
        </p:spPr>
        <p:txBody>
          <a:bodyPr wrap="none">
            <a:spAutoFit/>
          </a:bodyPr>
          <a:lstStyle/>
          <a:p>
            <a:pPr algn="l" defTabSz="457130" rtl="0">
              <a:defRPr/>
            </a:pPr>
            <a:r>
              <a:rPr lang="ru-RU" sz="1400" b="1" i="0" u="sng"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59</a:t>
            </a:r>
          </a:p>
          <a:p>
            <a:pPr algn="l" defTabSz="457130" rtl="0">
              <a:defRPr/>
            </a:pPr>
            <a:r>
              <a:rPr lang="ru-RU" sz="1400" b="1" i="0" u="none"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59</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4" name="TextBox 13">
            <a:extLst>
              <a:ext uri="{FF2B5EF4-FFF2-40B4-BE49-F238E27FC236}">
                <a16:creationId xmlns="" xmlns:a16="http://schemas.microsoft.com/office/drawing/2014/main" id="{D3DA27B7-F833-4B9C-9487-13793A7FC84A}"/>
              </a:ext>
            </a:extLst>
          </p:cNvPr>
          <p:cNvSpPr txBox="1"/>
          <p:nvPr/>
        </p:nvSpPr>
        <p:spPr>
          <a:xfrm>
            <a:off x="6654798" y="4960943"/>
            <a:ext cx="276038" cy="523220"/>
          </a:xfrm>
          <a:prstGeom prst="rect">
            <a:avLst/>
          </a:prstGeom>
          <a:noFill/>
        </p:spPr>
        <p:txBody>
          <a:bodyPr wrap="none">
            <a:spAutoFit/>
          </a:bodyPr>
          <a:lstStyle/>
          <a:p>
            <a:pPr algn="l" defTabSz="457130" rtl="0">
              <a:defRPr/>
            </a:pPr>
            <a:r>
              <a:rPr lang="ru-RU" sz="1400" b="1" i="0" u="sng"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2</a:t>
            </a:r>
          </a:p>
          <a:p>
            <a:pPr algn="l" defTabSz="457130" rtl="0">
              <a:defRPr/>
            </a:pPr>
            <a:r>
              <a:rPr lang="ru-RU" sz="1400" b="1" i="0" u="none"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2</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5" name="TextBox 14">
            <a:extLst>
              <a:ext uri="{FF2B5EF4-FFF2-40B4-BE49-F238E27FC236}">
                <a16:creationId xmlns="" xmlns:a16="http://schemas.microsoft.com/office/drawing/2014/main" id="{AB188BA7-FD76-4D52-8123-DFD885A281A0}"/>
              </a:ext>
            </a:extLst>
          </p:cNvPr>
          <p:cNvSpPr txBox="1"/>
          <p:nvPr/>
        </p:nvSpPr>
        <p:spPr>
          <a:xfrm>
            <a:off x="7564984" y="4960943"/>
            <a:ext cx="497252" cy="523220"/>
          </a:xfrm>
          <a:prstGeom prst="rect">
            <a:avLst/>
          </a:prstGeom>
          <a:noFill/>
        </p:spPr>
        <p:txBody>
          <a:bodyPr wrap="none">
            <a:spAutoFit/>
          </a:bodyPr>
          <a:lstStyle/>
          <a:p>
            <a:pPr algn="ctr" defTabSz="457130" rtl="0">
              <a:defRPr/>
            </a:pPr>
            <a:r>
              <a:rPr lang="ru-RU" sz="1400" b="1" i="0" u="sng" kern="0" baseline="0">
                <a:solidFill>
                  <a:srgbClr val="FFFFFF">
                    <a:lumMod val="100000"/>
                  </a:srgbClr>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 12†</a:t>
            </a:r>
          </a:p>
          <a:p>
            <a:pPr algn="ctr" defTabSz="457130" rtl="0">
              <a:defRPr/>
            </a:pPr>
            <a:r>
              <a:rPr lang="ru-RU" sz="1400" b="1" i="0" u="none" kern="0" baseline="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rPr>
              <a:t>12</a:t>
            </a:r>
            <a:endParaRPr lang="ru-RU" sz="1400" b="1" kern="0" dirty="0">
              <a:solidFill>
                <a:srgbClr val="FFFFFF"/>
              </a:solidFill>
              <a:latin typeface="Calibri" panose="020F0502020204030204" pitchFamily="34" charset="0"/>
              <a:ea typeface="ＭＳ Ｐゴシック" panose="020B0600070205080204" pitchFamily="34" charset="-128"/>
              <a:cs typeface="Arial" panose="020B0604020202020204" pitchFamily="34" charset="0"/>
              <a:sym typeface="Calibri" panose="020F0502020204030204" pitchFamily="34" charset="0"/>
            </a:endParaRPr>
          </a:p>
        </p:txBody>
      </p:sp>
      <p:sp>
        <p:nvSpPr>
          <p:cNvPr id="16" name="TextBox 5">
            <a:extLst>
              <a:ext uri="{FF2B5EF4-FFF2-40B4-BE49-F238E27FC236}">
                <a16:creationId xmlns="" xmlns:a16="http://schemas.microsoft.com/office/drawing/2014/main" id="{6DAFAB31-2388-4969-B334-18860DEB3DFF}"/>
              </a:ext>
            </a:extLst>
          </p:cNvPr>
          <p:cNvSpPr txBox="1">
            <a:spLocks noChangeArrowheads="1"/>
          </p:cNvSpPr>
          <p:nvPr/>
        </p:nvSpPr>
        <p:spPr bwMode="auto">
          <a:xfrm>
            <a:off x="4921871" y="5567696"/>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000" b="1" i="0" u="none" strike="noStrike" kern="0" cap="none" normalizeH="0" baseline="0">
                <a:ln>
                  <a:noFill/>
                </a:ln>
                <a:solidFill>
                  <a:srgbClr val="000000"/>
                </a:solidFill>
                <a:effectLst/>
                <a:uLnTx/>
                <a:uFillTx/>
                <a:cs typeface="Arial" panose="020B0604020202020204" pitchFamily="34" charset="0"/>
                <a:sym typeface="Calibri" panose="020F0502020204030204" pitchFamily="34" charset="0"/>
              </a:rPr>
              <a:t>*</a:t>
            </a:r>
          </a:p>
        </p:txBody>
      </p:sp>
      <p:sp>
        <p:nvSpPr>
          <p:cNvPr id="17" name="Content Placeholder 3">
            <a:extLst>
              <a:ext uri="{FF2B5EF4-FFF2-40B4-BE49-F238E27FC236}">
                <a16:creationId xmlns="" xmlns:a16="http://schemas.microsoft.com/office/drawing/2014/main" id="{15634DC2-C432-4882-BB6B-076FD83B4035}"/>
              </a:ext>
            </a:extLst>
          </p:cNvPr>
          <p:cNvSpPr txBox="1">
            <a:spLocks/>
          </p:cNvSpPr>
          <p:nvPr/>
        </p:nvSpPr>
        <p:spPr>
          <a:xfrm>
            <a:off x="234165" y="6097529"/>
            <a:ext cx="8452635" cy="416052"/>
          </a:xfrm>
          <a:prstGeom prst="rect">
            <a:avLst/>
          </a:prstGeom>
        </p:spPr>
        <p:txBody>
          <a:bodyPr vert="horz" lIns="0" tIns="0" rIns="0" bIns="0" rtlCol="0" anchor="b"/>
          <a:lstStyle>
            <a:defPPr>
              <a:defRPr lang="en-US"/>
            </a:defPPr>
            <a:lvl1pPr algn="r" rtl="0" fontAlgn="base">
              <a:spcBef>
                <a:spcPct val="0"/>
              </a:spcBef>
              <a:spcAft>
                <a:spcPct val="0"/>
              </a:spcAft>
              <a:defRPr sz="800" kern="1200">
                <a:solidFill>
                  <a:schemeClr val="tx1">
                    <a:lumMod val="50000"/>
                    <a:lumOff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ru-RU" sz="900" dirty="0" err="1" smtClean="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mITT</a:t>
            </a:r>
            <a: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модифицированная популяция рандомизированных пациентов (без участников с невирусологической</a:t>
            </a:r>
            <a:endParaRPr lang="en-US"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a:p>
            <a:pPr algn="l"/>
            <a: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неудачей лечения);  ПРС: предшествующая терапия ИФН, </a:t>
            </a:r>
            <a:r>
              <a:rPr lang="ru-RU" sz="90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ПэгИФН</a:t>
            </a:r>
            <a: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 РБВ, или </a:t>
            </a:r>
            <a:r>
              <a:rPr lang="ru-RU" sz="90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софосбувиром</a:t>
            </a:r>
            <a: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(СОФ) + РБВ ± </a:t>
            </a:r>
            <a:r>
              <a:rPr lang="ru-RU" sz="90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ПэгИФН</a:t>
            </a:r>
            <a: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r>
            <a:b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br>
            <a:r>
              <a:rPr lang="ru-RU" sz="9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Все пациенты с ГТ3 ранее не получали терапию; † Один пациент с ГТ6 с отсутствующими данными по УВО12 исключен из этого анализа</a:t>
            </a:r>
            <a:r>
              <a:rPr lang="ru-RU"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a:t>
            </a:r>
            <a:endParaRPr lang="ru-RU" altLang="en-US"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p:txBody>
      </p:sp>
      <p:sp>
        <p:nvSpPr>
          <p:cNvPr id="18" name="Text Placeholder 2">
            <a:extLst>
              <a:ext uri="{FF2B5EF4-FFF2-40B4-BE49-F238E27FC236}">
                <a16:creationId xmlns="" xmlns:a16="http://schemas.microsoft.com/office/drawing/2014/main" id="{BDE725A9-3D32-462D-ACA1-99B642EC738E}"/>
              </a:ext>
            </a:extLst>
          </p:cNvPr>
          <p:cNvSpPr txBox="1">
            <a:spLocks/>
          </p:cNvSpPr>
          <p:nvPr/>
        </p:nvSpPr>
        <p:spPr bwMode="auto">
          <a:xfrm>
            <a:off x="234165" y="6589285"/>
            <a:ext cx="2572820"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lgn="r" defTabSz="457131" rtl="0" fontAlgn="base">
              <a:lnSpc>
                <a:spcPct val="90000"/>
              </a:lnSpc>
              <a:spcBef>
                <a:spcPts val="0"/>
              </a:spcBef>
              <a:spcAft>
                <a:spcPts val="0"/>
              </a:spcAft>
              <a:buFont typeface="Arial" charset="0"/>
              <a:defRPr sz="1100">
                <a:solidFill>
                  <a:schemeClr val="tx1"/>
                </a:solidFill>
                <a:latin typeface="+mn-lt"/>
                <a:ea typeface="+mn-ea"/>
                <a:cs typeface="+mn-cs"/>
              </a:defRPr>
            </a:lvl1pPr>
            <a:lvl2pPr marL="457131" indent="-342850" algn="l" defTabSz="457131" rtl="0" fontAlgn="base">
              <a:spcBef>
                <a:spcPts val="300"/>
              </a:spcBef>
              <a:spcAft>
                <a:spcPts val="300"/>
              </a:spcAft>
              <a:buFont typeface="Arial" charset="0"/>
              <a:buChar char="•"/>
              <a:defRPr sz="2300">
                <a:solidFill>
                  <a:schemeClr val="tx1"/>
                </a:solidFill>
                <a:latin typeface="+mn-lt"/>
                <a:cs typeface="+mn-cs"/>
              </a:defRPr>
            </a:lvl2pPr>
            <a:lvl3pPr marL="749188" indent="-228568" algn="l" defTabSz="457131" rtl="0" fontAlgn="base">
              <a:spcBef>
                <a:spcPts val="300"/>
              </a:spcBef>
              <a:spcAft>
                <a:spcPts val="300"/>
              </a:spcAft>
              <a:buFont typeface="Arial" charset="0"/>
              <a:buChar char="–"/>
              <a:defRPr sz="2300">
                <a:solidFill>
                  <a:schemeClr val="tx1"/>
                </a:solidFill>
                <a:latin typeface="+mn-lt"/>
                <a:cs typeface="+mn-cs"/>
              </a:defRPr>
            </a:lvl3pPr>
            <a:lvl4pPr marL="1077753" indent="-273011" algn="l" defTabSz="457131" rtl="0" fontAlgn="base">
              <a:spcBef>
                <a:spcPts val="300"/>
              </a:spcBef>
              <a:spcAft>
                <a:spcPts val="300"/>
              </a:spcAft>
              <a:buFont typeface="Arial" charset="0"/>
              <a:buChar char="–"/>
              <a:defRPr sz="2300">
                <a:solidFill>
                  <a:schemeClr val="tx1"/>
                </a:solidFill>
                <a:latin typeface="+mn-lt"/>
                <a:cs typeface="+mn-cs"/>
              </a:defRPr>
            </a:lvl4pPr>
            <a:lvl5pPr marL="1436472" indent="-271423" algn="l" defTabSz="457131" rtl="0" fontAlgn="base">
              <a:spcBef>
                <a:spcPts val="300"/>
              </a:spcBef>
              <a:spcAft>
                <a:spcPts val="300"/>
              </a:spcAft>
              <a:buFont typeface="Arial" charset="0"/>
              <a:buChar char="–"/>
              <a:defRPr sz="2300">
                <a:solidFill>
                  <a:schemeClr val="tx1"/>
                </a:solidFill>
                <a:latin typeface="+mn-lt"/>
                <a:cs typeface="+mn-cs"/>
              </a:defRPr>
            </a:lvl5pPr>
            <a:lvl6pPr marL="1942810" indent="-228568" algn="l" defTabSz="457131" rtl="0" eaLnBrk="1" fontAlgn="base" hangingPunct="1">
              <a:spcBef>
                <a:spcPct val="10000"/>
              </a:spcBef>
              <a:spcAft>
                <a:spcPct val="0"/>
              </a:spcAft>
              <a:buFont typeface="Arial" charset="0"/>
              <a:buChar char="–"/>
              <a:defRPr>
                <a:solidFill>
                  <a:schemeClr val="tx1"/>
                </a:solidFill>
                <a:latin typeface="+mn-lt"/>
                <a:cs typeface="+mn-cs"/>
              </a:defRPr>
            </a:lvl6pPr>
            <a:lvl7pPr marL="2399940" indent="-228568" algn="l" defTabSz="457131" rtl="0" eaLnBrk="1" fontAlgn="base" hangingPunct="1">
              <a:spcBef>
                <a:spcPct val="10000"/>
              </a:spcBef>
              <a:spcAft>
                <a:spcPct val="0"/>
              </a:spcAft>
              <a:buFont typeface="Arial" charset="0"/>
              <a:buChar char="–"/>
              <a:defRPr>
                <a:solidFill>
                  <a:schemeClr val="tx1"/>
                </a:solidFill>
                <a:latin typeface="+mn-lt"/>
                <a:cs typeface="+mn-cs"/>
              </a:defRPr>
            </a:lvl7pPr>
            <a:lvl8pPr marL="2857071" indent="-228568" algn="l" defTabSz="457131" rtl="0" eaLnBrk="1" fontAlgn="base" hangingPunct="1">
              <a:spcBef>
                <a:spcPct val="10000"/>
              </a:spcBef>
              <a:spcAft>
                <a:spcPct val="0"/>
              </a:spcAft>
              <a:buFont typeface="Arial" charset="0"/>
              <a:buChar char="–"/>
              <a:defRPr>
                <a:solidFill>
                  <a:schemeClr val="tx1"/>
                </a:solidFill>
                <a:latin typeface="+mn-lt"/>
                <a:cs typeface="+mn-cs"/>
              </a:defRPr>
            </a:lvl8pPr>
            <a:lvl9pPr marL="3314204" indent="-228568" algn="l" defTabSz="457131" rtl="0" eaLnBrk="1" fontAlgn="base" hangingPunct="1">
              <a:spcBef>
                <a:spcPct val="10000"/>
              </a:spcBef>
              <a:spcAft>
                <a:spcPct val="0"/>
              </a:spcAft>
              <a:buFont typeface="Arial" charset="0"/>
              <a:buChar char="–"/>
              <a:defRPr>
                <a:solidFill>
                  <a:schemeClr val="tx1"/>
                </a:solidFill>
                <a:latin typeface="+mn-lt"/>
                <a:cs typeface="+mn-cs"/>
              </a:defRPr>
            </a:lvl9pPr>
          </a:lstStyle>
          <a:p>
            <a:r>
              <a:rPr lang="ru-RU" kern="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Puoti</a:t>
            </a:r>
            <a:r>
              <a:rPr lang="ru-RU"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M, </a:t>
            </a:r>
            <a:r>
              <a:rPr lang="ru-RU" i="1" kern="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et</a:t>
            </a:r>
            <a:r>
              <a:rPr lang="ru-RU" i="1"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ru-RU" i="1" kern="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al</a:t>
            </a:r>
            <a:r>
              <a:rPr lang="ru-RU" i="1"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J </a:t>
            </a:r>
            <a:r>
              <a:rPr lang="ru-RU" i="1" kern="0" dirty="0" err="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Hepatol</a:t>
            </a:r>
            <a:r>
              <a:rPr lang="ru-RU" i="1"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ru-RU"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2018; </a:t>
            </a:r>
            <a:r>
              <a:rPr lang="ru-RU" kern="0" dirty="0"/>
              <a:t>69, 293–300</a:t>
            </a:r>
            <a:r>
              <a:rPr lang="ru-RU"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a:t>
            </a:r>
            <a:endParaRPr lang="ru-RU" altLang="en-US" kern="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2899125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4C8C9-D537-4CA6-A4B9-860CAC52D9B5}"/>
              </a:ext>
            </a:extLst>
          </p:cNvPr>
          <p:cNvSpPr>
            <a:spLocks noGrp="1"/>
          </p:cNvSpPr>
          <p:nvPr>
            <p:ph type="title"/>
          </p:nvPr>
        </p:nvSpPr>
        <p:spPr>
          <a:xfrm>
            <a:off x="457200" y="466436"/>
            <a:ext cx="8505876" cy="676564"/>
          </a:xfrm>
        </p:spPr>
        <p:txBody>
          <a:bodyPr/>
          <a:lstStyle/>
          <a:p>
            <a:r>
              <a:rPr lang="ru-RU" b="1" dirty="0"/>
              <a:t>Сводный анализ эффективности </a:t>
            </a:r>
            <a:r>
              <a:rPr lang="ru-RU" b="1" dirty="0" smtClean="0"/>
              <a:t>ГЛЕ/ПИБ </a:t>
            </a:r>
            <a:r>
              <a:rPr lang="ru-RU" b="1" dirty="0"/>
              <a:t>у пациентов с ВГС генотипов 1–6 и компенсированным циррозом (ITT)</a:t>
            </a:r>
          </a:p>
        </p:txBody>
      </p:sp>
      <p:sp>
        <p:nvSpPr>
          <p:cNvPr id="5" name="Rounded Rectangle 31">
            <a:extLst>
              <a:ext uri="{FF2B5EF4-FFF2-40B4-BE49-F238E27FC236}">
                <a16:creationId xmlns="" xmlns:a16="http://schemas.microsoft.com/office/drawing/2014/main" id="{77E025BB-0AF2-4CE8-BF3C-6EFBE58C3D58}"/>
              </a:ext>
            </a:extLst>
          </p:cNvPr>
          <p:cNvSpPr/>
          <p:nvPr/>
        </p:nvSpPr>
        <p:spPr>
          <a:xfrm>
            <a:off x="447115" y="1445345"/>
            <a:ext cx="8505876" cy="833831"/>
          </a:xfrm>
          <a:prstGeom prst="roundRect">
            <a:avLst/>
          </a:prstGeom>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42900" fontAlgn="auto">
              <a:spcBef>
                <a:spcPts val="0"/>
              </a:spcBef>
              <a:spcAft>
                <a:spcPts val="0"/>
              </a:spcAft>
            </a:pPr>
            <a:r>
              <a:rPr lang="ru-RU" sz="1600" b="1" dirty="0" smtClean="0">
                <a:solidFill>
                  <a:srgbClr val="FFFFFF"/>
                </a:solidFill>
                <a:latin typeface="Calibri"/>
                <a:sym typeface="Calibri" panose="020F0502020204030204" pitchFamily="34" charset="0"/>
              </a:rPr>
              <a:t>ГЛЕ/ПИБ, </a:t>
            </a:r>
            <a:r>
              <a:rPr lang="ru-RU" sz="1600" b="1" dirty="0">
                <a:solidFill>
                  <a:srgbClr val="FFFFFF"/>
                </a:solidFill>
                <a:latin typeface="Calibri"/>
                <a:sym typeface="Calibri" panose="020F0502020204030204" pitchFamily="34" charset="0"/>
              </a:rPr>
              <a:t>12 недель у первичных пациентов и пациентов после терапии ПэгИФН±РБВ±СОФ, ГТ1, 2, 4–6</a:t>
            </a:r>
            <a:r>
              <a:rPr lang="en-US" sz="1600" b="1" dirty="0">
                <a:solidFill>
                  <a:srgbClr val="FFFFFF"/>
                </a:solidFill>
                <a:latin typeface="Calibri"/>
                <a:sym typeface="Calibri" panose="020F0502020204030204" pitchFamily="34" charset="0"/>
              </a:rPr>
              <a:t> </a:t>
            </a:r>
            <a:r>
              <a:rPr lang="ru-RU" sz="1600" b="1" dirty="0" smtClean="0">
                <a:solidFill>
                  <a:srgbClr val="FFFFFF"/>
                </a:solidFill>
                <a:latin typeface="Calibri"/>
                <a:sym typeface="Calibri" panose="020F0502020204030204" pitchFamily="34" charset="0"/>
              </a:rPr>
              <a:t>ГЛЕ/ПИБ, </a:t>
            </a:r>
            <a:r>
              <a:rPr lang="ru-RU" sz="1600" b="1" dirty="0">
                <a:solidFill>
                  <a:srgbClr val="FFFFFF"/>
                </a:solidFill>
                <a:latin typeface="Calibri"/>
                <a:sym typeface="Calibri" panose="020F0502020204030204" pitchFamily="34" charset="0"/>
              </a:rPr>
              <a:t>12 недель первичные, ГТ3; </a:t>
            </a:r>
            <a:r>
              <a:rPr lang="ru-RU" sz="1600" b="1" dirty="0" smtClean="0">
                <a:solidFill>
                  <a:srgbClr val="FFFFFF"/>
                </a:solidFill>
                <a:latin typeface="Calibri"/>
                <a:sym typeface="Calibri" panose="020F0502020204030204" pitchFamily="34" charset="0"/>
              </a:rPr>
              <a:t>ГЛЕ/ПИБ, </a:t>
            </a:r>
            <a:r>
              <a:rPr lang="ru-RU" sz="1600" b="1" dirty="0">
                <a:solidFill>
                  <a:srgbClr val="FFFFFF"/>
                </a:solidFill>
                <a:latin typeface="Calibri"/>
                <a:sym typeface="Calibri" panose="020F0502020204030204" pitchFamily="34" charset="0"/>
              </a:rPr>
              <a:t>16 недель, после ПэгИФН±РБВ±СОФ, ГТ3 </a:t>
            </a:r>
          </a:p>
        </p:txBody>
      </p:sp>
      <p:sp>
        <p:nvSpPr>
          <p:cNvPr id="6" name="Rounded Rectangle 24">
            <a:extLst>
              <a:ext uri="{FF2B5EF4-FFF2-40B4-BE49-F238E27FC236}">
                <a16:creationId xmlns="" xmlns:a16="http://schemas.microsoft.com/office/drawing/2014/main" id="{86EA0AB8-842F-4AF6-A45E-6379ADABE5B4}"/>
              </a:ext>
            </a:extLst>
          </p:cNvPr>
          <p:cNvSpPr/>
          <p:nvPr/>
        </p:nvSpPr>
        <p:spPr>
          <a:xfrm>
            <a:off x="447115" y="5217897"/>
            <a:ext cx="8239685" cy="776248"/>
          </a:xfrm>
          <a:prstGeom prst="roundRect">
            <a:avLst/>
          </a:prstGeom>
          <a:solidFill>
            <a:schemeClr val="accent2">
              <a:lumMod val="60000"/>
              <a:lumOff val="40000"/>
            </a:schemeClr>
          </a:solidFill>
          <a:ln>
            <a:solidFill>
              <a:schemeClr val="accent2">
                <a:lumMod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27000" tIns="27000" rIns="27000" bIns="27000" anchor="ctr"/>
          <a:lstStyle/>
          <a:p>
            <a:pPr algn="ctr" defTabSz="685800"/>
            <a:r>
              <a:rPr lang="ru-RU" sz="1350" b="1" kern="0" dirty="0">
                <a:solidFill>
                  <a:srgbClr val="070605"/>
                </a:solidFill>
                <a:ea typeface="ＭＳ Ｐゴシック"/>
                <a:sym typeface="Calibri" panose="020F0502020204030204" pitchFamily="34" charset="0"/>
              </a:rPr>
              <a:t>Пациенты с ГТ3 и циррозом печени представляют собой популяцию, </a:t>
            </a:r>
          </a:p>
          <a:p>
            <a:pPr algn="ctr" defTabSz="685800"/>
            <a:r>
              <a:rPr lang="ru-RU" sz="1350" b="1" kern="0" dirty="0">
                <a:solidFill>
                  <a:srgbClr val="070605"/>
                </a:solidFill>
                <a:ea typeface="ＭＳ Ｐゴシック"/>
                <a:sym typeface="Calibri" panose="020F0502020204030204" pitchFamily="34" charset="0"/>
              </a:rPr>
              <a:t>трудно поддающуюся излечению при использовании режимов первого поколения</a:t>
            </a:r>
          </a:p>
        </p:txBody>
      </p:sp>
      <p:graphicFrame>
        <p:nvGraphicFramePr>
          <p:cNvPr id="8" name="Chart 6">
            <a:extLst>
              <a:ext uri="{FF2B5EF4-FFF2-40B4-BE49-F238E27FC236}">
                <a16:creationId xmlns="" xmlns:a16="http://schemas.microsoft.com/office/drawing/2014/main" id="{3A115ED2-B12C-4628-B000-4147638D4B84}"/>
              </a:ext>
            </a:extLst>
          </p:cNvPr>
          <p:cNvGraphicFramePr>
            <a:graphicFrameLocks/>
          </p:cNvGraphicFramePr>
          <p:nvPr>
            <p:extLst>
              <p:ext uri="{D42A27DB-BD31-4B8C-83A1-F6EECF244321}">
                <p14:modId xmlns:p14="http://schemas.microsoft.com/office/powerpoint/2010/main" val="2510415933"/>
              </p:ext>
            </p:extLst>
          </p:nvPr>
        </p:nvGraphicFramePr>
        <p:xfrm>
          <a:off x="447115" y="2422767"/>
          <a:ext cx="8160068" cy="27016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 xmlns:a16="http://schemas.microsoft.com/office/drawing/2014/main" id="{45DADCA1-2774-4DED-A8EE-6CFEC5C653C4}"/>
              </a:ext>
            </a:extLst>
          </p:cNvPr>
          <p:cNvSpPr txBox="1"/>
          <p:nvPr/>
        </p:nvSpPr>
        <p:spPr>
          <a:xfrm>
            <a:off x="1888304"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297</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308</a:t>
            </a:r>
          </a:p>
        </p:txBody>
      </p:sp>
      <p:sp>
        <p:nvSpPr>
          <p:cNvPr id="10" name="TextBox 9">
            <a:extLst>
              <a:ext uri="{FF2B5EF4-FFF2-40B4-BE49-F238E27FC236}">
                <a16:creationId xmlns="" xmlns:a16="http://schemas.microsoft.com/office/drawing/2014/main" id="{DD5C3CC4-1BA1-4854-AFCC-CC578A07D4FE}"/>
              </a:ext>
            </a:extLst>
          </p:cNvPr>
          <p:cNvSpPr txBox="1"/>
          <p:nvPr/>
        </p:nvSpPr>
        <p:spPr>
          <a:xfrm>
            <a:off x="2859225"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119</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126</a:t>
            </a:r>
          </a:p>
        </p:txBody>
      </p:sp>
      <p:sp>
        <p:nvSpPr>
          <p:cNvPr id="11" name="TextBox 10">
            <a:extLst>
              <a:ext uri="{FF2B5EF4-FFF2-40B4-BE49-F238E27FC236}">
                <a16:creationId xmlns="" xmlns:a16="http://schemas.microsoft.com/office/drawing/2014/main" id="{563518E9-426F-49BE-B467-1EB169AAA580}"/>
              </a:ext>
            </a:extLst>
          </p:cNvPr>
          <p:cNvSpPr txBox="1"/>
          <p:nvPr/>
        </p:nvSpPr>
        <p:spPr>
          <a:xfrm>
            <a:off x="3830146"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35</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35</a:t>
            </a:r>
          </a:p>
        </p:txBody>
      </p:sp>
      <p:sp>
        <p:nvSpPr>
          <p:cNvPr id="12" name="TextBox 11">
            <a:extLst>
              <a:ext uri="{FF2B5EF4-FFF2-40B4-BE49-F238E27FC236}">
                <a16:creationId xmlns="" xmlns:a16="http://schemas.microsoft.com/office/drawing/2014/main" id="{D146A0CB-4FA5-432B-BD60-8924E7EAE6F1}"/>
              </a:ext>
            </a:extLst>
          </p:cNvPr>
          <p:cNvSpPr txBox="1"/>
          <p:nvPr/>
        </p:nvSpPr>
        <p:spPr>
          <a:xfrm>
            <a:off x="4801067"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112</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116</a:t>
            </a:r>
          </a:p>
        </p:txBody>
      </p:sp>
      <p:sp>
        <p:nvSpPr>
          <p:cNvPr id="13" name="TextBox 12">
            <a:extLst>
              <a:ext uri="{FF2B5EF4-FFF2-40B4-BE49-F238E27FC236}">
                <a16:creationId xmlns="" xmlns:a16="http://schemas.microsoft.com/office/drawing/2014/main" id="{4B656D48-C2A9-4275-864D-EC7B46E2F625}"/>
              </a:ext>
            </a:extLst>
          </p:cNvPr>
          <p:cNvSpPr txBox="1"/>
          <p:nvPr/>
        </p:nvSpPr>
        <p:spPr>
          <a:xfrm>
            <a:off x="5771987"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22</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22</a:t>
            </a:r>
          </a:p>
        </p:txBody>
      </p:sp>
      <p:sp>
        <p:nvSpPr>
          <p:cNvPr id="14" name="TextBox 13">
            <a:extLst>
              <a:ext uri="{FF2B5EF4-FFF2-40B4-BE49-F238E27FC236}">
                <a16:creationId xmlns="" xmlns:a16="http://schemas.microsoft.com/office/drawing/2014/main" id="{6E7D50BB-A3E7-4A7C-882B-84F068E78A98}"/>
              </a:ext>
            </a:extLst>
          </p:cNvPr>
          <p:cNvSpPr txBox="1"/>
          <p:nvPr/>
        </p:nvSpPr>
        <p:spPr>
          <a:xfrm>
            <a:off x="7713827"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7</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7</a:t>
            </a:r>
          </a:p>
        </p:txBody>
      </p:sp>
      <p:sp>
        <p:nvSpPr>
          <p:cNvPr id="15" name="TextBox 14">
            <a:extLst>
              <a:ext uri="{FF2B5EF4-FFF2-40B4-BE49-F238E27FC236}">
                <a16:creationId xmlns="" xmlns:a16="http://schemas.microsoft.com/office/drawing/2014/main" id="{6EA40F0A-6CB5-4836-9DBF-336EDCACE5C0}"/>
              </a:ext>
            </a:extLst>
          </p:cNvPr>
          <p:cNvSpPr txBox="1"/>
          <p:nvPr/>
        </p:nvSpPr>
        <p:spPr>
          <a:xfrm>
            <a:off x="6742908" y="4271376"/>
            <a:ext cx="402013" cy="369332"/>
          </a:xfrm>
          <a:prstGeom prst="rect">
            <a:avLst/>
          </a:prstGeom>
          <a:noFill/>
        </p:spPr>
        <p:txBody>
          <a:bodyPr wrap="square" lIns="0" tIns="0" rIns="0" bIns="0" rtlCol="0">
            <a:spAutoFit/>
          </a:bodyPr>
          <a:lstStyle/>
          <a:p>
            <a:pPr algn="ctr" defTabSz="514325">
              <a:defRPr/>
            </a:pPr>
            <a:r>
              <a:rPr lang="en-GB" sz="1200" b="1" u="sng" dirty="0">
                <a:solidFill>
                  <a:srgbClr val="FFFFFF"/>
                </a:solidFill>
                <a:ea typeface="ＭＳ Ｐゴシック"/>
              </a:rPr>
              <a:t>2</a:t>
            </a:r>
            <a:endParaRPr lang="en-GB" sz="1200" b="1" baseline="30000" dirty="0">
              <a:solidFill>
                <a:srgbClr val="FFFFFF"/>
              </a:solidFill>
              <a:ea typeface="ＭＳ Ｐゴシック"/>
            </a:endParaRPr>
          </a:p>
          <a:p>
            <a:pPr algn="ctr" defTabSz="514325">
              <a:defRPr/>
            </a:pPr>
            <a:r>
              <a:rPr lang="en-GB" sz="1200" b="1" dirty="0">
                <a:solidFill>
                  <a:srgbClr val="FFFFFF"/>
                </a:solidFill>
                <a:ea typeface="ＭＳ Ｐゴシック"/>
              </a:rPr>
              <a:t>2</a:t>
            </a:r>
          </a:p>
        </p:txBody>
      </p:sp>
      <p:sp>
        <p:nvSpPr>
          <p:cNvPr id="16" name="Rectangle 15">
            <a:extLst>
              <a:ext uri="{FF2B5EF4-FFF2-40B4-BE49-F238E27FC236}">
                <a16:creationId xmlns="" xmlns:a16="http://schemas.microsoft.com/office/drawing/2014/main" id="{19027622-E6D0-417D-9C67-1EA79A83B7A5}"/>
              </a:ext>
            </a:extLst>
          </p:cNvPr>
          <p:cNvSpPr/>
          <p:nvPr/>
        </p:nvSpPr>
        <p:spPr>
          <a:xfrm>
            <a:off x="4559057" y="2420075"/>
            <a:ext cx="845343" cy="270436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70605"/>
              </a:solidFill>
            </a:endParaRPr>
          </a:p>
        </p:txBody>
      </p:sp>
      <p:sp>
        <p:nvSpPr>
          <p:cNvPr id="18" name="Text Placeholder 4">
            <a:extLst>
              <a:ext uri="{FF2B5EF4-FFF2-40B4-BE49-F238E27FC236}">
                <a16:creationId xmlns="" xmlns:a16="http://schemas.microsoft.com/office/drawing/2014/main" id="{EEFF1FFF-6A2F-440B-83BD-FE93376626BE}"/>
              </a:ext>
            </a:extLst>
          </p:cNvPr>
          <p:cNvSpPr txBox="1">
            <a:spLocks/>
          </p:cNvSpPr>
          <p:nvPr/>
        </p:nvSpPr>
        <p:spPr>
          <a:xfrm>
            <a:off x="4703179" y="6477880"/>
            <a:ext cx="4037900" cy="295443"/>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lgn="r" fontAlgn="auto">
              <a:spcAft>
                <a:spcPts val="0"/>
              </a:spcAft>
              <a:buFont typeface="Wingdings" panose="05000000000000000000" pitchFamily="2" charset="2"/>
              <a:buNone/>
            </a:pPr>
            <a:r>
              <a:rPr lang="ru-RU" sz="110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Gane E, </a:t>
            </a:r>
            <a:r>
              <a:rPr lang="ru-RU" sz="1100" i="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et al</a:t>
            </a:r>
            <a:r>
              <a:rPr lang="ru-RU" sz="110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a:t>
            </a:r>
            <a:r>
              <a:rPr lang="ru-RU" sz="1100" i="1">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Hepatology</a:t>
            </a:r>
            <a:r>
              <a:rPr lang="ru-RU" sz="110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rPr>
              <a:t> 2017; 66:44A (устный доклад).</a:t>
            </a:r>
            <a:endParaRPr lang="ru-RU" sz="1100" dirty="0">
              <a:solidFill>
                <a:schemeClr val="tx1">
                  <a:lumMod val="100000"/>
                </a:schemeClr>
              </a:solidFill>
              <a:latin typeface="Calibri" panose="020F0502020204030204" pitchFamily="34" charset="0"/>
              <a:cs typeface="Arial" panose="020B0604020202020204" pitchFamily="34" charset="0"/>
              <a:sym typeface="Calibri" panose="020F0502020204030204" pitchFamily="34" charset="0"/>
            </a:endParaRPr>
          </a:p>
        </p:txBody>
      </p:sp>
      <p:sp>
        <p:nvSpPr>
          <p:cNvPr id="3" name="TextBox 2"/>
          <p:cNvSpPr txBox="1"/>
          <p:nvPr/>
        </p:nvSpPr>
        <p:spPr>
          <a:xfrm>
            <a:off x="246953" y="6388139"/>
            <a:ext cx="4086727" cy="405911"/>
          </a:xfrm>
          <a:prstGeom prst="rect">
            <a:avLst/>
          </a:prstGeom>
          <a:noFill/>
        </p:spPr>
        <p:txBody>
          <a:bodyPr wrap="square" lIns="0" tIns="0" rIns="0" bIns="0" rtlCol="0">
            <a:noAutofit/>
          </a:bodyPr>
          <a:lstStyle/>
          <a:p>
            <a:pPr>
              <a:lnSpc>
                <a:spcPct val="90000"/>
              </a:lnSpc>
            </a:pPr>
            <a:r>
              <a:rPr lang="ru-RU" sz="1000" dirty="0" smtClean="0"/>
              <a:t>ГТ – генотип вируса, </a:t>
            </a:r>
            <a:r>
              <a:rPr lang="ru-RU" sz="1000" dirty="0" err="1" smtClean="0"/>
              <a:t>ПэгИФН</a:t>
            </a:r>
            <a:r>
              <a:rPr lang="ru-RU" sz="1000" dirty="0" smtClean="0"/>
              <a:t> – </a:t>
            </a:r>
            <a:r>
              <a:rPr lang="ru-RU" sz="1000" dirty="0" err="1" smtClean="0"/>
              <a:t>пегелированный</a:t>
            </a:r>
            <a:r>
              <a:rPr lang="ru-RU" sz="1000" dirty="0" smtClean="0"/>
              <a:t> интерферон, РБВ – </a:t>
            </a:r>
            <a:r>
              <a:rPr lang="ru-RU" sz="1000" dirty="0" err="1" smtClean="0"/>
              <a:t>рибавирин</a:t>
            </a:r>
            <a:r>
              <a:rPr lang="ru-RU" sz="1000" dirty="0" smtClean="0"/>
              <a:t>; СОФ - </a:t>
            </a:r>
            <a:r>
              <a:rPr lang="ru-RU" sz="1000" dirty="0" err="1" smtClean="0"/>
              <a:t>софосбувир</a:t>
            </a:r>
            <a:endParaRPr lang="ru-RU" sz="1000" dirty="0" smtClean="0"/>
          </a:p>
        </p:txBody>
      </p:sp>
    </p:spTree>
    <p:extLst>
      <p:ext uri="{BB962C8B-B14F-4D97-AF65-F5344CB8AC3E}">
        <p14:creationId xmlns:p14="http://schemas.microsoft.com/office/powerpoint/2010/main" val="887792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 action="ppaction://noaction"/>
          </p:cNvPr>
          <p:cNvSpPr/>
          <p:nvPr/>
        </p:nvSpPr>
        <p:spPr>
          <a:xfrm>
            <a:off x="117020" y="1355129"/>
            <a:ext cx="8871555" cy="1920251"/>
          </a:xfrm>
          <a:prstGeom prst="rect">
            <a:avLst/>
          </a:prstGeom>
          <a:solidFill>
            <a:srgbClr val="FCEEEE"/>
          </a:solidFill>
          <a:ln w="19050">
            <a:solidFill>
              <a:srgbClr val="FCEEE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spcBef>
                <a:spcPts val="1200"/>
              </a:spcBef>
            </a:pPr>
            <a:r>
              <a:rPr lang="ru-RU" sz="2800" b="1" dirty="0">
                <a:solidFill>
                  <a:schemeClr val="tx1"/>
                </a:solidFill>
              </a:rPr>
              <a:t>ВСЕ ГЕНОТИПЫ ВГС</a:t>
            </a:r>
            <a:endParaRPr lang="en-GB" sz="2800" b="1" dirty="0">
              <a:solidFill>
                <a:schemeClr val="tx1"/>
              </a:solidFill>
            </a:endParaRPr>
          </a:p>
          <a:p>
            <a:pPr algn="ctr">
              <a:lnSpc>
                <a:spcPct val="90000"/>
              </a:lnSpc>
              <a:spcBef>
                <a:spcPts val="1200"/>
              </a:spcBef>
            </a:pPr>
            <a:r>
              <a:rPr lang="ru-RU" b="1" dirty="0" err="1">
                <a:solidFill>
                  <a:schemeClr val="tx1"/>
                </a:solidFill>
              </a:rPr>
              <a:t>Софосбувир</a:t>
            </a:r>
            <a:r>
              <a:rPr lang="ru-RU" b="1" dirty="0">
                <a:solidFill>
                  <a:schemeClr val="tx1"/>
                </a:solidFill>
              </a:rPr>
              <a:t>/</a:t>
            </a:r>
            <a:r>
              <a:rPr lang="ru-RU" b="1" dirty="0" err="1">
                <a:solidFill>
                  <a:schemeClr val="tx1"/>
                </a:solidFill>
              </a:rPr>
              <a:t>велпатасвир</a:t>
            </a:r>
            <a:r>
              <a:rPr lang="ru-RU" b="1" dirty="0">
                <a:solidFill>
                  <a:schemeClr val="tx1"/>
                </a:solidFill>
              </a:rPr>
              <a:t> </a:t>
            </a:r>
            <a:r>
              <a:rPr lang="ru-RU" dirty="0">
                <a:solidFill>
                  <a:schemeClr val="tx1"/>
                </a:solidFill>
              </a:rPr>
              <a:t>показан для лечения хронического гепатита С у взрослых</a:t>
            </a:r>
            <a:endParaRPr lang="en-GB" dirty="0">
              <a:solidFill>
                <a:schemeClr val="tx1"/>
              </a:solidFill>
            </a:endParaRPr>
          </a:p>
          <a:p>
            <a:pPr>
              <a:lnSpc>
                <a:spcPct val="90000"/>
              </a:lnSpc>
              <a:spcBef>
                <a:spcPts val="1200"/>
              </a:spcBef>
            </a:pPr>
            <a:r>
              <a:rPr lang="en-GB" dirty="0">
                <a:solidFill>
                  <a:schemeClr val="tx1"/>
                </a:solidFill>
              </a:rPr>
              <a:t>- </a:t>
            </a:r>
            <a:r>
              <a:rPr lang="ru-RU" dirty="0" err="1">
                <a:solidFill>
                  <a:schemeClr val="tx1"/>
                </a:solidFill>
              </a:rPr>
              <a:t>Пангенотипный</a:t>
            </a:r>
            <a:r>
              <a:rPr lang="en-GB" dirty="0">
                <a:solidFill>
                  <a:schemeClr val="tx1"/>
                </a:solidFill>
              </a:rPr>
              <a:t/>
            </a:r>
            <a:br>
              <a:rPr lang="en-GB" dirty="0">
                <a:solidFill>
                  <a:schemeClr val="tx1"/>
                </a:solidFill>
              </a:rPr>
            </a:br>
            <a:r>
              <a:rPr lang="en-GB" dirty="0">
                <a:solidFill>
                  <a:schemeClr val="tx1"/>
                </a:solidFill>
              </a:rPr>
              <a:t>- </a:t>
            </a:r>
            <a:r>
              <a:rPr lang="ru-RU" dirty="0">
                <a:solidFill>
                  <a:schemeClr val="tx1"/>
                </a:solidFill>
              </a:rPr>
              <a:t>Нет необходимости в определении генотипа</a:t>
            </a:r>
            <a:r>
              <a:rPr lang="en-GB" dirty="0">
                <a:solidFill>
                  <a:schemeClr val="tx1"/>
                </a:solidFill>
              </a:rPr>
              <a:t/>
            </a:r>
            <a:br>
              <a:rPr lang="en-GB" dirty="0">
                <a:solidFill>
                  <a:schemeClr val="tx1"/>
                </a:solidFill>
              </a:rPr>
            </a:br>
            <a:r>
              <a:rPr lang="en-GB" dirty="0">
                <a:solidFill>
                  <a:schemeClr val="tx1"/>
                </a:solidFill>
              </a:rPr>
              <a:t>- </a:t>
            </a:r>
            <a:r>
              <a:rPr lang="ru-RU" dirty="0">
                <a:solidFill>
                  <a:schemeClr val="tx1"/>
                </a:solidFill>
              </a:rPr>
              <a:t>Нет необходимости в исследовании </a:t>
            </a:r>
            <a:r>
              <a:rPr lang="en-GB" dirty="0">
                <a:solidFill>
                  <a:schemeClr val="tx1"/>
                </a:solidFill>
              </a:rPr>
              <a:t>RAV</a:t>
            </a:r>
          </a:p>
        </p:txBody>
      </p:sp>
      <p:sp>
        <p:nvSpPr>
          <p:cNvPr id="13" name="Rectangle 12">
            <a:hlinkClick r:id="rId2" action="ppaction://hlinksldjump"/>
          </p:cNvPr>
          <p:cNvSpPr/>
          <p:nvPr/>
        </p:nvSpPr>
        <p:spPr>
          <a:xfrm>
            <a:off x="117020" y="3429000"/>
            <a:ext cx="2880000" cy="2592288"/>
          </a:xfrm>
          <a:prstGeom prst="rect">
            <a:avLst/>
          </a:prstGeom>
          <a:solidFill>
            <a:srgbClr val="FCEEEE"/>
          </a:solidFill>
          <a:ln w="19050">
            <a:solidFill>
              <a:srgbClr val="FCEEE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spcBef>
                <a:spcPts val="1200"/>
              </a:spcBef>
            </a:pPr>
            <a:r>
              <a:rPr lang="ru-RU" b="1" dirty="0">
                <a:solidFill>
                  <a:schemeClr val="tx1"/>
                </a:solidFill>
              </a:rPr>
              <a:t>Пациенты без цирроза и пациенты с компенсированным циррозом печени</a:t>
            </a:r>
            <a:endParaRPr lang="en-GB" b="1" dirty="0">
              <a:solidFill>
                <a:schemeClr val="tx1"/>
              </a:solidFill>
            </a:endParaRPr>
          </a:p>
          <a:p>
            <a:pPr algn="ctr">
              <a:lnSpc>
                <a:spcPct val="90000"/>
              </a:lnSpc>
              <a:spcBef>
                <a:spcPts val="1200"/>
              </a:spcBef>
            </a:pPr>
            <a:endParaRPr lang="ru-RU" sz="100" b="1" dirty="0">
              <a:solidFill>
                <a:schemeClr val="tx1"/>
              </a:solidFill>
            </a:endParaRPr>
          </a:p>
          <a:p>
            <a:pPr algn="ctr">
              <a:lnSpc>
                <a:spcPct val="90000"/>
              </a:lnSpc>
              <a:spcBef>
                <a:spcPts val="1200"/>
              </a:spcBef>
            </a:pPr>
            <a:endParaRPr lang="ru-RU" sz="100" b="1" dirty="0">
              <a:solidFill>
                <a:schemeClr val="tx1"/>
              </a:solidFill>
            </a:endParaRPr>
          </a:p>
          <a:p>
            <a:pPr algn="ctr">
              <a:lnSpc>
                <a:spcPct val="90000"/>
              </a:lnSpc>
              <a:spcBef>
                <a:spcPts val="1200"/>
              </a:spcBef>
            </a:pPr>
            <a:endParaRPr lang="en-GB" sz="100" b="1" dirty="0">
              <a:solidFill>
                <a:schemeClr val="tx1"/>
              </a:solidFill>
            </a:endParaRPr>
          </a:p>
          <a:p>
            <a:pPr algn="ctr">
              <a:lnSpc>
                <a:spcPct val="90000"/>
              </a:lnSpc>
              <a:spcBef>
                <a:spcPts val="1200"/>
              </a:spcBef>
            </a:pPr>
            <a:r>
              <a:rPr lang="en-GB" sz="200" b="1" dirty="0">
                <a:solidFill>
                  <a:schemeClr val="tx1"/>
                </a:solidFill>
              </a:rPr>
              <a:t/>
            </a:r>
            <a:br>
              <a:rPr lang="en-GB" sz="200" b="1" dirty="0">
                <a:solidFill>
                  <a:schemeClr val="tx1"/>
                </a:solidFill>
              </a:rPr>
            </a:br>
            <a:r>
              <a:rPr lang="ru-RU" sz="2400" b="1" dirty="0">
                <a:solidFill>
                  <a:schemeClr val="tx1"/>
                </a:solidFill>
              </a:rPr>
              <a:t>СОФ/ВЕЛ</a:t>
            </a:r>
            <a:r>
              <a:rPr lang="en-GB" sz="2400" b="1" dirty="0">
                <a:solidFill>
                  <a:schemeClr val="tx1"/>
                </a:solidFill>
              </a:rPr>
              <a:t/>
            </a:r>
            <a:br>
              <a:rPr lang="en-GB" sz="2400" b="1" dirty="0">
                <a:solidFill>
                  <a:schemeClr val="tx1"/>
                </a:solidFill>
              </a:rPr>
            </a:br>
            <a:r>
              <a:rPr lang="en-GB" sz="2400" b="1" dirty="0">
                <a:solidFill>
                  <a:schemeClr val="tx1"/>
                </a:solidFill>
              </a:rPr>
              <a:t>12 </a:t>
            </a:r>
            <a:r>
              <a:rPr lang="ru-RU" sz="2400" b="1" dirty="0">
                <a:solidFill>
                  <a:schemeClr val="tx1"/>
                </a:solidFill>
              </a:rPr>
              <a:t>недель*</a:t>
            </a:r>
            <a:endParaRPr lang="en-GB" sz="2400" b="1" dirty="0">
              <a:solidFill>
                <a:schemeClr val="tx1"/>
              </a:solidFill>
            </a:endParaRPr>
          </a:p>
        </p:txBody>
      </p:sp>
      <p:sp>
        <p:nvSpPr>
          <p:cNvPr id="15" name="Rectangle 14">
            <a:hlinkClick r:id="rId2" action="ppaction://hlinksldjump"/>
          </p:cNvPr>
          <p:cNvSpPr/>
          <p:nvPr/>
        </p:nvSpPr>
        <p:spPr>
          <a:xfrm>
            <a:off x="3112797" y="3429376"/>
            <a:ext cx="2880000" cy="2592288"/>
          </a:xfrm>
          <a:prstGeom prst="rect">
            <a:avLst/>
          </a:prstGeom>
          <a:solidFill>
            <a:srgbClr val="FCEEEE"/>
          </a:solidFill>
          <a:ln w="19050">
            <a:solidFill>
              <a:srgbClr val="FCEEE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spcBef>
                <a:spcPts val="1200"/>
              </a:spcBef>
            </a:pPr>
            <a:r>
              <a:rPr lang="ru-RU" b="1" dirty="0">
                <a:solidFill>
                  <a:schemeClr val="tx1"/>
                </a:solidFill>
              </a:rPr>
              <a:t>Пациенты с декомпенсированным циррозом печени</a:t>
            </a:r>
            <a:r>
              <a:rPr lang="en-GB" sz="100" b="1" dirty="0">
                <a:solidFill>
                  <a:schemeClr val="tx1"/>
                </a:solidFill>
              </a:rPr>
              <a:t/>
            </a:r>
            <a:br>
              <a:rPr lang="en-GB" sz="100" b="1" dirty="0">
                <a:solidFill>
                  <a:schemeClr val="tx1"/>
                </a:solidFill>
              </a:rPr>
            </a:br>
            <a:endParaRPr lang="en-GB" sz="100" b="1" dirty="0">
              <a:solidFill>
                <a:schemeClr val="tx1"/>
              </a:solidFill>
            </a:endParaRPr>
          </a:p>
          <a:p>
            <a:pPr algn="ctr">
              <a:lnSpc>
                <a:spcPct val="90000"/>
              </a:lnSpc>
              <a:spcBef>
                <a:spcPts val="1200"/>
              </a:spcBef>
            </a:pPr>
            <a:endParaRPr lang="ru-RU" sz="600" b="1" dirty="0">
              <a:solidFill>
                <a:schemeClr val="tx1"/>
              </a:solidFill>
            </a:endParaRPr>
          </a:p>
          <a:p>
            <a:pPr algn="ctr">
              <a:lnSpc>
                <a:spcPct val="90000"/>
              </a:lnSpc>
              <a:spcBef>
                <a:spcPts val="1200"/>
              </a:spcBef>
            </a:pPr>
            <a:endParaRPr lang="ru-RU" sz="600" b="1" dirty="0">
              <a:solidFill>
                <a:schemeClr val="tx1"/>
              </a:solidFill>
            </a:endParaRPr>
          </a:p>
          <a:p>
            <a:pPr algn="ctr">
              <a:lnSpc>
                <a:spcPct val="90000"/>
              </a:lnSpc>
              <a:spcBef>
                <a:spcPts val="1200"/>
              </a:spcBef>
            </a:pPr>
            <a:endParaRPr lang="en-GB" sz="600" b="1" dirty="0">
              <a:solidFill>
                <a:schemeClr val="tx1"/>
              </a:solidFill>
            </a:endParaRPr>
          </a:p>
          <a:p>
            <a:pPr algn="ctr">
              <a:lnSpc>
                <a:spcPct val="90000"/>
              </a:lnSpc>
              <a:spcBef>
                <a:spcPts val="1200"/>
              </a:spcBef>
            </a:pPr>
            <a:r>
              <a:rPr lang="ru-RU" sz="2400" b="1" dirty="0">
                <a:solidFill>
                  <a:schemeClr val="tx1"/>
                </a:solidFill>
              </a:rPr>
              <a:t>СОФ/ВЕЛ </a:t>
            </a:r>
            <a:r>
              <a:rPr lang="en-GB" sz="2400" b="1" dirty="0">
                <a:solidFill>
                  <a:schemeClr val="tx1"/>
                </a:solidFill>
              </a:rPr>
              <a:t>+ </a:t>
            </a:r>
            <a:r>
              <a:rPr lang="ru-RU" sz="2400" b="1" dirty="0">
                <a:solidFill>
                  <a:schemeClr val="tx1"/>
                </a:solidFill>
              </a:rPr>
              <a:t>РБВ</a:t>
            </a:r>
            <a:r>
              <a:rPr lang="en-GB" sz="2400" b="1" dirty="0">
                <a:solidFill>
                  <a:schemeClr val="tx1"/>
                </a:solidFill>
              </a:rPr>
              <a:t/>
            </a:r>
            <a:br>
              <a:rPr lang="en-GB" sz="2400" b="1" dirty="0">
                <a:solidFill>
                  <a:schemeClr val="tx1"/>
                </a:solidFill>
              </a:rPr>
            </a:br>
            <a:r>
              <a:rPr lang="en-GB" sz="2400" b="1" dirty="0">
                <a:solidFill>
                  <a:schemeClr val="tx1"/>
                </a:solidFill>
              </a:rPr>
              <a:t>12 </a:t>
            </a:r>
            <a:r>
              <a:rPr lang="ru-RU" sz="2400" b="1" dirty="0">
                <a:solidFill>
                  <a:schemeClr val="tx1"/>
                </a:solidFill>
              </a:rPr>
              <a:t>недель</a:t>
            </a:r>
            <a:endParaRPr lang="en-GB" sz="2400" b="1" dirty="0">
              <a:solidFill>
                <a:schemeClr val="tx1"/>
              </a:solidFill>
            </a:endParaRPr>
          </a:p>
        </p:txBody>
      </p:sp>
      <p:sp>
        <p:nvSpPr>
          <p:cNvPr id="27" name="Rectangle 26">
            <a:hlinkClick r:id="" action="ppaction://noaction"/>
          </p:cNvPr>
          <p:cNvSpPr/>
          <p:nvPr/>
        </p:nvSpPr>
        <p:spPr>
          <a:xfrm>
            <a:off x="6108575" y="3429752"/>
            <a:ext cx="2880000" cy="2592288"/>
          </a:xfrm>
          <a:prstGeom prst="rect">
            <a:avLst/>
          </a:prstGeom>
          <a:solidFill>
            <a:srgbClr val="FCEEEE"/>
          </a:solidFill>
          <a:ln w="19050">
            <a:solidFill>
              <a:srgbClr val="FCEEE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spcBef>
                <a:spcPts val="1200"/>
              </a:spcBef>
            </a:pPr>
            <a:r>
              <a:rPr lang="ru-RU" b="1" dirty="0">
                <a:solidFill>
                  <a:schemeClr val="tx1"/>
                </a:solidFill>
              </a:rPr>
              <a:t>Пациенты, с предшествующей неудачей лечения режимом, включающим NS5A</a:t>
            </a:r>
            <a:r>
              <a:rPr lang="en-GB" sz="100" b="1" dirty="0">
                <a:solidFill>
                  <a:schemeClr val="tx1"/>
                </a:solidFill>
              </a:rPr>
              <a:t/>
            </a:r>
            <a:br>
              <a:rPr lang="en-GB" sz="100" b="1" dirty="0">
                <a:solidFill>
                  <a:schemeClr val="tx1"/>
                </a:solidFill>
              </a:rPr>
            </a:br>
            <a:endParaRPr lang="en-GB" sz="100" b="1" dirty="0">
              <a:solidFill>
                <a:schemeClr val="tx1"/>
              </a:solidFill>
            </a:endParaRPr>
          </a:p>
          <a:p>
            <a:pPr algn="ctr">
              <a:lnSpc>
                <a:spcPct val="90000"/>
              </a:lnSpc>
              <a:spcBef>
                <a:spcPts val="1200"/>
              </a:spcBef>
            </a:pPr>
            <a:endParaRPr lang="en-GB" sz="500" b="1" dirty="0">
              <a:solidFill>
                <a:schemeClr val="tx1"/>
              </a:solidFill>
            </a:endParaRPr>
          </a:p>
          <a:p>
            <a:pPr algn="ctr">
              <a:lnSpc>
                <a:spcPct val="90000"/>
              </a:lnSpc>
              <a:spcBef>
                <a:spcPts val="1200"/>
              </a:spcBef>
            </a:pPr>
            <a:r>
              <a:rPr lang="ru-RU" sz="2400" b="1" dirty="0">
                <a:solidFill>
                  <a:schemeClr val="tx1"/>
                </a:solidFill>
              </a:rPr>
              <a:t>СОФ/ВЕЛ </a:t>
            </a:r>
            <a:r>
              <a:rPr lang="en-GB" sz="2400" b="1" dirty="0">
                <a:solidFill>
                  <a:schemeClr val="tx1"/>
                </a:solidFill>
              </a:rPr>
              <a:t>+ </a:t>
            </a:r>
            <a:r>
              <a:rPr lang="ru-RU" sz="2400" b="1" dirty="0">
                <a:solidFill>
                  <a:schemeClr val="tx1"/>
                </a:solidFill>
              </a:rPr>
              <a:t>РБВ</a:t>
            </a:r>
            <a:r>
              <a:rPr lang="en-GB" sz="2400" b="1" dirty="0">
                <a:solidFill>
                  <a:schemeClr val="tx1"/>
                </a:solidFill>
              </a:rPr>
              <a:t/>
            </a:r>
            <a:br>
              <a:rPr lang="en-GB" sz="2400" b="1" dirty="0">
                <a:solidFill>
                  <a:schemeClr val="tx1"/>
                </a:solidFill>
              </a:rPr>
            </a:br>
            <a:r>
              <a:rPr lang="en-GB" sz="2400" b="1" dirty="0">
                <a:solidFill>
                  <a:schemeClr val="tx1"/>
                </a:solidFill>
              </a:rPr>
              <a:t>24 </a:t>
            </a:r>
            <a:r>
              <a:rPr lang="ru-RU" sz="2400" b="1" dirty="0">
                <a:solidFill>
                  <a:schemeClr val="tx1"/>
                </a:solidFill>
              </a:rPr>
              <a:t>недели</a:t>
            </a:r>
            <a:endParaRPr lang="en-GB" sz="2400" b="1" dirty="0">
              <a:solidFill>
                <a:schemeClr val="tx1"/>
              </a:solidFill>
            </a:endParaRPr>
          </a:p>
        </p:txBody>
      </p:sp>
      <p:sp>
        <p:nvSpPr>
          <p:cNvPr id="29" name="Text Placeholder 3"/>
          <p:cNvSpPr txBox="1">
            <a:spLocks/>
          </p:cNvSpPr>
          <p:nvPr/>
        </p:nvSpPr>
        <p:spPr>
          <a:xfrm>
            <a:off x="232234" y="6338174"/>
            <a:ext cx="8530765" cy="381000"/>
          </a:xfrm>
          <a:prstGeom prst="rect">
            <a:avLst/>
          </a:prstGeom>
        </p:spPr>
        <p:txBody>
          <a:bodyPr vert="horz" lIns="0" tIns="0" rIns="0" bIns="0" rtlCol="0" anchor="b">
            <a:noAutofit/>
          </a:bodyPr>
          <a:lstStyle>
            <a:lvl1pPr marL="0" indent="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None/>
              <a:defRPr sz="1000" b="0" kern="1200">
                <a:solidFill>
                  <a:schemeClr val="tx1"/>
                </a:solidFill>
                <a:latin typeface="Arial" pitchFamily="34" charset="0"/>
                <a:ea typeface="+mn-ea"/>
                <a:cs typeface="Arial" pitchFamily="34" charset="0"/>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000" b="0" kern="1200">
                <a:solidFill>
                  <a:srgbClr val="002060"/>
                </a:solidFill>
                <a:latin typeface="Arial" pitchFamily="34" charset="0"/>
                <a:ea typeface="+mn-ea"/>
                <a:cs typeface="Arial" pitchFamily="34" charset="0"/>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000" b="0" kern="1200">
                <a:solidFill>
                  <a:srgbClr val="002060"/>
                </a:solidFill>
                <a:latin typeface="Arial" pitchFamily="34" charset="0"/>
                <a:ea typeface="+mn-ea"/>
                <a:cs typeface="Arial" pitchFamily="34" charset="0"/>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000" b="0" kern="1200">
                <a:solidFill>
                  <a:srgbClr val="002060"/>
                </a:solidFill>
                <a:latin typeface="Arial" pitchFamily="34" charset="0"/>
                <a:ea typeface="+mn-ea"/>
                <a:cs typeface="Arial" pitchFamily="34" charset="0"/>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000" b="0" kern="1200">
                <a:solidFill>
                  <a:srgbClr val="002060"/>
                </a:solidFill>
                <a:latin typeface="Arial" pitchFamily="34" charset="0"/>
                <a:ea typeface="+mn-ea"/>
                <a:cs typeface="Arial" pitchFamily="34" charset="0"/>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a:spcBef>
                <a:spcPts val="0"/>
              </a:spcBef>
            </a:pPr>
            <a:r>
              <a:rPr lang="ru-RU" sz="900" dirty="0"/>
              <a:t>*Добавление </a:t>
            </a:r>
            <a:r>
              <a:rPr lang="ru-RU" sz="900" dirty="0" err="1"/>
              <a:t>рибавирина</a:t>
            </a:r>
            <a:r>
              <a:rPr lang="ru-RU" sz="900" dirty="0"/>
              <a:t> можно рассмотреть для пациентов, инфицированных генотипом 3 с компенсированным циррозом</a:t>
            </a:r>
          </a:p>
          <a:p>
            <a:pPr>
              <a:spcBef>
                <a:spcPts val="0"/>
              </a:spcBef>
            </a:pPr>
            <a:r>
              <a:rPr lang="ru-RU" sz="900" dirty="0"/>
              <a:t>ВГС = вирус гепатита С; </a:t>
            </a:r>
            <a:r>
              <a:rPr lang="en-US" sz="900" dirty="0"/>
              <a:t>RAV = </a:t>
            </a:r>
            <a:r>
              <a:rPr lang="ru-RU" sz="900" dirty="0"/>
              <a:t>вариант, ассоциированный с резистентностью</a:t>
            </a:r>
          </a:p>
          <a:p>
            <a:pPr>
              <a:spcBef>
                <a:spcPts val="0"/>
              </a:spcBef>
            </a:pPr>
            <a:endParaRPr lang="ru-RU" sz="800" dirty="0"/>
          </a:p>
          <a:p>
            <a:pPr>
              <a:spcBef>
                <a:spcPts val="0"/>
              </a:spcBef>
            </a:pPr>
            <a:r>
              <a:rPr lang="ru-RU" sz="800" dirty="0"/>
              <a:t>ООО «</a:t>
            </a:r>
            <a:r>
              <a:rPr lang="ru-RU" sz="800" dirty="0" err="1"/>
              <a:t>Гилеад</a:t>
            </a:r>
            <a:r>
              <a:rPr lang="ru-RU" sz="800" dirty="0"/>
              <a:t> </a:t>
            </a:r>
            <a:r>
              <a:rPr lang="ru-RU" sz="800" dirty="0" err="1"/>
              <a:t>Сайенсиз</a:t>
            </a:r>
            <a:r>
              <a:rPr lang="ru-RU" sz="800" dirty="0"/>
              <a:t> Раша» </a:t>
            </a:r>
            <a:r>
              <a:rPr lang="ru-RU" sz="800" dirty="0" err="1"/>
              <a:t>Эпклюза</a:t>
            </a:r>
            <a:r>
              <a:rPr lang="ru-RU" sz="800" baseline="30000" dirty="0"/>
              <a:t>®</a:t>
            </a:r>
            <a:r>
              <a:rPr lang="ru-RU" sz="800" dirty="0"/>
              <a:t> (</a:t>
            </a:r>
            <a:r>
              <a:rPr lang="ru-RU" sz="800" dirty="0" err="1"/>
              <a:t>велпатасвир</a:t>
            </a:r>
            <a:r>
              <a:rPr lang="ru-RU" sz="800" dirty="0"/>
              <a:t>/</a:t>
            </a:r>
            <a:r>
              <a:rPr lang="ru-RU" sz="800" dirty="0" err="1"/>
              <a:t>софосбувир</a:t>
            </a:r>
            <a:r>
              <a:rPr lang="ru-RU" sz="800" dirty="0"/>
              <a:t>), август 2019</a:t>
            </a:r>
            <a:r>
              <a:rPr lang="ru-RU" sz="800" baseline="30000" dirty="0"/>
              <a:t>  </a:t>
            </a:r>
            <a:r>
              <a:rPr lang="en-GB" sz="800" dirty="0"/>
              <a:t> </a:t>
            </a:r>
          </a:p>
        </p:txBody>
      </p:sp>
      <p:sp>
        <p:nvSpPr>
          <p:cNvPr id="2" name="TextBox 1"/>
          <p:cNvSpPr txBox="1"/>
          <p:nvPr/>
        </p:nvSpPr>
        <p:spPr>
          <a:xfrm>
            <a:off x="491319" y="300251"/>
            <a:ext cx="7533565" cy="664797"/>
          </a:xfrm>
          <a:prstGeom prst="rect">
            <a:avLst/>
          </a:prstGeom>
          <a:noFill/>
        </p:spPr>
        <p:txBody>
          <a:bodyPr wrap="square" lIns="0" tIns="0" rIns="0" bIns="0" rtlCol="0">
            <a:spAutoFit/>
          </a:bodyPr>
          <a:lstStyle/>
          <a:p>
            <a:pPr algn="ctr">
              <a:lnSpc>
                <a:spcPct val="90000"/>
              </a:lnSpc>
            </a:pPr>
            <a:r>
              <a:rPr lang="ru-RU" sz="2400" b="1" dirty="0" smtClean="0">
                <a:solidFill>
                  <a:schemeClr val="accent1"/>
                </a:solidFill>
              </a:rPr>
              <a:t>Регистрация универсального </a:t>
            </a:r>
            <a:r>
              <a:rPr lang="ru-RU" sz="2400" b="1" dirty="0" err="1" smtClean="0">
                <a:solidFill>
                  <a:schemeClr val="accent1"/>
                </a:solidFill>
              </a:rPr>
              <a:t>пангенотипного</a:t>
            </a:r>
            <a:r>
              <a:rPr lang="ru-RU" sz="2400" b="1" dirty="0" smtClean="0">
                <a:solidFill>
                  <a:schemeClr val="accent1"/>
                </a:solidFill>
              </a:rPr>
              <a:t> режима СОФ</a:t>
            </a:r>
            <a:r>
              <a:rPr lang="en-US" sz="2400" b="1" dirty="0" smtClean="0">
                <a:solidFill>
                  <a:schemeClr val="accent1"/>
                </a:solidFill>
              </a:rPr>
              <a:t>/</a:t>
            </a:r>
            <a:r>
              <a:rPr lang="ru-RU" sz="2400" b="1" dirty="0" smtClean="0">
                <a:solidFill>
                  <a:schemeClr val="accent1"/>
                </a:solidFill>
              </a:rPr>
              <a:t>ВЕЛ</a:t>
            </a:r>
            <a:r>
              <a:rPr lang="en-US" sz="2400" b="1" dirty="0" smtClean="0">
                <a:solidFill>
                  <a:schemeClr val="accent1"/>
                </a:solidFill>
              </a:rPr>
              <a:t> </a:t>
            </a:r>
            <a:r>
              <a:rPr lang="ru-RU" sz="2400" b="1" dirty="0" smtClean="0">
                <a:solidFill>
                  <a:schemeClr val="accent1"/>
                </a:solidFill>
              </a:rPr>
              <a:t>в РФ в 2019 г.</a:t>
            </a:r>
          </a:p>
        </p:txBody>
      </p:sp>
    </p:spTree>
    <p:extLst>
      <p:ext uri="{BB962C8B-B14F-4D97-AF65-F5344CB8AC3E}">
        <p14:creationId xmlns:p14="http://schemas.microsoft.com/office/powerpoint/2010/main" val="1967943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ru" sz="2400" b="0" i="0" dirty="0">
                <a:solidFill>
                  <a:srgbClr val="CC0000"/>
                </a:solidFill>
              </a:rPr>
              <a:t>Обобщенный анализ эффективности: </a:t>
            </a:r>
            <a:r>
              <a:rPr lang="ru" sz="2400" b="0" i="0" dirty="0" smtClean="0">
                <a:solidFill>
                  <a:srgbClr val="CC0000"/>
                </a:solidFill>
              </a:rPr>
              <a:t>УВО12</a:t>
            </a:r>
            <a:endParaRPr lang="ru" sz="2400" b="0" i="0" dirty="0">
              <a:solidFill>
                <a:srgbClr val="CC0000"/>
              </a:solidFill>
            </a:endParaRPr>
          </a:p>
        </p:txBody>
      </p:sp>
      <p:sp>
        <p:nvSpPr>
          <p:cNvPr id="9" name="Text Placeholder 8"/>
          <p:cNvSpPr>
            <a:spLocks noGrp="1"/>
          </p:cNvSpPr>
          <p:nvPr>
            <p:ph type="body" sz="quarter" idx="13"/>
          </p:nvPr>
        </p:nvSpPr>
        <p:spPr/>
        <p:txBody>
          <a:bodyPr/>
          <a:lstStyle/>
          <a:p>
            <a:r>
              <a:rPr lang="ru" sz="1600" b="0" i="0" dirty="0">
                <a:solidFill>
                  <a:srgbClr val="000000"/>
                </a:solidFill>
              </a:rPr>
              <a:t>ASTRAL-1, -2, -3</a:t>
            </a:r>
          </a:p>
        </p:txBody>
      </p:sp>
      <p:sp>
        <p:nvSpPr>
          <p:cNvPr id="76837" name="TextBox 1"/>
          <p:cNvSpPr txBox="1">
            <a:spLocks noChangeArrowheads="1"/>
          </p:cNvSpPr>
          <p:nvPr/>
        </p:nvSpPr>
        <p:spPr bwMode="auto">
          <a:xfrm>
            <a:off x="7924800" y="304800"/>
            <a:ext cx="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lnSpc>
                <a:spcPct val="90000"/>
              </a:lnSpc>
              <a:spcBef>
                <a:spcPct val="0"/>
              </a:spcBef>
              <a:spcAft>
                <a:spcPct val="0"/>
              </a:spcAft>
            </a:pPr>
            <a:endParaRPr lang="en-US" altLang="en-US">
              <a:solidFill>
                <a:srgbClr val="000000"/>
              </a:solidFill>
              <a:latin typeface="Arial" charset="0"/>
            </a:endParaRPr>
          </a:p>
        </p:txBody>
      </p:sp>
      <p:sp>
        <p:nvSpPr>
          <p:cNvPr id="11" name="AutoShape 3"/>
          <p:cNvSpPr>
            <a:spLocks noChangeAspect="1" noChangeArrowheads="1" noTextEdit="1"/>
          </p:cNvSpPr>
          <p:nvPr/>
        </p:nvSpPr>
        <p:spPr bwMode="auto">
          <a:xfrm>
            <a:off x="485775" y="1571080"/>
            <a:ext cx="83820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800" b="1">
              <a:solidFill>
                <a:prstClr val="black"/>
              </a:solidFill>
              <a:cs typeface="Arial" pitchFamily="34" charset="0"/>
            </a:endParaRPr>
          </a:p>
        </p:txBody>
      </p:sp>
      <p:sp>
        <p:nvSpPr>
          <p:cNvPr id="13" name="Rectangle 6"/>
          <p:cNvSpPr>
            <a:spLocks noChangeArrowheads="1"/>
          </p:cNvSpPr>
          <p:nvPr/>
        </p:nvSpPr>
        <p:spPr bwMode="auto">
          <a:xfrm rot="16200000">
            <a:off x="-158621" y="3085555"/>
            <a:ext cx="1477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ru" sz="1800" b="1" i="0" dirty="0">
                <a:solidFill>
                  <a:srgbClr val="4D4D4D"/>
                </a:solidFill>
              </a:rPr>
              <a:t>СВО12 (%)</a:t>
            </a:r>
          </a:p>
        </p:txBody>
      </p:sp>
      <p:sp>
        <p:nvSpPr>
          <p:cNvPr id="14" name="Rectangle 7"/>
          <p:cNvSpPr>
            <a:spLocks noChangeArrowheads="1"/>
          </p:cNvSpPr>
          <p:nvPr/>
        </p:nvSpPr>
        <p:spPr bwMode="auto">
          <a:xfrm>
            <a:off x="2377089" y="1820318"/>
            <a:ext cx="879475" cy="2865438"/>
          </a:xfrm>
          <a:prstGeom prst="rect">
            <a:avLst/>
          </a:prstGeom>
          <a:solidFill>
            <a:srgbClr val="97BAFF"/>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15" name="Rectangle 8"/>
          <p:cNvSpPr>
            <a:spLocks noChangeArrowheads="1"/>
          </p:cNvSpPr>
          <p:nvPr/>
        </p:nvSpPr>
        <p:spPr bwMode="auto">
          <a:xfrm>
            <a:off x="3448651" y="1790155"/>
            <a:ext cx="879475" cy="2895600"/>
          </a:xfrm>
          <a:prstGeom prst="rect">
            <a:avLst/>
          </a:prstGeom>
          <a:solidFill>
            <a:srgbClr val="97BAFF"/>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16" name="Rectangle 9"/>
          <p:cNvSpPr>
            <a:spLocks noChangeArrowheads="1"/>
          </p:cNvSpPr>
          <p:nvPr/>
        </p:nvSpPr>
        <p:spPr bwMode="auto">
          <a:xfrm>
            <a:off x="4520214" y="1913980"/>
            <a:ext cx="879475" cy="2771775"/>
          </a:xfrm>
          <a:prstGeom prst="rect">
            <a:avLst/>
          </a:prstGeom>
          <a:solidFill>
            <a:srgbClr val="97BAFF"/>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17" name="Rectangle 10"/>
          <p:cNvSpPr>
            <a:spLocks noChangeArrowheads="1"/>
          </p:cNvSpPr>
          <p:nvPr/>
        </p:nvSpPr>
        <p:spPr bwMode="auto">
          <a:xfrm>
            <a:off x="5594951" y="1775868"/>
            <a:ext cx="876300" cy="2909888"/>
          </a:xfrm>
          <a:prstGeom prst="rect">
            <a:avLst/>
          </a:prstGeom>
          <a:solidFill>
            <a:srgbClr val="97BAFF"/>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18" name="Rectangle 11"/>
          <p:cNvSpPr>
            <a:spLocks noChangeArrowheads="1"/>
          </p:cNvSpPr>
          <p:nvPr/>
        </p:nvSpPr>
        <p:spPr bwMode="auto">
          <a:xfrm>
            <a:off x="6666514" y="1861593"/>
            <a:ext cx="876300" cy="2824163"/>
          </a:xfrm>
          <a:prstGeom prst="rect">
            <a:avLst/>
          </a:prstGeom>
          <a:solidFill>
            <a:srgbClr val="97BAFF"/>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19" name="Rectangle 12"/>
          <p:cNvSpPr>
            <a:spLocks noChangeArrowheads="1"/>
          </p:cNvSpPr>
          <p:nvPr/>
        </p:nvSpPr>
        <p:spPr bwMode="auto">
          <a:xfrm>
            <a:off x="7738076" y="1775868"/>
            <a:ext cx="876300" cy="2909888"/>
          </a:xfrm>
          <a:prstGeom prst="rect">
            <a:avLst/>
          </a:prstGeom>
          <a:solidFill>
            <a:srgbClr val="97BAFF"/>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1" name="Freeform 14"/>
          <p:cNvSpPr>
            <a:spLocks noEditPoints="1"/>
          </p:cNvSpPr>
          <p:nvPr/>
        </p:nvSpPr>
        <p:spPr bwMode="auto">
          <a:xfrm>
            <a:off x="2783489" y="1793330"/>
            <a:ext cx="65088" cy="85725"/>
          </a:xfrm>
          <a:custGeom>
            <a:avLst/>
            <a:gdLst>
              <a:gd name="T0" fmla="*/ 0 w 41"/>
              <a:gd name="T1" fmla="*/ 0 h 54"/>
              <a:gd name="T2" fmla="*/ 41 w 41"/>
              <a:gd name="T3" fmla="*/ 0 h 54"/>
              <a:gd name="T4" fmla="*/ 0 w 41"/>
              <a:gd name="T5" fmla="*/ 54 h 54"/>
              <a:gd name="T6" fmla="*/ 41 w 41"/>
              <a:gd name="T7" fmla="*/ 54 h 54"/>
              <a:gd name="T8" fmla="*/ 22 w 41"/>
              <a:gd name="T9" fmla="*/ 17 h 54"/>
              <a:gd name="T10" fmla="*/ 22 w 41"/>
              <a:gd name="T11" fmla="*/ 0 h 54"/>
              <a:gd name="T12" fmla="*/ 22 w 41"/>
              <a:gd name="T13" fmla="*/ 17 h 54"/>
              <a:gd name="T14" fmla="*/ 22 w 4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4">
                <a:moveTo>
                  <a:pt x="0" y="0"/>
                </a:moveTo>
                <a:lnTo>
                  <a:pt x="41" y="0"/>
                </a:lnTo>
                <a:moveTo>
                  <a:pt x="0" y="54"/>
                </a:moveTo>
                <a:lnTo>
                  <a:pt x="41" y="54"/>
                </a:lnTo>
                <a:moveTo>
                  <a:pt x="22" y="17"/>
                </a:moveTo>
                <a:lnTo>
                  <a:pt x="22" y="0"/>
                </a:lnTo>
                <a:moveTo>
                  <a:pt x="22" y="17"/>
                </a:moveTo>
                <a:lnTo>
                  <a:pt x="22" y="54"/>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2" name="Freeform 15"/>
          <p:cNvSpPr>
            <a:spLocks noEditPoints="1"/>
          </p:cNvSpPr>
          <p:nvPr/>
        </p:nvSpPr>
        <p:spPr bwMode="auto">
          <a:xfrm>
            <a:off x="3855051" y="1775868"/>
            <a:ext cx="65088" cy="69850"/>
          </a:xfrm>
          <a:custGeom>
            <a:avLst/>
            <a:gdLst>
              <a:gd name="T0" fmla="*/ 0 w 41"/>
              <a:gd name="T1" fmla="*/ 0 h 44"/>
              <a:gd name="T2" fmla="*/ 41 w 41"/>
              <a:gd name="T3" fmla="*/ 0 h 44"/>
              <a:gd name="T4" fmla="*/ 0 w 41"/>
              <a:gd name="T5" fmla="*/ 44 h 44"/>
              <a:gd name="T6" fmla="*/ 41 w 41"/>
              <a:gd name="T7" fmla="*/ 44 h 44"/>
              <a:gd name="T8" fmla="*/ 22 w 41"/>
              <a:gd name="T9" fmla="*/ 9 h 44"/>
              <a:gd name="T10" fmla="*/ 22 w 41"/>
              <a:gd name="T11" fmla="*/ 0 h 44"/>
              <a:gd name="T12" fmla="*/ 22 w 41"/>
              <a:gd name="T13" fmla="*/ 9 h 44"/>
              <a:gd name="T14" fmla="*/ 22 w 41"/>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4">
                <a:moveTo>
                  <a:pt x="0" y="0"/>
                </a:moveTo>
                <a:lnTo>
                  <a:pt x="41" y="0"/>
                </a:lnTo>
                <a:moveTo>
                  <a:pt x="0" y="44"/>
                </a:moveTo>
                <a:lnTo>
                  <a:pt x="41" y="44"/>
                </a:lnTo>
                <a:moveTo>
                  <a:pt x="22" y="9"/>
                </a:moveTo>
                <a:lnTo>
                  <a:pt x="22" y="0"/>
                </a:lnTo>
                <a:moveTo>
                  <a:pt x="22" y="9"/>
                </a:moveTo>
                <a:lnTo>
                  <a:pt x="22" y="44"/>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3" name="Freeform 16"/>
          <p:cNvSpPr>
            <a:spLocks noEditPoints="1"/>
          </p:cNvSpPr>
          <p:nvPr/>
        </p:nvSpPr>
        <p:spPr bwMode="auto">
          <a:xfrm>
            <a:off x="4926614" y="1852068"/>
            <a:ext cx="65088" cy="153988"/>
          </a:xfrm>
          <a:custGeom>
            <a:avLst/>
            <a:gdLst>
              <a:gd name="T0" fmla="*/ 0 w 41"/>
              <a:gd name="T1" fmla="*/ 0 h 97"/>
              <a:gd name="T2" fmla="*/ 41 w 41"/>
              <a:gd name="T3" fmla="*/ 0 h 97"/>
              <a:gd name="T4" fmla="*/ 0 w 41"/>
              <a:gd name="T5" fmla="*/ 97 h 97"/>
              <a:gd name="T6" fmla="*/ 41 w 41"/>
              <a:gd name="T7" fmla="*/ 97 h 97"/>
              <a:gd name="T8" fmla="*/ 22 w 41"/>
              <a:gd name="T9" fmla="*/ 39 h 97"/>
              <a:gd name="T10" fmla="*/ 22 w 41"/>
              <a:gd name="T11" fmla="*/ 0 h 97"/>
              <a:gd name="T12" fmla="*/ 22 w 41"/>
              <a:gd name="T13" fmla="*/ 39 h 97"/>
              <a:gd name="T14" fmla="*/ 22 w 41"/>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7">
                <a:moveTo>
                  <a:pt x="0" y="0"/>
                </a:moveTo>
                <a:lnTo>
                  <a:pt x="41" y="0"/>
                </a:lnTo>
                <a:moveTo>
                  <a:pt x="0" y="97"/>
                </a:moveTo>
                <a:lnTo>
                  <a:pt x="41" y="97"/>
                </a:lnTo>
                <a:moveTo>
                  <a:pt x="22" y="39"/>
                </a:moveTo>
                <a:lnTo>
                  <a:pt x="22" y="0"/>
                </a:lnTo>
                <a:moveTo>
                  <a:pt x="22" y="39"/>
                </a:moveTo>
                <a:lnTo>
                  <a:pt x="22" y="97"/>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4" name="Freeform 17"/>
          <p:cNvSpPr>
            <a:spLocks noEditPoints="1"/>
          </p:cNvSpPr>
          <p:nvPr/>
        </p:nvSpPr>
        <p:spPr bwMode="auto">
          <a:xfrm>
            <a:off x="6002939" y="1775868"/>
            <a:ext cx="61913" cy="93663"/>
          </a:xfrm>
          <a:custGeom>
            <a:avLst/>
            <a:gdLst>
              <a:gd name="T0" fmla="*/ 0 w 39"/>
              <a:gd name="T1" fmla="*/ 0 h 59"/>
              <a:gd name="T2" fmla="*/ 39 w 39"/>
              <a:gd name="T3" fmla="*/ 0 h 59"/>
              <a:gd name="T4" fmla="*/ 0 w 39"/>
              <a:gd name="T5" fmla="*/ 59 h 59"/>
              <a:gd name="T6" fmla="*/ 39 w 39"/>
              <a:gd name="T7" fmla="*/ 59 h 59"/>
              <a:gd name="T8" fmla="*/ 19 w 39"/>
              <a:gd name="T9" fmla="*/ 0 h 59"/>
              <a:gd name="T10" fmla="*/ 19 w 39"/>
              <a:gd name="T11" fmla="*/ 59 h 59"/>
            </a:gdLst>
            <a:ahLst/>
            <a:cxnLst>
              <a:cxn ang="0">
                <a:pos x="T0" y="T1"/>
              </a:cxn>
              <a:cxn ang="0">
                <a:pos x="T2" y="T3"/>
              </a:cxn>
              <a:cxn ang="0">
                <a:pos x="T4" y="T5"/>
              </a:cxn>
              <a:cxn ang="0">
                <a:pos x="T6" y="T7"/>
              </a:cxn>
              <a:cxn ang="0">
                <a:pos x="T8" y="T9"/>
              </a:cxn>
              <a:cxn ang="0">
                <a:pos x="T10" y="T11"/>
              </a:cxn>
            </a:cxnLst>
            <a:rect l="0" t="0" r="r" b="b"/>
            <a:pathLst>
              <a:path w="39" h="59">
                <a:moveTo>
                  <a:pt x="0" y="0"/>
                </a:moveTo>
                <a:lnTo>
                  <a:pt x="39" y="0"/>
                </a:lnTo>
                <a:moveTo>
                  <a:pt x="0" y="59"/>
                </a:moveTo>
                <a:lnTo>
                  <a:pt x="39" y="59"/>
                </a:lnTo>
                <a:moveTo>
                  <a:pt x="19" y="0"/>
                </a:moveTo>
                <a:lnTo>
                  <a:pt x="19" y="59"/>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5" name="Freeform 18"/>
          <p:cNvSpPr>
            <a:spLocks noEditPoints="1"/>
          </p:cNvSpPr>
          <p:nvPr/>
        </p:nvSpPr>
        <p:spPr bwMode="auto">
          <a:xfrm>
            <a:off x="7074501" y="1780630"/>
            <a:ext cx="61913" cy="430213"/>
          </a:xfrm>
          <a:custGeom>
            <a:avLst/>
            <a:gdLst>
              <a:gd name="T0" fmla="*/ 0 w 39"/>
              <a:gd name="T1" fmla="*/ 0 h 271"/>
              <a:gd name="T2" fmla="*/ 39 w 39"/>
              <a:gd name="T3" fmla="*/ 0 h 271"/>
              <a:gd name="T4" fmla="*/ 0 w 39"/>
              <a:gd name="T5" fmla="*/ 271 h 271"/>
              <a:gd name="T6" fmla="*/ 39 w 39"/>
              <a:gd name="T7" fmla="*/ 271 h 271"/>
              <a:gd name="T8" fmla="*/ 19 w 39"/>
              <a:gd name="T9" fmla="*/ 51 h 271"/>
              <a:gd name="T10" fmla="*/ 19 w 39"/>
              <a:gd name="T11" fmla="*/ 0 h 271"/>
              <a:gd name="T12" fmla="*/ 19 w 39"/>
              <a:gd name="T13" fmla="*/ 51 h 271"/>
              <a:gd name="T14" fmla="*/ 19 w 39"/>
              <a:gd name="T15" fmla="*/ 271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71">
                <a:moveTo>
                  <a:pt x="0" y="0"/>
                </a:moveTo>
                <a:lnTo>
                  <a:pt x="39" y="0"/>
                </a:lnTo>
                <a:moveTo>
                  <a:pt x="0" y="271"/>
                </a:moveTo>
                <a:lnTo>
                  <a:pt x="39" y="271"/>
                </a:lnTo>
                <a:moveTo>
                  <a:pt x="19" y="51"/>
                </a:moveTo>
                <a:lnTo>
                  <a:pt x="19" y="0"/>
                </a:lnTo>
                <a:moveTo>
                  <a:pt x="19" y="51"/>
                </a:moveTo>
                <a:lnTo>
                  <a:pt x="19" y="271"/>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6" name="Freeform 19"/>
          <p:cNvSpPr>
            <a:spLocks noEditPoints="1"/>
          </p:cNvSpPr>
          <p:nvPr/>
        </p:nvSpPr>
        <p:spPr bwMode="auto">
          <a:xfrm>
            <a:off x="8146064" y="1775868"/>
            <a:ext cx="61913" cy="250825"/>
          </a:xfrm>
          <a:custGeom>
            <a:avLst/>
            <a:gdLst>
              <a:gd name="T0" fmla="*/ 0 w 39"/>
              <a:gd name="T1" fmla="*/ 0 h 158"/>
              <a:gd name="T2" fmla="*/ 39 w 39"/>
              <a:gd name="T3" fmla="*/ 0 h 158"/>
              <a:gd name="T4" fmla="*/ 0 w 39"/>
              <a:gd name="T5" fmla="*/ 158 h 158"/>
              <a:gd name="T6" fmla="*/ 39 w 39"/>
              <a:gd name="T7" fmla="*/ 158 h 158"/>
              <a:gd name="T8" fmla="*/ 19 w 39"/>
              <a:gd name="T9" fmla="*/ 0 h 158"/>
              <a:gd name="T10" fmla="*/ 19 w 39"/>
              <a:gd name="T11" fmla="*/ 158 h 158"/>
            </a:gdLst>
            <a:ahLst/>
            <a:cxnLst>
              <a:cxn ang="0">
                <a:pos x="T0" y="T1"/>
              </a:cxn>
              <a:cxn ang="0">
                <a:pos x="T2" y="T3"/>
              </a:cxn>
              <a:cxn ang="0">
                <a:pos x="T4" y="T5"/>
              </a:cxn>
              <a:cxn ang="0">
                <a:pos x="T6" y="T7"/>
              </a:cxn>
              <a:cxn ang="0">
                <a:pos x="T8" y="T9"/>
              </a:cxn>
              <a:cxn ang="0">
                <a:pos x="T10" y="T11"/>
              </a:cxn>
            </a:cxnLst>
            <a:rect l="0" t="0" r="r" b="b"/>
            <a:pathLst>
              <a:path w="39" h="158">
                <a:moveTo>
                  <a:pt x="0" y="0"/>
                </a:moveTo>
                <a:lnTo>
                  <a:pt x="39" y="0"/>
                </a:lnTo>
                <a:moveTo>
                  <a:pt x="0" y="158"/>
                </a:moveTo>
                <a:lnTo>
                  <a:pt x="39" y="158"/>
                </a:lnTo>
                <a:moveTo>
                  <a:pt x="19" y="0"/>
                </a:moveTo>
                <a:lnTo>
                  <a:pt x="19" y="158"/>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8" name="Line 21"/>
          <p:cNvSpPr>
            <a:spLocks noChangeShapeType="1"/>
          </p:cNvSpPr>
          <p:nvPr/>
        </p:nvSpPr>
        <p:spPr bwMode="auto">
          <a:xfrm flipV="1">
            <a:off x="1032476" y="1775868"/>
            <a:ext cx="0" cy="2909888"/>
          </a:xfrm>
          <a:prstGeom prst="line">
            <a:avLst/>
          </a:prstGeom>
          <a:noFill/>
          <a:ln w="8"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29" name="Freeform 22"/>
          <p:cNvSpPr>
            <a:spLocks noEditPoints="1"/>
          </p:cNvSpPr>
          <p:nvPr/>
        </p:nvSpPr>
        <p:spPr bwMode="auto">
          <a:xfrm>
            <a:off x="964214" y="1775868"/>
            <a:ext cx="68263" cy="2909888"/>
          </a:xfrm>
          <a:custGeom>
            <a:avLst/>
            <a:gdLst>
              <a:gd name="T0" fmla="*/ 0 w 43"/>
              <a:gd name="T1" fmla="*/ 0 h 1833"/>
              <a:gd name="T2" fmla="*/ 43 w 43"/>
              <a:gd name="T3" fmla="*/ 0 h 1833"/>
              <a:gd name="T4" fmla="*/ 0 w 43"/>
              <a:gd name="T5" fmla="*/ 367 h 1833"/>
              <a:gd name="T6" fmla="*/ 43 w 43"/>
              <a:gd name="T7" fmla="*/ 367 h 1833"/>
              <a:gd name="T8" fmla="*/ 0 w 43"/>
              <a:gd name="T9" fmla="*/ 734 h 1833"/>
              <a:gd name="T10" fmla="*/ 43 w 43"/>
              <a:gd name="T11" fmla="*/ 734 h 1833"/>
              <a:gd name="T12" fmla="*/ 0 w 43"/>
              <a:gd name="T13" fmla="*/ 1100 h 1833"/>
              <a:gd name="T14" fmla="*/ 43 w 43"/>
              <a:gd name="T15" fmla="*/ 1100 h 1833"/>
              <a:gd name="T16" fmla="*/ 0 w 43"/>
              <a:gd name="T17" fmla="*/ 1467 h 1833"/>
              <a:gd name="T18" fmla="*/ 43 w 43"/>
              <a:gd name="T19" fmla="*/ 1467 h 1833"/>
              <a:gd name="T20" fmla="*/ 0 w 43"/>
              <a:gd name="T21" fmla="*/ 1833 h 1833"/>
              <a:gd name="T22" fmla="*/ 43 w 43"/>
              <a:gd name="T23" fmla="*/ 1833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833">
                <a:moveTo>
                  <a:pt x="0" y="0"/>
                </a:moveTo>
                <a:lnTo>
                  <a:pt x="43" y="0"/>
                </a:lnTo>
                <a:moveTo>
                  <a:pt x="0" y="367"/>
                </a:moveTo>
                <a:lnTo>
                  <a:pt x="43" y="367"/>
                </a:lnTo>
                <a:moveTo>
                  <a:pt x="0" y="734"/>
                </a:moveTo>
                <a:lnTo>
                  <a:pt x="43" y="734"/>
                </a:lnTo>
                <a:moveTo>
                  <a:pt x="0" y="1100"/>
                </a:moveTo>
                <a:lnTo>
                  <a:pt x="43" y="1100"/>
                </a:lnTo>
                <a:moveTo>
                  <a:pt x="0" y="1467"/>
                </a:moveTo>
                <a:lnTo>
                  <a:pt x="43" y="1467"/>
                </a:lnTo>
                <a:moveTo>
                  <a:pt x="0" y="1833"/>
                </a:moveTo>
                <a:lnTo>
                  <a:pt x="43" y="1833"/>
                </a:lnTo>
              </a:path>
            </a:pathLst>
          </a:custGeom>
          <a:noFill/>
          <a:ln w="8" cap="flat">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30" name="Line 23"/>
          <p:cNvSpPr>
            <a:spLocks noChangeShapeType="1"/>
          </p:cNvSpPr>
          <p:nvPr/>
        </p:nvSpPr>
        <p:spPr bwMode="auto">
          <a:xfrm>
            <a:off x="1032476" y="4685755"/>
            <a:ext cx="7686074" cy="0"/>
          </a:xfrm>
          <a:prstGeom prst="line">
            <a:avLst/>
          </a:prstGeom>
          <a:noFill/>
          <a:ln w="8" cap="flat">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31" name="Rectangle 24"/>
          <p:cNvSpPr>
            <a:spLocks noChangeArrowheads="1"/>
          </p:cNvSpPr>
          <p:nvPr/>
        </p:nvSpPr>
        <p:spPr bwMode="auto">
          <a:xfrm>
            <a:off x="2726339" y="1556792"/>
            <a:ext cx="263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98</a:t>
            </a:r>
          </a:p>
        </p:txBody>
      </p:sp>
      <p:sp>
        <p:nvSpPr>
          <p:cNvPr id="32" name="Rectangle 25"/>
          <p:cNvSpPr>
            <a:spLocks noChangeArrowheads="1"/>
          </p:cNvSpPr>
          <p:nvPr/>
        </p:nvSpPr>
        <p:spPr bwMode="auto">
          <a:xfrm>
            <a:off x="3797901" y="1556792"/>
            <a:ext cx="263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99</a:t>
            </a:r>
          </a:p>
        </p:txBody>
      </p:sp>
      <p:sp>
        <p:nvSpPr>
          <p:cNvPr id="33" name="Rectangle 26"/>
          <p:cNvSpPr>
            <a:spLocks noChangeArrowheads="1"/>
          </p:cNvSpPr>
          <p:nvPr/>
        </p:nvSpPr>
        <p:spPr bwMode="auto">
          <a:xfrm>
            <a:off x="4869464" y="1632993"/>
            <a:ext cx="263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95</a:t>
            </a:r>
          </a:p>
        </p:txBody>
      </p:sp>
      <p:sp>
        <p:nvSpPr>
          <p:cNvPr id="34" name="Rectangle 27"/>
          <p:cNvSpPr>
            <a:spLocks noChangeArrowheads="1"/>
          </p:cNvSpPr>
          <p:nvPr/>
        </p:nvSpPr>
        <p:spPr bwMode="auto">
          <a:xfrm>
            <a:off x="5891814" y="1556792"/>
            <a:ext cx="357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100</a:t>
            </a:r>
          </a:p>
        </p:txBody>
      </p:sp>
      <p:sp>
        <p:nvSpPr>
          <p:cNvPr id="35" name="Rectangle 28"/>
          <p:cNvSpPr>
            <a:spLocks noChangeArrowheads="1"/>
          </p:cNvSpPr>
          <p:nvPr/>
        </p:nvSpPr>
        <p:spPr bwMode="auto">
          <a:xfrm>
            <a:off x="7017351" y="1556792"/>
            <a:ext cx="263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97</a:t>
            </a:r>
          </a:p>
        </p:txBody>
      </p:sp>
      <p:sp>
        <p:nvSpPr>
          <p:cNvPr id="36" name="Rectangle 29"/>
          <p:cNvSpPr>
            <a:spLocks noChangeArrowheads="1"/>
          </p:cNvSpPr>
          <p:nvPr/>
        </p:nvSpPr>
        <p:spPr bwMode="auto">
          <a:xfrm>
            <a:off x="8033351" y="1556792"/>
            <a:ext cx="357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100</a:t>
            </a:r>
          </a:p>
        </p:txBody>
      </p:sp>
      <p:sp>
        <p:nvSpPr>
          <p:cNvPr id="38" name="Rectangle 31"/>
          <p:cNvSpPr>
            <a:spLocks noChangeArrowheads="1"/>
          </p:cNvSpPr>
          <p:nvPr/>
        </p:nvSpPr>
        <p:spPr bwMode="auto">
          <a:xfrm>
            <a:off x="857851" y="4615905"/>
            <a:ext cx="1397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100" b="0" i="0" dirty="0">
                <a:solidFill>
                  <a:srgbClr val="000000"/>
                </a:solidFill>
              </a:rPr>
              <a:t>0</a:t>
            </a:r>
          </a:p>
        </p:txBody>
      </p:sp>
      <p:sp>
        <p:nvSpPr>
          <p:cNvPr id="39" name="Rectangle 32"/>
          <p:cNvSpPr>
            <a:spLocks noChangeArrowheads="1"/>
          </p:cNvSpPr>
          <p:nvPr/>
        </p:nvSpPr>
        <p:spPr bwMode="auto">
          <a:xfrm>
            <a:off x="781651" y="4034880"/>
            <a:ext cx="2159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100" b="0" i="0" dirty="0">
                <a:solidFill>
                  <a:srgbClr val="000000"/>
                </a:solidFill>
              </a:rPr>
              <a:t>20</a:t>
            </a:r>
          </a:p>
        </p:txBody>
      </p:sp>
      <p:sp>
        <p:nvSpPr>
          <p:cNvPr id="40" name="Rectangle 33"/>
          <p:cNvSpPr>
            <a:spLocks noChangeArrowheads="1"/>
          </p:cNvSpPr>
          <p:nvPr/>
        </p:nvSpPr>
        <p:spPr bwMode="auto">
          <a:xfrm>
            <a:off x="781651" y="3452268"/>
            <a:ext cx="2159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100" b="0" i="0" dirty="0">
                <a:solidFill>
                  <a:srgbClr val="000000"/>
                </a:solidFill>
              </a:rPr>
              <a:t>40</a:t>
            </a:r>
          </a:p>
        </p:txBody>
      </p:sp>
      <p:sp>
        <p:nvSpPr>
          <p:cNvPr id="41" name="Rectangle 34"/>
          <p:cNvSpPr>
            <a:spLocks noChangeArrowheads="1"/>
          </p:cNvSpPr>
          <p:nvPr/>
        </p:nvSpPr>
        <p:spPr bwMode="auto">
          <a:xfrm>
            <a:off x="781651" y="2872830"/>
            <a:ext cx="2159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100" b="0" i="0" dirty="0">
                <a:solidFill>
                  <a:srgbClr val="000000"/>
                </a:solidFill>
              </a:rPr>
              <a:t>60</a:t>
            </a:r>
          </a:p>
        </p:txBody>
      </p:sp>
      <p:sp>
        <p:nvSpPr>
          <p:cNvPr id="42" name="Rectangle 35"/>
          <p:cNvSpPr>
            <a:spLocks noChangeArrowheads="1"/>
          </p:cNvSpPr>
          <p:nvPr/>
        </p:nvSpPr>
        <p:spPr bwMode="auto">
          <a:xfrm>
            <a:off x="781651" y="2288630"/>
            <a:ext cx="2159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100" b="0" i="0" dirty="0">
                <a:solidFill>
                  <a:srgbClr val="000000"/>
                </a:solidFill>
              </a:rPr>
              <a:t>80</a:t>
            </a:r>
          </a:p>
        </p:txBody>
      </p:sp>
      <p:sp>
        <p:nvSpPr>
          <p:cNvPr id="43" name="Rectangle 36"/>
          <p:cNvSpPr>
            <a:spLocks noChangeArrowheads="1"/>
          </p:cNvSpPr>
          <p:nvPr/>
        </p:nvSpPr>
        <p:spPr bwMode="auto">
          <a:xfrm>
            <a:off x="705451" y="1709193"/>
            <a:ext cx="2936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100" b="0" i="0" dirty="0">
                <a:solidFill>
                  <a:srgbClr val="000000"/>
                </a:solidFill>
              </a:rPr>
              <a:t>100</a:t>
            </a:r>
          </a:p>
        </p:txBody>
      </p:sp>
      <p:grpSp>
        <p:nvGrpSpPr>
          <p:cNvPr id="3" name="Group 2"/>
          <p:cNvGrpSpPr/>
          <p:nvPr/>
        </p:nvGrpSpPr>
        <p:grpSpPr>
          <a:xfrm>
            <a:off x="1256313" y="1612355"/>
            <a:ext cx="881063" cy="3360896"/>
            <a:chOff x="7761288" y="2174875"/>
            <a:chExt cx="881063" cy="3360896"/>
          </a:xfrm>
        </p:grpSpPr>
        <p:sp>
          <p:nvSpPr>
            <p:cNvPr id="20" name="Rectangle 13"/>
            <p:cNvSpPr>
              <a:spLocks noChangeArrowheads="1"/>
            </p:cNvSpPr>
            <p:nvPr/>
          </p:nvSpPr>
          <p:spPr bwMode="auto">
            <a:xfrm>
              <a:off x="7761288" y="2397125"/>
              <a:ext cx="881063" cy="2851150"/>
            </a:xfrm>
            <a:prstGeom prst="rect">
              <a:avLst/>
            </a:prstGeom>
            <a:solidFill>
              <a:schemeClr val="accent3">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grpSp>
          <p:nvGrpSpPr>
            <p:cNvPr id="2" name="Group 1"/>
            <p:cNvGrpSpPr/>
            <p:nvPr/>
          </p:nvGrpSpPr>
          <p:grpSpPr>
            <a:xfrm>
              <a:off x="7910684" y="2174875"/>
              <a:ext cx="646011" cy="3360896"/>
              <a:chOff x="7918622" y="2174875"/>
              <a:chExt cx="646011" cy="3360896"/>
            </a:xfrm>
          </p:grpSpPr>
          <p:sp>
            <p:nvSpPr>
              <p:cNvPr id="27" name="Freeform 20"/>
              <p:cNvSpPr>
                <a:spLocks noEditPoints="1"/>
              </p:cNvSpPr>
              <p:nvPr/>
            </p:nvSpPr>
            <p:spPr bwMode="auto">
              <a:xfrm>
                <a:off x="8169275" y="2397125"/>
                <a:ext cx="61913" cy="250825"/>
              </a:xfrm>
              <a:custGeom>
                <a:avLst/>
                <a:gdLst>
                  <a:gd name="T0" fmla="*/ 0 w 39"/>
                  <a:gd name="T1" fmla="*/ 0 h 158"/>
                  <a:gd name="T2" fmla="*/ 39 w 39"/>
                  <a:gd name="T3" fmla="*/ 0 h 158"/>
                  <a:gd name="T4" fmla="*/ 0 w 39"/>
                  <a:gd name="T5" fmla="*/ 158 h 158"/>
                  <a:gd name="T6" fmla="*/ 39 w 39"/>
                  <a:gd name="T7" fmla="*/ 158 h 158"/>
                  <a:gd name="T8" fmla="*/ 22 w 39"/>
                  <a:gd name="T9" fmla="*/ 0 h 158"/>
                  <a:gd name="T10" fmla="*/ 22 w 39"/>
                  <a:gd name="T11" fmla="*/ 158 h 158"/>
                </a:gdLst>
                <a:ahLst/>
                <a:cxnLst>
                  <a:cxn ang="0">
                    <a:pos x="T0" y="T1"/>
                  </a:cxn>
                  <a:cxn ang="0">
                    <a:pos x="T2" y="T3"/>
                  </a:cxn>
                  <a:cxn ang="0">
                    <a:pos x="T4" y="T5"/>
                  </a:cxn>
                  <a:cxn ang="0">
                    <a:pos x="T6" y="T7"/>
                  </a:cxn>
                  <a:cxn ang="0">
                    <a:pos x="T8" y="T9"/>
                  </a:cxn>
                  <a:cxn ang="0">
                    <a:pos x="T10" y="T11"/>
                  </a:cxn>
                </a:cxnLst>
                <a:rect l="0" t="0" r="r" b="b"/>
                <a:pathLst>
                  <a:path w="39" h="158">
                    <a:moveTo>
                      <a:pt x="0" y="0"/>
                    </a:moveTo>
                    <a:lnTo>
                      <a:pt x="39" y="0"/>
                    </a:lnTo>
                    <a:moveTo>
                      <a:pt x="0" y="158"/>
                    </a:moveTo>
                    <a:lnTo>
                      <a:pt x="39" y="158"/>
                    </a:lnTo>
                    <a:moveTo>
                      <a:pt x="22" y="0"/>
                    </a:moveTo>
                    <a:lnTo>
                      <a:pt x="22" y="158"/>
                    </a:lnTo>
                  </a:path>
                </a:pathLst>
              </a:custGeom>
              <a:noFill/>
              <a:ln w="6"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37" name="Rectangle 30"/>
              <p:cNvSpPr>
                <a:spLocks noChangeArrowheads="1"/>
              </p:cNvSpPr>
              <p:nvPr/>
            </p:nvSpPr>
            <p:spPr bwMode="auto">
              <a:xfrm>
                <a:off x="8108950" y="21748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000000"/>
                    </a:solidFill>
                  </a:rPr>
                  <a:t>98</a:t>
                </a:r>
              </a:p>
            </p:txBody>
          </p:sp>
          <p:sp>
            <p:nvSpPr>
              <p:cNvPr id="44" name="Rectangle 37"/>
              <p:cNvSpPr>
                <a:spLocks noChangeArrowheads="1"/>
              </p:cNvSpPr>
              <p:nvPr/>
            </p:nvSpPr>
            <p:spPr bwMode="auto">
              <a:xfrm>
                <a:off x="7918622" y="5289550"/>
                <a:ext cx="6460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600" b="0" i="0" dirty="0">
                    <a:solidFill>
                      <a:srgbClr val="000000"/>
                    </a:solidFill>
                  </a:rPr>
                  <a:t>Все ГТ</a:t>
                </a:r>
              </a:p>
            </p:txBody>
          </p:sp>
          <p:sp>
            <p:nvSpPr>
              <p:cNvPr id="45" name="Rectangle 38"/>
              <p:cNvSpPr>
                <a:spLocks noChangeArrowheads="1"/>
              </p:cNvSpPr>
              <p:nvPr/>
            </p:nvSpPr>
            <p:spPr bwMode="auto">
              <a:xfrm>
                <a:off x="8018463" y="465296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FFFFFF"/>
                    </a:solidFill>
                  </a:rPr>
                  <a:t>1015</a:t>
                </a:r>
              </a:p>
            </p:txBody>
          </p:sp>
          <p:sp>
            <p:nvSpPr>
              <p:cNvPr id="47" name="Freeform 39"/>
              <p:cNvSpPr>
                <a:spLocks/>
              </p:cNvSpPr>
              <p:nvPr/>
            </p:nvSpPr>
            <p:spPr bwMode="auto">
              <a:xfrm>
                <a:off x="7947025" y="4854575"/>
                <a:ext cx="506413" cy="17463"/>
              </a:xfrm>
              <a:custGeom>
                <a:avLst/>
                <a:gdLst>
                  <a:gd name="T0" fmla="*/ 0 w 319"/>
                  <a:gd name="T1" fmla="*/ 0 h 11"/>
                  <a:gd name="T2" fmla="*/ 80 w 319"/>
                  <a:gd name="T3" fmla="*/ 0 h 11"/>
                  <a:gd name="T4" fmla="*/ 159 w 319"/>
                  <a:gd name="T5" fmla="*/ 0 h 11"/>
                  <a:gd name="T6" fmla="*/ 239 w 319"/>
                  <a:gd name="T7" fmla="*/ 0 h 11"/>
                  <a:gd name="T8" fmla="*/ 319 w 319"/>
                  <a:gd name="T9" fmla="*/ 0 h 11"/>
                  <a:gd name="T10" fmla="*/ 319 w 319"/>
                  <a:gd name="T11" fmla="*/ 11 h 11"/>
                  <a:gd name="T12" fmla="*/ 239 w 319"/>
                  <a:gd name="T13" fmla="*/ 11 h 11"/>
                  <a:gd name="T14" fmla="*/ 159 w 319"/>
                  <a:gd name="T15" fmla="*/ 11 h 11"/>
                  <a:gd name="T16" fmla="*/ 80 w 319"/>
                  <a:gd name="T17" fmla="*/ 11 h 11"/>
                  <a:gd name="T18" fmla="*/ 0 w 319"/>
                  <a:gd name="T19" fmla="*/ 11 h 11"/>
                  <a:gd name="T20" fmla="*/ 0 w 319"/>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11">
                    <a:moveTo>
                      <a:pt x="0" y="0"/>
                    </a:moveTo>
                    <a:lnTo>
                      <a:pt x="80" y="0"/>
                    </a:lnTo>
                    <a:lnTo>
                      <a:pt x="159" y="0"/>
                    </a:lnTo>
                    <a:lnTo>
                      <a:pt x="239" y="0"/>
                    </a:lnTo>
                    <a:lnTo>
                      <a:pt x="319" y="0"/>
                    </a:lnTo>
                    <a:lnTo>
                      <a:pt x="319" y="11"/>
                    </a:lnTo>
                    <a:lnTo>
                      <a:pt x="239" y="11"/>
                    </a:lnTo>
                    <a:lnTo>
                      <a:pt x="159" y="11"/>
                    </a:lnTo>
                    <a:lnTo>
                      <a:pt x="80"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50" name="Rectangle 40"/>
              <p:cNvSpPr>
                <a:spLocks noChangeArrowheads="1"/>
              </p:cNvSpPr>
              <p:nvPr/>
            </p:nvSpPr>
            <p:spPr bwMode="auto">
              <a:xfrm>
                <a:off x="8018463" y="4876800"/>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FFFFFF"/>
                    </a:solidFill>
                  </a:rPr>
                  <a:t>1035</a:t>
                </a:r>
              </a:p>
            </p:txBody>
          </p:sp>
        </p:grpSp>
      </p:grpSp>
      <p:sp>
        <p:nvSpPr>
          <p:cNvPr id="51" name="Rectangle 41"/>
          <p:cNvSpPr>
            <a:spLocks noChangeArrowheads="1"/>
          </p:cNvSpPr>
          <p:nvPr/>
        </p:nvSpPr>
        <p:spPr bwMode="auto">
          <a:xfrm>
            <a:off x="2639026" y="4090443"/>
            <a:ext cx="35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FFFFFF"/>
                </a:solidFill>
              </a:rPr>
              <a:t>323</a:t>
            </a:r>
          </a:p>
        </p:txBody>
      </p:sp>
      <p:sp>
        <p:nvSpPr>
          <p:cNvPr id="52" name="Freeform 42"/>
          <p:cNvSpPr>
            <a:spLocks/>
          </p:cNvSpPr>
          <p:nvPr/>
        </p:nvSpPr>
        <p:spPr bwMode="auto">
          <a:xfrm>
            <a:off x="2627120" y="4292055"/>
            <a:ext cx="379413" cy="17463"/>
          </a:xfrm>
          <a:custGeom>
            <a:avLst/>
            <a:gdLst>
              <a:gd name="T0" fmla="*/ 0 w 239"/>
              <a:gd name="T1" fmla="*/ 0 h 11"/>
              <a:gd name="T2" fmla="*/ 80 w 239"/>
              <a:gd name="T3" fmla="*/ 0 h 11"/>
              <a:gd name="T4" fmla="*/ 160 w 239"/>
              <a:gd name="T5" fmla="*/ 0 h 11"/>
              <a:gd name="T6" fmla="*/ 239 w 239"/>
              <a:gd name="T7" fmla="*/ 0 h 11"/>
              <a:gd name="T8" fmla="*/ 239 w 239"/>
              <a:gd name="T9" fmla="*/ 11 h 11"/>
              <a:gd name="T10" fmla="*/ 160 w 239"/>
              <a:gd name="T11" fmla="*/ 11 h 11"/>
              <a:gd name="T12" fmla="*/ 80 w 239"/>
              <a:gd name="T13" fmla="*/ 11 h 11"/>
              <a:gd name="T14" fmla="*/ 0 w 239"/>
              <a:gd name="T15" fmla="*/ 11 h 11"/>
              <a:gd name="T16" fmla="*/ 0 w 239"/>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
                <a:moveTo>
                  <a:pt x="0" y="0"/>
                </a:moveTo>
                <a:lnTo>
                  <a:pt x="80" y="0"/>
                </a:lnTo>
                <a:lnTo>
                  <a:pt x="160" y="0"/>
                </a:lnTo>
                <a:lnTo>
                  <a:pt x="239" y="0"/>
                </a:lnTo>
                <a:lnTo>
                  <a:pt x="239" y="11"/>
                </a:lnTo>
                <a:lnTo>
                  <a:pt x="160" y="11"/>
                </a:lnTo>
                <a:lnTo>
                  <a:pt x="80"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cs typeface="Arial" pitchFamily="34" charset="0"/>
            </a:endParaRPr>
          </a:p>
        </p:txBody>
      </p:sp>
      <p:sp>
        <p:nvSpPr>
          <p:cNvPr id="53" name="Rectangle 43"/>
          <p:cNvSpPr>
            <a:spLocks noChangeArrowheads="1"/>
          </p:cNvSpPr>
          <p:nvPr/>
        </p:nvSpPr>
        <p:spPr bwMode="auto">
          <a:xfrm>
            <a:off x="2639026" y="4314280"/>
            <a:ext cx="35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300" b="1" i="0" dirty="0">
                <a:solidFill>
                  <a:srgbClr val="FFFFFF"/>
                </a:solidFill>
              </a:rPr>
              <a:t>328</a:t>
            </a:r>
          </a:p>
        </p:txBody>
      </p:sp>
      <p:sp>
        <p:nvSpPr>
          <p:cNvPr id="54" name="Rectangle 44"/>
          <p:cNvSpPr>
            <a:spLocks noChangeArrowheads="1"/>
          </p:cNvSpPr>
          <p:nvPr/>
        </p:nvSpPr>
        <p:spPr bwMode="auto">
          <a:xfrm>
            <a:off x="4825081" y="409044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264</a:t>
            </a:r>
          </a:p>
        </p:txBody>
      </p:sp>
      <p:sp>
        <p:nvSpPr>
          <p:cNvPr id="55" name="Freeform 45"/>
          <p:cNvSpPr>
            <a:spLocks/>
          </p:cNvSpPr>
          <p:nvPr/>
        </p:nvSpPr>
        <p:spPr bwMode="auto">
          <a:xfrm>
            <a:off x="4774043" y="4292055"/>
            <a:ext cx="381000" cy="17463"/>
          </a:xfrm>
          <a:custGeom>
            <a:avLst/>
            <a:gdLst>
              <a:gd name="T0" fmla="*/ 0 w 240"/>
              <a:gd name="T1" fmla="*/ 0 h 11"/>
              <a:gd name="T2" fmla="*/ 80 w 240"/>
              <a:gd name="T3" fmla="*/ 0 h 11"/>
              <a:gd name="T4" fmla="*/ 160 w 240"/>
              <a:gd name="T5" fmla="*/ 0 h 11"/>
              <a:gd name="T6" fmla="*/ 240 w 240"/>
              <a:gd name="T7" fmla="*/ 0 h 11"/>
              <a:gd name="T8" fmla="*/ 240 w 240"/>
              <a:gd name="T9" fmla="*/ 11 h 11"/>
              <a:gd name="T10" fmla="*/ 160 w 240"/>
              <a:gd name="T11" fmla="*/ 11 h 11"/>
              <a:gd name="T12" fmla="*/ 80 w 240"/>
              <a:gd name="T13" fmla="*/ 11 h 11"/>
              <a:gd name="T14" fmla="*/ 0 w 240"/>
              <a:gd name="T15" fmla="*/ 11 h 11"/>
              <a:gd name="T16" fmla="*/ 0 w 24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1">
                <a:moveTo>
                  <a:pt x="0" y="0"/>
                </a:moveTo>
                <a:lnTo>
                  <a:pt x="80" y="0"/>
                </a:lnTo>
                <a:lnTo>
                  <a:pt x="160" y="0"/>
                </a:lnTo>
                <a:lnTo>
                  <a:pt x="240" y="0"/>
                </a:lnTo>
                <a:lnTo>
                  <a:pt x="240" y="11"/>
                </a:lnTo>
                <a:lnTo>
                  <a:pt x="160" y="11"/>
                </a:lnTo>
                <a:lnTo>
                  <a:pt x="80"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prstClr val="black"/>
              </a:solidFill>
              <a:cs typeface="Arial" pitchFamily="34" charset="0"/>
            </a:endParaRPr>
          </a:p>
        </p:txBody>
      </p:sp>
      <p:sp>
        <p:nvSpPr>
          <p:cNvPr id="56" name="Rectangle 46"/>
          <p:cNvSpPr>
            <a:spLocks noChangeArrowheads="1"/>
          </p:cNvSpPr>
          <p:nvPr/>
        </p:nvSpPr>
        <p:spPr bwMode="auto">
          <a:xfrm>
            <a:off x="4825081" y="431428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277</a:t>
            </a:r>
          </a:p>
        </p:txBody>
      </p:sp>
      <p:sp>
        <p:nvSpPr>
          <p:cNvPr id="57" name="Rectangle 47"/>
          <p:cNvSpPr>
            <a:spLocks noChangeArrowheads="1"/>
          </p:cNvSpPr>
          <p:nvPr/>
        </p:nvSpPr>
        <p:spPr bwMode="auto">
          <a:xfrm>
            <a:off x="5922037" y="4090443"/>
            <a:ext cx="2697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116</a:t>
            </a:r>
          </a:p>
        </p:txBody>
      </p:sp>
      <p:sp>
        <p:nvSpPr>
          <p:cNvPr id="58" name="Freeform 48"/>
          <p:cNvSpPr>
            <a:spLocks/>
          </p:cNvSpPr>
          <p:nvPr/>
        </p:nvSpPr>
        <p:spPr bwMode="auto">
          <a:xfrm>
            <a:off x="5831489" y="4292055"/>
            <a:ext cx="369888" cy="17463"/>
          </a:xfrm>
          <a:custGeom>
            <a:avLst/>
            <a:gdLst>
              <a:gd name="T0" fmla="*/ 0 w 233"/>
              <a:gd name="T1" fmla="*/ 0 h 11"/>
              <a:gd name="T2" fmla="*/ 77 w 233"/>
              <a:gd name="T3" fmla="*/ 0 h 11"/>
              <a:gd name="T4" fmla="*/ 155 w 233"/>
              <a:gd name="T5" fmla="*/ 0 h 11"/>
              <a:gd name="T6" fmla="*/ 233 w 233"/>
              <a:gd name="T7" fmla="*/ 0 h 11"/>
              <a:gd name="T8" fmla="*/ 233 w 233"/>
              <a:gd name="T9" fmla="*/ 11 h 11"/>
              <a:gd name="T10" fmla="*/ 155 w 233"/>
              <a:gd name="T11" fmla="*/ 11 h 11"/>
              <a:gd name="T12" fmla="*/ 77 w 233"/>
              <a:gd name="T13" fmla="*/ 11 h 11"/>
              <a:gd name="T14" fmla="*/ 0 w 233"/>
              <a:gd name="T15" fmla="*/ 11 h 11"/>
              <a:gd name="T16" fmla="*/ 0 w 23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1">
                <a:moveTo>
                  <a:pt x="0" y="0"/>
                </a:moveTo>
                <a:lnTo>
                  <a:pt x="77" y="0"/>
                </a:lnTo>
                <a:lnTo>
                  <a:pt x="155" y="0"/>
                </a:lnTo>
                <a:lnTo>
                  <a:pt x="233" y="0"/>
                </a:lnTo>
                <a:lnTo>
                  <a:pt x="233" y="11"/>
                </a:lnTo>
                <a:lnTo>
                  <a:pt x="155" y="11"/>
                </a:lnTo>
                <a:lnTo>
                  <a:pt x="77"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prstClr val="black"/>
              </a:solidFill>
              <a:cs typeface="Arial" pitchFamily="34" charset="0"/>
            </a:endParaRPr>
          </a:p>
        </p:txBody>
      </p:sp>
      <p:sp>
        <p:nvSpPr>
          <p:cNvPr id="59" name="Rectangle 49"/>
          <p:cNvSpPr>
            <a:spLocks noChangeArrowheads="1"/>
          </p:cNvSpPr>
          <p:nvPr/>
        </p:nvSpPr>
        <p:spPr bwMode="auto">
          <a:xfrm>
            <a:off x="5922037" y="4314280"/>
            <a:ext cx="2697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116</a:t>
            </a:r>
          </a:p>
        </p:txBody>
      </p:sp>
      <p:sp>
        <p:nvSpPr>
          <p:cNvPr id="60" name="Rectangle 50"/>
          <p:cNvSpPr>
            <a:spLocks noChangeArrowheads="1"/>
          </p:cNvSpPr>
          <p:nvPr/>
        </p:nvSpPr>
        <p:spPr bwMode="auto">
          <a:xfrm>
            <a:off x="7010874" y="409044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34</a:t>
            </a:r>
          </a:p>
        </p:txBody>
      </p:sp>
      <p:sp>
        <p:nvSpPr>
          <p:cNvPr id="61" name="Freeform 51"/>
          <p:cNvSpPr>
            <a:spLocks/>
          </p:cNvSpPr>
          <p:nvPr/>
        </p:nvSpPr>
        <p:spPr bwMode="auto">
          <a:xfrm>
            <a:off x="6977642" y="4292055"/>
            <a:ext cx="252413" cy="17463"/>
          </a:xfrm>
          <a:custGeom>
            <a:avLst/>
            <a:gdLst>
              <a:gd name="T0" fmla="*/ 0 w 159"/>
              <a:gd name="T1" fmla="*/ 0 h 11"/>
              <a:gd name="T2" fmla="*/ 79 w 159"/>
              <a:gd name="T3" fmla="*/ 0 h 11"/>
              <a:gd name="T4" fmla="*/ 159 w 159"/>
              <a:gd name="T5" fmla="*/ 0 h 11"/>
              <a:gd name="T6" fmla="*/ 159 w 159"/>
              <a:gd name="T7" fmla="*/ 11 h 11"/>
              <a:gd name="T8" fmla="*/ 79 w 159"/>
              <a:gd name="T9" fmla="*/ 11 h 11"/>
              <a:gd name="T10" fmla="*/ 0 w 159"/>
              <a:gd name="T11" fmla="*/ 11 h 11"/>
              <a:gd name="T12" fmla="*/ 0 w 15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59" h="11">
                <a:moveTo>
                  <a:pt x="0" y="0"/>
                </a:moveTo>
                <a:lnTo>
                  <a:pt x="79" y="0"/>
                </a:lnTo>
                <a:lnTo>
                  <a:pt x="159" y="0"/>
                </a:lnTo>
                <a:lnTo>
                  <a:pt x="159" y="11"/>
                </a:lnTo>
                <a:lnTo>
                  <a:pt x="79"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prstClr val="black"/>
              </a:solidFill>
              <a:cs typeface="Arial" pitchFamily="34" charset="0"/>
            </a:endParaRPr>
          </a:p>
        </p:txBody>
      </p:sp>
      <p:sp>
        <p:nvSpPr>
          <p:cNvPr id="62" name="Rectangle 52"/>
          <p:cNvSpPr>
            <a:spLocks noChangeArrowheads="1"/>
          </p:cNvSpPr>
          <p:nvPr/>
        </p:nvSpPr>
        <p:spPr bwMode="auto">
          <a:xfrm>
            <a:off x="7010874" y="431428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35</a:t>
            </a:r>
          </a:p>
        </p:txBody>
      </p:sp>
      <p:sp>
        <p:nvSpPr>
          <p:cNvPr id="63" name="Rectangle 53"/>
          <p:cNvSpPr>
            <a:spLocks noChangeArrowheads="1"/>
          </p:cNvSpPr>
          <p:nvPr/>
        </p:nvSpPr>
        <p:spPr bwMode="auto">
          <a:xfrm>
            <a:off x="8111034" y="409044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41</a:t>
            </a:r>
          </a:p>
        </p:txBody>
      </p:sp>
      <p:sp>
        <p:nvSpPr>
          <p:cNvPr id="64" name="Freeform 54"/>
          <p:cNvSpPr>
            <a:spLocks/>
          </p:cNvSpPr>
          <p:nvPr/>
        </p:nvSpPr>
        <p:spPr bwMode="auto">
          <a:xfrm>
            <a:off x="8077008" y="4292055"/>
            <a:ext cx="254000" cy="17463"/>
          </a:xfrm>
          <a:custGeom>
            <a:avLst/>
            <a:gdLst>
              <a:gd name="T0" fmla="*/ 0 w 160"/>
              <a:gd name="T1" fmla="*/ 0 h 11"/>
              <a:gd name="T2" fmla="*/ 80 w 160"/>
              <a:gd name="T3" fmla="*/ 0 h 11"/>
              <a:gd name="T4" fmla="*/ 160 w 160"/>
              <a:gd name="T5" fmla="*/ 0 h 11"/>
              <a:gd name="T6" fmla="*/ 160 w 160"/>
              <a:gd name="T7" fmla="*/ 11 h 11"/>
              <a:gd name="T8" fmla="*/ 80 w 160"/>
              <a:gd name="T9" fmla="*/ 11 h 11"/>
              <a:gd name="T10" fmla="*/ 0 w 160"/>
              <a:gd name="T11" fmla="*/ 11 h 11"/>
              <a:gd name="T12" fmla="*/ 0 w 16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60" h="11">
                <a:moveTo>
                  <a:pt x="0" y="0"/>
                </a:moveTo>
                <a:lnTo>
                  <a:pt x="80" y="0"/>
                </a:lnTo>
                <a:lnTo>
                  <a:pt x="160" y="0"/>
                </a:lnTo>
                <a:lnTo>
                  <a:pt x="160" y="11"/>
                </a:lnTo>
                <a:lnTo>
                  <a:pt x="80"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prstClr val="black"/>
              </a:solidFill>
              <a:cs typeface="Arial" pitchFamily="34" charset="0"/>
            </a:endParaRPr>
          </a:p>
        </p:txBody>
      </p:sp>
      <p:sp>
        <p:nvSpPr>
          <p:cNvPr id="65" name="Rectangle 55"/>
          <p:cNvSpPr>
            <a:spLocks noChangeArrowheads="1"/>
          </p:cNvSpPr>
          <p:nvPr/>
        </p:nvSpPr>
        <p:spPr bwMode="auto">
          <a:xfrm>
            <a:off x="8111034" y="431428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41</a:t>
            </a:r>
          </a:p>
        </p:txBody>
      </p:sp>
      <p:sp>
        <p:nvSpPr>
          <p:cNvPr id="66" name="Rectangle 56"/>
          <p:cNvSpPr>
            <a:spLocks noChangeArrowheads="1"/>
          </p:cNvSpPr>
          <p:nvPr/>
        </p:nvSpPr>
        <p:spPr bwMode="auto">
          <a:xfrm>
            <a:off x="3753518" y="409044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237</a:t>
            </a:r>
          </a:p>
        </p:txBody>
      </p:sp>
      <p:sp>
        <p:nvSpPr>
          <p:cNvPr id="67" name="Freeform 57"/>
          <p:cNvSpPr>
            <a:spLocks/>
          </p:cNvSpPr>
          <p:nvPr/>
        </p:nvSpPr>
        <p:spPr bwMode="auto">
          <a:xfrm>
            <a:off x="3702480" y="4292055"/>
            <a:ext cx="381000" cy="17463"/>
          </a:xfrm>
          <a:custGeom>
            <a:avLst/>
            <a:gdLst>
              <a:gd name="T0" fmla="*/ 0 w 240"/>
              <a:gd name="T1" fmla="*/ 0 h 11"/>
              <a:gd name="T2" fmla="*/ 80 w 240"/>
              <a:gd name="T3" fmla="*/ 0 h 11"/>
              <a:gd name="T4" fmla="*/ 160 w 240"/>
              <a:gd name="T5" fmla="*/ 0 h 11"/>
              <a:gd name="T6" fmla="*/ 240 w 240"/>
              <a:gd name="T7" fmla="*/ 0 h 11"/>
              <a:gd name="T8" fmla="*/ 240 w 240"/>
              <a:gd name="T9" fmla="*/ 11 h 11"/>
              <a:gd name="T10" fmla="*/ 160 w 240"/>
              <a:gd name="T11" fmla="*/ 11 h 11"/>
              <a:gd name="T12" fmla="*/ 80 w 240"/>
              <a:gd name="T13" fmla="*/ 11 h 11"/>
              <a:gd name="T14" fmla="*/ 0 w 240"/>
              <a:gd name="T15" fmla="*/ 11 h 11"/>
              <a:gd name="T16" fmla="*/ 0 w 24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1">
                <a:moveTo>
                  <a:pt x="0" y="0"/>
                </a:moveTo>
                <a:lnTo>
                  <a:pt x="80" y="0"/>
                </a:lnTo>
                <a:lnTo>
                  <a:pt x="160" y="0"/>
                </a:lnTo>
                <a:lnTo>
                  <a:pt x="240" y="0"/>
                </a:lnTo>
                <a:lnTo>
                  <a:pt x="240" y="11"/>
                </a:lnTo>
                <a:lnTo>
                  <a:pt x="160" y="11"/>
                </a:lnTo>
                <a:lnTo>
                  <a:pt x="80" y="11"/>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prstClr val="black"/>
              </a:solidFill>
              <a:cs typeface="Arial" pitchFamily="34" charset="0"/>
            </a:endParaRPr>
          </a:p>
        </p:txBody>
      </p:sp>
      <p:sp>
        <p:nvSpPr>
          <p:cNvPr id="68" name="Rectangle 58"/>
          <p:cNvSpPr>
            <a:spLocks noChangeArrowheads="1"/>
          </p:cNvSpPr>
          <p:nvPr/>
        </p:nvSpPr>
        <p:spPr bwMode="auto">
          <a:xfrm>
            <a:off x="3753518" y="4314280"/>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300" b="1" i="0" dirty="0">
                <a:solidFill>
                  <a:srgbClr val="FFFFFF"/>
                </a:solidFill>
              </a:rPr>
              <a:t>238</a:t>
            </a:r>
          </a:p>
        </p:txBody>
      </p:sp>
      <p:sp>
        <p:nvSpPr>
          <p:cNvPr id="69" name="Rectangle 59"/>
          <p:cNvSpPr>
            <a:spLocks noChangeArrowheads="1"/>
          </p:cNvSpPr>
          <p:nvPr/>
        </p:nvSpPr>
        <p:spPr bwMode="auto">
          <a:xfrm>
            <a:off x="2631882" y="4727030"/>
            <a:ext cx="407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ru" sz="1600" i="0" dirty="0">
                <a:solidFill>
                  <a:srgbClr val="000000"/>
                </a:solidFill>
              </a:rPr>
              <a:t>ГТ 1</a:t>
            </a:r>
          </a:p>
        </p:txBody>
      </p:sp>
      <p:sp>
        <p:nvSpPr>
          <p:cNvPr id="70" name="Rectangle 60"/>
          <p:cNvSpPr>
            <a:spLocks noChangeArrowheads="1"/>
          </p:cNvSpPr>
          <p:nvPr/>
        </p:nvSpPr>
        <p:spPr bwMode="auto">
          <a:xfrm>
            <a:off x="3689399" y="4727030"/>
            <a:ext cx="407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600" i="0" dirty="0">
                <a:solidFill>
                  <a:srgbClr val="000000"/>
                </a:solidFill>
              </a:rPr>
              <a:t>ГТ 2</a:t>
            </a:r>
          </a:p>
        </p:txBody>
      </p:sp>
      <p:sp>
        <p:nvSpPr>
          <p:cNvPr id="71" name="Rectangle 61"/>
          <p:cNvSpPr>
            <a:spLocks noChangeArrowheads="1"/>
          </p:cNvSpPr>
          <p:nvPr/>
        </p:nvSpPr>
        <p:spPr bwMode="auto">
          <a:xfrm>
            <a:off x="4760962" y="4727030"/>
            <a:ext cx="407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600" i="0" dirty="0">
                <a:solidFill>
                  <a:srgbClr val="000000"/>
                </a:solidFill>
              </a:rPr>
              <a:t>ГТ 3</a:t>
            </a:r>
          </a:p>
        </p:txBody>
      </p:sp>
      <p:sp>
        <p:nvSpPr>
          <p:cNvPr id="72" name="Rectangle 62"/>
          <p:cNvSpPr>
            <a:spLocks noChangeArrowheads="1"/>
          </p:cNvSpPr>
          <p:nvPr/>
        </p:nvSpPr>
        <p:spPr bwMode="auto">
          <a:xfrm>
            <a:off x="5844602" y="4727030"/>
            <a:ext cx="407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600" i="0" dirty="0">
                <a:solidFill>
                  <a:srgbClr val="000000"/>
                </a:solidFill>
              </a:rPr>
              <a:t>ГТ 4</a:t>
            </a:r>
          </a:p>
        </p:txBody>
      </p:sp>
      <p:sp>
        <p:nvSpPr>
          <p:cNvPr id="73" name="Rectangle 63"/>
          <p:cNvSpPr>
            <a:spLocks noChangeArrowheads="1"/>
          </p:cNvSpPr>
          <p:nvPr/>
        </p:nvSpPr>
        <p:spPr bwMode="auto">
          <a:xfrm>
            <a:off x="6900267" y="4727030"/>
            <a:ext cx="407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600" i="0" dirty="0">
                <a:solidFill>
                  <a:srgbClr val="000000"/>
                </a:solidFill>
              </a:rPr>
              <a:t>ГТ 5</a:t>
            </a:r>
          </a:p>
        </p:txBody>
      </p:sp>
      <p:sp>
        <p:nvSpPr>
          <p:cNvPr id="74" name="Rectangle 64"/>
          <p:cNvSpPr>
            <a:spLocks noChangeArrowheads="1"/>
          </p:cNvSpPr>
          <p:nvPr/>
        </p:nvSpPr>
        <p:spPr bwMode="auto">
          <a:xfrm>
            <a:off x="8000427" y="4727030"/>
            <a:ext cx="407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ru" sz="1600" i="0" dirty="0">
                <a:solidFill>
                  <a:srgbClr val="000000"/>
                </a:solidFill>
              </a:rPr>
              <a:t>ГТ 6</a:t>
            </a:r>
          </a:p>
        </p:txBody>
      </p:sp>
      <p:sp>
        <p:nvSpPr>
          <p:cNvPr id="77" name="TextBox 76"/>
          <p:cNvSpPr txBox="1"/>
          <p:nvPr/>
        </p:nvSpPr>
        <p:spPr>
          <a:xfrm>
            <a:off x="333374" y="5468450"/>
            <a:ext cx="8534401" cy="553998"/>
          </a:xfrm>
          <a:prstGeom prst="rect">
            <a:avLst/>
          </a:prstGeom>
          <a:noFill/>
        </p:spPr>
        <p:txBody>
          <a:bodyPr wrap="square" lIns="0" tIns="0" rIns="0" bIns="0" rtlCol="0">
            <a:spAutoFit/>
          </a:bodyPr>
          <a:lstStyle/>
          <a:p>
            <a:pPr algn="ctr"/>
            <a:r>
              <a:rPr lang="ru-RU" b="1" dirty="0">
                <a:solidFill>
                  <a:srgbClr val="000000"/>
                </a:solidFill>
              </a:rPr>
              <a:t>Высокая частота достижения стойкого вирусологического ответа при всех генотипах вируса гепатита С</a:t>
            </a:r>
            <a:endParaRPr lang="ru" b="1" i="0" dirty="0">
              <a:solidFill>
                <a:srgbClr val="000000"/>
              </a:solidFill>
            </a:endParaRPr>
          </a:p>
        </p:txBody>
      </p:sp>
      <p:sp>
        <p:nvSpPr>
          <p:cNvPr id="75" name="Footer Placeholder 4"/>
          <p:cNvSpPr>
            <a:spLocks noGrp="1"/>
          </p:cNvSpPr>
          <p:nvPr>
            <p:ph type="ftr" sz="quarter" idx="11"/>
          </p:nvPr>
        </p:nvSpPr>
        <p:spPr>
          <a:xfrm>
            <a:off x="486376" y="6537833"/>
            <a:ext cx="3048000" cy="164592"/>
          </a:xfrm>
        </p:spPr>
        <p:txBody>
          <a:bodyPr/>
          <a:lstStyle>
            <a:lvl1pPr algn="l">
              <a:defRPr sz="800">
                <a:solidFill>
                  <a:schemeClr val="tx1"/>
                </a:solidFill>
              </a:defRPr>
            </a:lvl1pPr>
          </a:lstStyle>
          <a:p>
            <a:endParaRPr lang="en-US" sz="900" dirty="0">
              <a:solidFill>
                <a:prstClr val="black"/>
              </a:solidFill>
            </a:endParaRPr>
          </a:p>
          <a:p>
            <a:r>
              <a:rPr lang="en-US" sz="900" dirty="0" err="1">
                <a:solidFill>
                  <a:prstClr val="black"/>
                </a:solidFill>
              </a:rPr>
              <a:t>Agarwal</a:t>
            </a:r>
            <a:r>
              <a:rPr lang="en-US" sz="900" dirty="0">
                <a:solidFill>
                  <a:prstClr val="black"/>
                </a:solidFill>
              </a:rPr>
              <a:t>, EASL 2016, Poster SAT-195</a:t>
            </a:r>
          </a:p>
        </p:txBody>
      </p:sp>
    </p:spTree>
    <p:extLst>
      <p:ext uri="{BB962C8B-B14F-4D97-AF65-F5344CB8AC3E}">
        <p14:creationId xmlns:p14="http://schemas.microsoft.com/office/powerpoint/2010/main" val="1582509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0ACD8D-47C9-4B66-8944-72ABAA7C08EC}"/>
              </a:ext>
            </a:extLst>
          </p:cNvPr>
          <p:cNvSpPr>
            <a:spLocks noGrp="1"/>
          </p:cNvSpPr>
          <p:nvPr>
            <p:ph type="title"/>
          </p:nvPr>
        </p:nvSpPr>
        <p:spPr>
          <a:xfrm>
            <a:off x="457200" y="475268"/>
            <a:ext cx="8229600" cy="676564"/>
          </a:xfrm>
        </p:spPr>
        <p:txBody>
          <a:bodyPr/>
          <a:lstStyle/>
          <a:p>
            <a:r>
              <a:rPr lang="ru-RU" b="1" dirty="0"/>
              <a:t>ASTRAL 1, 2, 3: </a:t>
            </a:r>
            <a:r>
              <a:rPr lang="ru-RU" b="1" dirty="0" smtClean="0"/>
              <a:t/>
            </a:r>
            <a:br>
              <a:rPr lang="ru-RU" b="1" dirty="0" smtClean="0"/>
            </a:br>
            <a:r>
              <a:rPr lang="ru-RU" b="1" dirty="0" smtClean="0"/>
              <a:t>предикторы </a:t>
            </a:r>
            <a:r>
              <a:rPr lang="ru-RU" b="1" dirty="0"/>
              <a:t>достижения УВО12 </a:t>
            </a:r>
            <a:r>
              <a:rPr lang="ru-RU" b="1" dirty="0" smtClean="0"/>
              <a:t>при </a:t>
            </a:r>
            <a:r>
              <a:rPr lang="ru-RU" b="1" dirty="0"/>
              <a:t>терапии СОФ/ВЕЛ </a:t>
            </a:r>
          </a:p>
        </p:txBody>
      </p:sp>
      <p:graphicFrame>
        <p:nvGraphicFramePr>
          <p:cNvPr id="5" name="Table 4">
            <a:extLst>
              <a:ext uri="{FF2B5EF4-FFF2-40B4-BE49-F238E27FC236}">
                <a16:creationId xmlns="" xmlns:a16="http://schemas.microsoft.com/office/drawing/2014/main" id="{BD10A28E-3D74-47F1-BB63-31DB3742AC66}"/>
              </a:ext>
            </a:extLst>
          </p:cNvPr>
          <p:cNvGraphicFramePr>
            <a:graphicFrameLocks noGrp="1"/>
          </p:cNvGraphicFramePr>
          <p:nvPr>
            <p:extLst>
              <p:ext uri="{D42A27DB-BD31-4B8C-83A1-F6EECF244321}">
                <p14:modId xmlns:p14="http://schemas.microsoft.com/office/powerpoint/2010/main" val="3372239719"/>
              </p:ext>
            </p:extLst>
          </p:nvPr>
        </p:nvGraphicFramePr>
        <p:xfrm>
          <a:off x="457200" y="1555530"/>
          <a:ext cx="8572502" cy="4893003"/>
        </p:xfrm>
        <a:graphic>
          <a:graphicData uri="http://schemas.openxmlformats.org/drawingml/2006/table">
            <a:tbl>
              <a:tblPr firstRow="1" bandRow="1">
                <a:tableStyleId>{5940675A-B579-460E-94D1-54222C63F5DA}</a:tableStyleId>
              </a:tblPr>
              <a:tblGrid>
                <a:gridCol w="1161393">
                  <a:extLst>
                    <a:ext uri="{9D8B030D-6E8A-4147-A177-3AD203B41FA5}">
                      <a16:colId xmlns="" xmlns:a16="http://schemas.microsoft.com/office/drawing/2014/main" val="20000"/>
                    </a:ext>
                  </a:extLst>
                </a:gridCol>
                <a:gridCol w="982068">
                  <a:extLst>
                    <a:ext uri="{9D8B030D-6E8A-4147-A177-3AD203B41FA5}">
                      <a16:colId xmlns="" xmlns:a16="http://schemas.microsoft.com/office/drawing/2014/main" val="20001"/>
                    </a:ext>
                  </a:extLst>
                </a:gridCol>
                <a:gridCol w="1016837">
                  <a:extLst>
                    <a:ext uri="{9D8B030D-6E8A-4147-A177-3AD203B41FA5}">
                      <a16:colId xmlns="" xmlns:a16="http://schemas.microsoft.com/office/drawing/2014/main" val="20002"/>
                    </a:ext>
                  </a:extLst>
                </a:gridCol>
                <a:gridCol w="902034">
                  <a:extLst>
                    <a:ext uri="{9D8B030D-6E8A-4147-A177-3AD203B41FA5}">
                      <a16:colId xmlns="" xmlns:a16="http://schemas.microsoft.com/office/drawing/2014/main" val="20003"/>
                    </a:ext>
                  </a:extLst>
                </a:gridCol>
                <a:gridCol w="902034">
                  <a:extLst>
                    <a:ext uri="{9D8B030D-6E8A-4147-A177-3AD203B41FA5}">
                      <a16:colId xmlns="" xmlns:a16="http://schemas.microsoft.com/office/drawing/2014/main" val="20004"/>
                    </a:ext>
                  </a:extLst>
                </a:gridCol>
                <a:gridCol w="902034">
                  <a:extLst>
                    <a:ext uri="{9D8B030D-6E8A-4147-A177-3AD203B41FA5}">
                      <a16:colId xmlns="" xmlns:a16="http://schemas.microsoft.com/office/drawing/2014/main" val="20005"/>
                    </a:ext>
                  </a:extLst>
                </a:gridCol>
                <a:gridCol w="902034">
                  <a:extLst>
                    <a:ext uri="{9D8B030D-6E8A-4147-A177-3AD203B41FA5}">
                      <a16:colId xmlns="" xmlns:a16="http://schemas.microsoft.com/office/drawing/2014/main" val="20006"/>
                    </a:ext>
                  </a:extLst>
                </a:gridCol>
                <a:gridCol w="902034">
                  <a:extLst>
                    <a:ext uri="{9D8B030D-6E8A-4147-A177-3AD203B41FA5}">
                      <a16:colId xmlns="" xmlns:a16="http://schemas.microsoft.com/office/drawing/2014/main" val="20007"/>
                    </a:ext>
                  </a:extLst>
                </a:gridCol>
                <a:gridCol w="902034">
                  <a:extLst>
                    <a:ext uri="{9D8B030D-6E8A-4147-A177-3AD203B41FA5}">
                      <a16:colId xmlns="" xmlns:a16="http://schemas.microsoft.com/office/drawing/2014/main" val="20008"/>
                    </a:ext>
                  </a:extLst>
                </a:gridCol>
              </a:tblGrid>
              <a:tr h="291474">
                <a:tc rowSpan="2">
                  <a:txBody>
                    <a:bodyPr/>
                    <a:lstStyle/>
                    <a:p>
                      <a:r>
                        <a:rPr lang="ru-RU" sz="1050" b="1" dirty="0"/>
                        <a:t>Пациенты</a:t>
                      </a:r>
                      <a:r>
                        <a:rPr lang="en-US" sz="1050" b="1" dirty="0"/>
                        <a:t>, n(%)</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US" sz="1050" b="1" dirty="0"/>
                    </a:p>
                  </a:txBody>
                  <a:tcPr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ctr"/>
                      <a:r>
                        <a:rPr lang="ru-RU" sz="1050" b="1" dirty="0">
                          <a:solidFill>
                            <a:schemeClr val="bg1"/>
                          </a:solidFill>
                        </a:rPr>
                        <a:t>У</a:t>
                      </a:r>
                      <a:r>
                        <a:rPr lang="ru-RU" sz="1050" b="1" dirty="0" smtClean="0">
                          <a:solidFill>
                            <a:schemeClr val="bg1"/>
                          </a:solidFill>
                        </a:rPr>
                        <a:t>ВО</a:t>
                      </a:r>
                      <a:r>
                        <a:rPr lang="en-US" sz="1050" b="1" dirty="0">
                          <a:solidFill>
                            <a:schemeClr val="bg1"/>
                          </a:solidFill>
                        </a:rPr>
                        <a:t>%</a:t>
                      </a:r>
                      <a:r>
                        <a:rPr lang="en-US" sz="1050" b="1" baseline="0" dirty="0">
                          <a:solidFill>
                            <a:schemeClr val="bg1"/>
                          </a:solidFill>
                        </a:rPr>
                        <a:t> (n/n)</a:t>
                      </a:r>
                      <a:endParaRPr lang="en-US" sz="1050" b="1" dirty="0">
                        <a:solidFill>
                          <a:schemeClr val="bg1"/>
                        </a:solidFill>
                      </a:endParaRPr>
                    </a:p>
                  </a:txBody>
                  <a:tcPr marT="0" marB="0" anchor="ctr">
                    <a:lnL w="28575"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610110">
                <a:tc vMerge="1">
                  <a:txBody>
                    <a:bodyPr/>
                    <a:lstStyle/>
                    <a:p>
                      <a:endParaRPr lang="en-US" sz="1400" b="1" dirty="0"/>
                    </a:p>
                  </a:txBody>
                  <a:tcPr anchor="ctr"/>
                </a:tc>
                <a:tc vMerge="1">
                  <a:txBody>
                    <a:bodyPr/>
                    <a:lstStyle/>
                    <a:p>
                      <a:endParaRPr lang="en-US"/>
                    </a:p>
                  </a:txBody>
                  <a:tcPr/>
                </a:tc>
                <a:tc>
                  <a:txBody>
                    <a:bodyPr/>
                    <a:lstStyle/>
                    <a:p>
                      <a:pPr algn="ctr"/>
                      <a:r>
                        <a:rPr lang="ru-RU" sz="1050" b="1" dirty="0">
                          <a:solidFill>
                            <a:schemeClr val="tx1"/>
                          </a:solidFill>
                        </a:rPr>
                        <a:t>Г</a:t>
                      </a:r>
                      <a:r>
                        <a:rPr lang="en-US" sz="1050" b="1" dirty="0">
                          <a:solidFill>
                            <a:schemeClr val="tx1"/>
                          </a:solidFill>
                        </a:rPr>
                        <a:t>T1</a:t>
                      </a:r>
                    </a:p>
                    <a:p>
                      <a:pPr algn="ctr"/>
                      <a:r>
                        <a:rPr lang="en-US" sz="1050" b="1" dirty="0">
                          <a:solidFill>
                            <a:schemeClr val="tx1"/>
                          </a:solidFill>
                        </a:rPr>
                        <a:t>n=328</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lumOff val="75000"/>
                      </a:schemeClr>
                    </a:solidFill>
                  </a:tcPr>
                </a:tc>
                <a:tc>
                  <a:txBody>
                    <a:bodyPr/>
                    <a:lstStyle/>
                    <a:p>
                      <a:pPr algn="ctr"/>
                      <a:r>
                        <a:rPr lang="ru-RU" sz="1050" b="1" dirty="0">
                          <a:solidFill>
                            <a:schemeClr val="tx1"/>
                          </a:solidFill>
                        </a:rPr>
                        <a:t>Г</a:t>
                      </a:r>
                      <a:r>
                        <a:rPr lang="en-US" sz="1050" b="1" dirty="0">
                          <a:solidFill>
                            <a:schemeClr val="tx1"/>
                          </a:solidFill>
                        </a:rPr>
                        <a:t>T2 </a:t>
                      </a:r>
                    </a:p>
                    <a:p>
                      <a:pPr algn="ctr"/>
                      <a:r>
                        <a:rPr lang="en-US" sz="1050" b="1" dirty="0">
                          <a:solidFill>
                            <a:schemeClr val="tx1"/>
                          </a:solidFill>
                        </a:rPr>
                        <a:t>n=238</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lumOff val="75000"/>
                      </a:schemeClr>
                    </a:solidFill>
                  </a:tcPr>
                </a:tc>
                <a:tc>
                  <a:txBody>
                    <a:bodyPr/>
                    <a:lstStyle/>
                    <a:p>
                      <a:pPr algn="ctr"/>
                      <a:r>
                        <a:rPr lang="ru-RU" sz="1050" b="1" dirty="0">
                          <a:solidFill>
                            <a:schemeClr val="tx1"/>
                          </a:solidFill>
                        </a:rPr>
                        <a:t>Г</a:t>
                      </a:r>
                      <a:r>
                        <a:rPr lang="en-US" sz="1050" b="1" dirty="0">
                          <a:solidFill>
                            <a:schemeClr val="tx1"/>
                          </a:solidFill>
                        </a:rPr>
                        <a:t>T3 </a:t>
                      </a:r>
                    </a:p>
                    <a:p>
                      <a:pPr algn="ctr"/>
                      <a:r>
                        <a:rPr lang="en-US" sz="1050" b="1" dirty="0">
                          <a:solidFill>
                            <a:schemeClr val="tx1"/>
                          </a:solidFill>
                        </a:rPr>
                        <a:t>n=277</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lumOff val="75000"/>
                      </a:schemeClr>
                    </a:solidFill>
                  </a:tcPr>
                </a:tc>
                <a:tc>
                  <a:txBody>
                    <a:bodyPr/>
                    <a:lstStyle/>
                    <a:p>
                      <a:pPr algn="ctr"/>
                      <a:r>
                        <a:rPr lang="ru-RU" sz="1050" b="1" dirty="0">
                          <a:solidFill>
                            <a:schemeClr val="tx1"/>
                          </a:solidFill>
                        </a:rPr>
                        <a:t>Г</a:t>
                      </a:r>
                      <a:r>
                        <a:rPr lang="en-US" sz="1050" b="1" dirty="0">
                          <a:solidFill>
                            <a:schemeClr val="tx1"/>
                          </a:solidFill>
                        </a:rPr>
                        <a:t>T4 </a:t>
                      </a:r>
                    </a:p>
                    <a:p>
                      <a:pPr algn="ctr"/>
                      <a:r>
                        <a:rPr lang="en-US" sz="1050" b="1" dirty="0">
                          <a:solidFill>
                            <a:schemeClr val="tx1"/>
                          </a:solidFill>
                        </a:rPr>
                        <a:t>n=116</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lumOff val="75000"/>
                      </a:schemeClr>
                    </a:solidFill>
                  </a:tcPr>
                </a:tc>
                <a:tc>
                  <a:txBody>
                    <a:bodyPr/>
                    <a:lstStyle/>
                    <a:p>
                      <a:pPr algn="ctr"/>
                      <a:r>
                        <a:rPr lang="ru-RU" sz="1050" b="1" dirty="0">
                          <a:solidFill>
                            <a:schemeClr val="tx1"/>
                          </a:solidFill>
                        </a:rPr>
                        <a:t>Г</a:t>
                      </a:r>
                      <a:r>
                        <a:rPr lang="en-US" sz="1050" b="1" dirty="0">
                          <a:solidFill>
                            <a:schemeClr val="tx1"/>
                          </a:solidFill>
                        </a:rPr>
                        <a:t>T5</a:t>
                      </a:r>
                    </a:p>
                    <a:p>
                      <a:pPr algn="ctr"/>
                      <a:r>
                        <a:rPr lang="en-US" sz="1050" b="1" dirty="0">
                          <a:solidFill>
                            <a:schemeClr val="tx1"/>
                          </a:solidFill>
                        </a:rPr>
                        <a:t> n=35</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lumOff val="75000"/>
                      </a:schemeClr>
                    </a:solidFill>
                  </a:tcPr>
                </a:tc>
                <a:tc>
                  <a:txBody>
                    <a:bodyPr/>
                    <a:lstStyle/>
                    <a:p>
                      <a:pPr algn="ctr"/>
                      <a:r>
                        <a:rPr lang="ru-RU" sz="1050" b="1" dirty="0">
                          <a:solidFill>
                            <a:schemeClr val="tx1"/>
                          </a:solidFill>
                        </a:rPr>
                        <a:t>Г</a:t>
                      </a:r>
                      <a:r>
                        <a:rPr lang="en-US" sz="1050" b="1" dirty="0">
                          <a:solidFill>
                            <a:schemeClr val="tx1"/>
                          </a:solidFill>
                        </a:rPr>
                        <a:t>T6</a:t>
                      </a:r>
                    </a:p>
                    <a:p>
                      <a:pPr algn="ctr"/>
                      <a:r>
                        <a:rPr lang="en-US" sz="1050" b="1" dirty="0">
                          <a:solidFill>
                            <a:schemeClr val="tx1"/>
                          </a:solidFill>
                        </a:rPr>
                        <a:t> n=41</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5000"/>
                        <a:lumOff val="75000"/>
                      </a:schemeClr>
                    </a:solidFill>
                  </a:tcPr>
                </a:tc>
                <a:tc>
                  <a:txBody>
                    <a:bodyPr/>
                    <a:lstStyle/>
                    <a:p>
                      <a:pPr algn="ctr"/>
                      <a:r>
                        <a:rPr lang="ru-RU" sz="1050" b="1" dirty="0">
                          <a:solidFill>
                            <a:schemeClr val="bg1"/>
                          </a:solidFill>
                        </a:rPr>
                        <a:t>Всего</a:t>
                      </a:r>
                      <a:r>
                        <a:rPr lang="en-US" sz="1050" b="1" dirty="0">
                          <a:solidFill>
                            <a:schemeClr val="bg1"/>
                          </a:solidFill>
                        </a:rPr>
                        <a:t> n=1035</a:t>
                      </a: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90000"/>
                        <a:lumOff val="10000"/>
                      </a:schemeClr>
                    </a:solidFill>
                  </a:tcPr>
                </a:tc>
                <a:extLst>
                  <a:ext uri="{0D108BD9-81ED-4DB2-BD59-A6C34878D82A}">
                    <a16:rowId xmlns="" xmlns:a16="http://schemas.microsoft.com/office/drawing/2014/main" val="10001"/>
                  </a:ext>
                </a:extLst>
              </a:tr>
              <a:tr h="291474">
                <a:tc rowSpan="2">
                  <a:txBody>
                    <a:bodyPr/>
                    <a:lstStyle/>
                    <a:p>
                      <a:r>
                        <a:rPr lang="ru-RU" sz="1050" b="1" dirty="0">
                          <a:solidFill>
                            <a:srgbClr val="FF0000"/>
                          </a:solidFill>
                        </a:rPr>
                        <a:t>Цирроз</a:t>
                      </a:r>
                      <a:endParaRPr lang="en-US" sz="1050" b="1" dirty="0">
                        <a:solidFill>
                          <a:srgbClr val="FF0000"/>
                        </a:solidFill>
                      </a:endParaRPr>
                    </a:p>
                  </a:txBody>
                  <a:tcPr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a:r>
                        <a:rPr lang="ru-RU" sz="1050" dirty="0"/>
                        <a:t>Да</a:t>
                      </a:r>
                      <a:endParaRPr lang="en-US" sz="1050" dirty="0"/>
                    </a:p>
                  </a:txBody>
                  <a:tcPr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99 (72/73)</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(29/29)</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1" i="0" u="none" strike="noStrike" dirty="0">
                          <a:solidFill>
                            <a:srgbClr val="FF0000"/>
                          </a:solidFill>
                          <a:effectLst/>
                          <a:latin typeface="Arial"/>
                        </a:rPr>
                        <a:t>91 (73/80)</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(27/27)</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(5/5)</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(6/6)</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96 (212/220)</a:t>
                      </a:r>
                    </a:p>
                  </a:txBody>
                  <a:tcPr marL="9525" marR="9525"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02"/>
                  </a:ext>
                </a:extLst>
              </a:tr>
              <a:tr h="291474">
                <a:tc vMerge="1">
                  <a:txBody>
                    <a:bodyPr/>
                    <a:lstStyle/>
                    <a:p>
                      <a:endParaRPr lang="en-US" sz="1050" b="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a:r>
                        <a:rPr lang="ru-RU" sz="1050" dirty="0"/>
                        <a:t>Нет</a:t>
                      </a:r>
                      <a:r>
                        <a:rPr lang="ru-RU" sz="1050" baseline="0" dirty="0"/>
                        <a:t> </a:t>
                      </a:r>
                      <a:endParaRPr 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98 (251/255)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99 (207/208)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97 (191/197)</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(89/89)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97 (28/29)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(35/35)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99 (801/813)</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03"/>
                  </a:ext>
                </a:extLst>
              </a:tr>
              <a:tr h="291474">
                <a:tc rowSpan="2">
                  <a:txBody>
                    <a:bodyPr/>
                    <a:lstStyle/>
                    <a:p>
                      <a:r>
                        <a:rPr lang="ru-RU" sz="1050" b="1" dirty="0">
                          <a:solidFill>
                            <a:srgbClr val="FF0000"/>
                          </a:solidFill>
                        </a:rPr>
                        <a:t>Тромбоциты</a:t>
                      </a:r>
                      <a:endParaRPr lang="en-US" sz="1050" b="1" dirty="0">
                        <a:solidFill>
                          <a:srgbClr val="FF0000"/>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t>&lt;100 x 10</a:t>
                      </a:r>
                      <a:r>
                        <a:rPr lang="en-US" sz="1050" baseline="30000" dirty="0"/>
                        <a:t>3</a:t>
                      </a:r>
                      <a:r>
                        <a:rPr lang="en-US" sz="1050" dirty="0"/>
                        <a:t>/</a:t>
                      </a:r>
                      <a:r>
                        <a:rPr lang="el-GR" sz="1050" dirty="0"/>
                        <a:t>μ</a:t>
                      </a:r>
                      <a:r>
                        <a:rPr lang="en-US" sz="1050" dirty="0"/>
                        <a:t>L</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95 (20/21)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(4/4)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1" i="0" u="none" strike="noStrike" dirty="0">
                          <a:solidFill>
                            <a:srgbClr val="FF0000"/>
                          </a:solidFill>
                          <a:effectLst/>
                          <a:latin typeface="Arial"/>
                        </a:rPr>
                        <a:t>88 (22/25)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(8/8)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(1/1)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(3/3)</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94 (58/62)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91474">
                <a:tc vMerge="1">
                  <a:txBody>
                    <a:bodyPr/>
                    <a:lstStyle/>
                    <a:p>
                      <a:endParaRPr lang="en-US" sz="1050" b="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mn-lt"/>
                          <a:cs typeface="Arial"/>
                        </a:rPr>
                        <a:t>≥</a:t>
                      </a:r>
                      <a:r>
                        <a:rPr lang="en-US" sz="1050" dirty="0"/>
                        <a:t>100 x 10</a:t>
                      </a:r>
                      <a:r>
                        <a:rPr lang="en-US" sz="1050" baseline="30000" dirty="0"/>
                        <a:t>3</a:t>
                      </a:r>
                      <a:r>
                        <a:rPr lang="en-US" sz="1050" dirty="0"/>
                        <a:t>/</a:t>
                      </a:r>
                      <a:r>
                        <a:rPr lang="el-GR" sz="1050" dirty="0"/>
                        <a:t>μ</a:t>
                      </a:r>
                      <a:r>
                        <a:rPr lang="en-US" sz="1050" dirty="0"/>
                        <a:t>L</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99 (303/307)</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99 (233/234)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96 (242/252)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(108/108)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97 (33/34)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(38/38)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98 (957/973)</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91474">
                <a:tc rowSpan="2">
                  <a:txBody>
                    <a:bodyPr/>
                    <a:lstStyle/>
                    <a:p>
                      <a:r>
                        <a:rPr lang="ru-RU" sz="1050" b="1" i="0" u="none" strike="noStrike" kern="1200" baseline="0" dirty="0">
                          <a:solidFill>
                            <a:srgbClr val="FF0000"/>
                          </a:solidFill>
                          <a:latin typeface="+mn-lt"/>
                          <a:ea typeface="+mn-ea"/>
                          <a:cs typeface="+mn-cs"/>
                        </a:rPr>
                        <a:t>Альбумин</a:t>
                      </a:r>
                      <a:endParaRPr lang="en-US" sz="1050" b="1" dirty="0">
                        <a:solidFill>
                          <a:srgbClr val="FF0000"/>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a:r>
                        <a:rPr lang="en-US" sz="1050" b="0" i="0" u="none" strike="noStrike" kern="1200" baseline="0" dirty="0">
                          <a:solidFill>
                            <a:schemeClr val="tx1"/>
                          </a:solidFill>
                          <a:latin typeface="+mn-lt"/>
                          <a:ea typeface="+mn-ea"/>
                          <a:cs typeface="+mn-cs"/>
                        </a:rPr>
                        <a:t>&lt;3.5 </a:t>
                      </a:r>
                      <a:r>
                        <a:rPr lang="ru-RU" sz="1050" b="0" i="0" u="none" strike="noStrike" kern="1200" baseline="0" dirty="0">
                          <a:solidFill>
                            <a:schemeClr val="tx1"/>
                          </a:solidFill>
                          <a:latin typeface="+mn-lt"/>
                          <a:ea typeface="+mn-ea"/>
                          <a:cs typeface="+mn-cs"/>
                        </a:rPr>
                        <a:t>мг</a:t>
                      </a:r>
                      <a:r>
                        <a:rPr lang="en-US" sz="1050" b="0" i="0" u="none" strike="noStrike" kern="1200" baseline="0" dirty="0">
                          <a:solidFill>
                            <a:schemeClr val="tx1"/>
                          </a:solidFill>
                          <a:latin typeface="+mn-lt"/>
                          <a:ea typeface="+mn-ea"/>
                          <a:cs typeface="+mn-cs"/>
                        </a:rPr>
                        <a:t>/</a:t>
                      </a:r>
                      <a:r>
                        <a:rPr lang="ru-RU" sz="1050" b="0" i="0" u="none" strike="noStrike" kern="1200" baseline="0" dirty="0" err="1">
                          <a:solidFill>
                            <a:schemeClr val="tx1"/>
                          </a:solidFill>
                          <a:latin typeface="+mn-lt"/>
                          <a:ea typeface="+mn-ea"/>
                          <a:cs typeface="+mn-cs"/>
                        </a:rPr>
                        <a:t>дл</a:t>
                      </a:r>
                      <a:endParaRPr 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(6/6)</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(1/1)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1" i="0" u="none" strike="noStrike" dirty="0">
                          <a:solidFill>
                            <a:srgbClr val="FF0000"/>
                          </a:solidFill>
                          <a:effectLst/>
                          <a:latin typeface="Arial"/>
                        </a:rPr>
                        <a:t>88 (7/8)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(6/6)</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0 </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0</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95 (20/21)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06"/>
                  </a:ext>
                </a:extLst>
              </a:tr>
              <a:tr h="291474">
                <a:tc vMerge="1">
                  <a:txBody>
                    <a:bodyPr/>
                    <a:lstStyle/>
                    <a:p>
                      <a:endParaRPr lang="en-US" sz="1050" b="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a:r>
                        <a:rPr lang="en-US" sz="1050" dirty="0">
                          <a:latin typeface="+mn-lt"/>
                          <a:cs typeface="Arial"/>
                        </a:rPr>
                        <a:t>≥</a:t>
                      </a:r>
                      <a:r>
                        <a:rPr lang="en-US" sz="1050" b="0" i="0" u="none" strike="noStrike" kern="1200" baseline="0" dirty="0">
                          <a:solidFill>
                            <a:schemeClr val="tx1"/>
                          </a:solidFill>
                          <a:latin typeface="+mn-lt"/>
                          <a:ea typeface="+mn-ea"/>
                          <a:cs typeface="+mn-cs"/>
                        </a:rPr>
                        <a:t>3.5 </a:t>
                      </a:r>
                      <a:r>
                        <a:rPr lang="ru-RU" sz="1050" b="0" i="0" u="none" strike="noStrike" kern="1200" baseline="0" dirty="0">
                          <a:solidFill>
                            <a:schemeClr val="tx1"/>
                          </a:solidFill>
                          <a:latin typeface="+mn-lt"/>
                          <a:ea typeface="+mn-ea"/>
                          <a:cs typeface="+mn-cs"/>
                        </a:rPr>
                        <a:t>мг</a:t>
                      </a:r>
                      <a:r>
                        <a:rPr lang="en-US" sz="1050" b="0" i="0" u="none" strike="noStrike" kern="1200" baseline="0" dirty="0">
                          <a:solidFill>
                            <a:schemeClr val="tx1"/>
                          </a:solidFill>
                          <a:latin typeface="+mn-lt"/>
                          <a:ea typeface="+mn-ea"/>
                          <a:cs typeface="+mn-cs"/>
                        </a:rPr>
                        <a:t>/</a:t>
                      </a:r>
                      <a:r>
                        <a:rPr lang="ru-RU" sz="1050" b="0" i="0" u="none" strike="noStrike" kern="1200" baseline="0" dirty="0" err="1">
                          <a:solidFill>
                            <a:schemeClr val="tx1"/>
                          </a:solidFill>
                          <a:latin typeface="+mn-lt"/>
                          <a:ea typeface="+mn-ea"/>
                          <a:cs typeface="+mn-cs"/>
                        </a:rPr>
                        <a:t>дл</a:t>
                      </a:r>
                      <a:endParaRPr 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98 (317/322)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99 (236/237)</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96 (257/269)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(110/110)</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97 (34/35)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(41/41)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98 (995/1014)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07"/>
                  </a:ext>
                </a:extLst>
              </a:tr>
              <a:tr h="291474">
                <a:tc rowSpan="2">
                  <a:txBody>
                    <a:bodyPr/>
                    <a:lstStyle/>
                    <a:p>
                      <a:r>
                        <a:rPr lang="en-US" sz="1050" b="1" i="0" u="none" strike="noStrike" kern="1200" baseline="0" dirty="0" err="1">
                          <a:solidFill>
                            <a:srgbClr val="FF0000"/>
                          </a:solidFill>
                          <a:latin typeface="+mn-lt"/>
                          <a:ea typeface="+mn-ea"/>
                          <a:cs typeface="+mn-cs"/>
                        </a:rPr>
                        <a:t>FibroScan</a:t>
                      </a:r>
                      <a:endParaRPr lang="en-US" sz="1050" b="1" dirty="0">
                        <a:solidFill>
                          <a:srgbClr val="FF0000"/>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50" b="0" i="0" u="none" strike="noStrike" kern="1200" baseline="0" dirty="0">
                          <a:solidFill>
                            <a:schemeClr val="tx1"/>
                          </a:solidFill>
                          <a:latin typeface="+mn-lt"/>
                          <a:ea typeface="+mn-ea"/>
                          <a:cs typeface="+mn-cs"/>
                        </a:rPr>
                        <a:t>≥15 k</a:t>
                      </a:r>
                      <a:r>
                        <a:rPr lang="ru-RU" sz="1050" b="0" i="0" u="none" strike="noStrike" kern="1200" baseline="0" dirty="0">
                          <a:solidFill>
                            <a:schemeClr val="tx1"/>
                          </a:solidFill>
                          <a:latin typeface="+mn-lt"/>
                          <a:ea typeface="+mn-ea"/>
                          <a:cs typeface="+mn-cs"/>
                        </a:rPr>
                        <a:t>П</a:t>
                      </a:r>
                      <a:r>
                        <a:rPr lang="en-US" sz="1050" b="0" i="0" u="none" strike="noStrike" kern="1200" baseline="0" dirty="0">
                          <a:solidFill>
                            <a:schemeClr val="tx1"/>
                          </a:solidFill>
                          <a:latin typeface="+mn-lt"/>
                          <a:ea typeface="+mn-ea"/>
                          <a:cs typeface="+mn-cs"/>
                        </a:rPr>
                        <a:t>a</a:t>
                      </a:r>
                      <a:endParaRPr 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(30/30)</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(9/9)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1" i="0" u="none" strike="noStrike" dirty="0">
                          <a:solidFill>
                            <a:srgbClr val="FF0000"/>
                          </a:solidFill>
                          <a:effectLst/>
                          <a:latin typeface="Arial"/>
                        </a:rPr>
                        <a:t>90 (36/40)</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(17/17)</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(4/4)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(5/5)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96 (101/105)</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88840">
                <a:tc vMerge="1">
                  <a:txBody>
                    <a:bodyPr/>
                    <a:lstStyle/>
                    <a:p>
                      <a:endParaRPr lang="en-US" sz="1050" b="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a:solidFill>
                            <a:schemeClr val="tx1"/>
                          </a:solidFill>
                          <a:latin typeface="+mn-lt"/>
                          <a:ea typeface="+mn-ea"/>
                          <a:cs typeface="+mn-cs"/>
                        </a:rPr>
                        <a:t>&lt;15 k</a:t>
                      </a:r>
                      <a:r>
                        <a:rPr lang="ru-RU" sz="1050" b="0" i="0" u="none" strike="noStrike" kern="1200" baseline="0" dirty="0">
                          <a:solidFill>
                            <a:schemeClr val="tx1"/>
                          </a:solidFill>
                          <a:latin typeface="+mn-lt"/>
                          <a:ea typeface="+mn-ea"/>
                          <a:cs typeface="+mn-cs"/>
                        </a:rPr>
                        <a:t>П</a:t>
                      </a:r>
                      <a:r>
                        <a:rPr lang="en-US" sz="1050" b="0" i="0" u="none" strike="noStrike" kern="1200" baseline="0" dirty="0">
                          <a:solidFill>
                            <a:schemeClr val="tx1"/>
                          </a:solidFill>
                          <a:latin typeface="+mn-lt"/>
                          <a:ea typeface="+mn-ea"/>
                          <a:cs typeface="+mn-cs"/>
                        </a:rPr>
                        <a:t>a</a:t>
                      </a:r>
                      <a:endParaRPr 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98 (154/158)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99 (118/119)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97 (152/156)</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(74/74)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95 (19/20)</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100 (22/22)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US" sz="1050" b="0" i="0" u="none" strike="noStrike" dirty="0">
                          <a:solidFill>
                            <a:srgbClr val="333333"/>
                          </a:solidFill>
                          <a:effectLst/>
                          <a:latin typeface="Arial"/>
                        </a:rPr>
                        <a:t>98 (539/549)</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610110">
                <a:tc rowSpan="2">
                  <a:txBody>
                    <a:bodyPr/>
                    <a:lstStyle/>
                    <a:p>
                      <a:r>
                        <a:rPr lang="ru-RU" sz="1050" b="1" i="0" u="none" strike="noStrike" kern="1200" baseline="0" dirty="0">
                          <a:solidFill>
                            <a:srgbClr val="FF0000"/>
                          </a:solidFill>
                          <a:latin typeface="+mn-lt"/>
                          <a:ea typeface="+mn-ea"/>
                          <a:cs typeface="+mn-cs"/>
                        </a:rPr>
                        <a:t>Наличие опыта терапии</a:t>
                      </a:r>
                      <a:endParaRPr lang="en-US" sz="1050" b="1" dirty="0">
                        <a:solidFill>
                          <a:srgbClr val="FF0000"/>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a:r>
                        <a:rPr lang="ru-RU" sz="1050" dirty="0"/>
                        <a:t>Да</a:t>
                      </a:r>
                      <a:r>
                        <a:rPr lang="ru-RU" sz="1050" baseline="0" dirty="0"/>
                        <a:t> </a:t>
                      </a:r>
                      <a:endParaRPr 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99 (109/110)</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(44/44)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1" i="0" u="none" strike="noStrike" dirty="0">
                          <a:solidFill>
                            <a:srgbClr val="FF0000"/>
                          </a:solidFill>
                          <a:effectLst/>
                          <a:latin typeface="Arial"/>
                        </a:rPr>
                        <a:t>90 (64/71)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(52/52)</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(11/11)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(3/3)</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97 (283/291)</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10"/>
                  </a:ext>
                </a:extLst>
              </a:tr>
              <a:tr h="291474">
                <a:tc vMerge="1">
                  <a:txBody>
                    <a:bodyPr/>
                    <a:lstStyle/>
                    <a:p>
                      <a:endParaRPr lang="en-US" sz="1050" b="1"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1050" dirty="0"/>
                        <a:t>Нет</a:t>
                      </a:r>
                      <a:r>
                        <a:rPr lang="ru-RU" sz="1050" baseline="0" dirty="0"/>
                        <a:t> </a:t>
                      </a:r>
                      <a:r>
                        <a:rPr lang="en-US" sz="1050" dirty="0"/>
                        <a:t> </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98 (214/218)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99 (193/194)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97 (200/206)</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(64/64)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96 (23/24)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100 (38/38)</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tc>
                  <a:txBody>
                    <a:bodyPr/>
                    <a:lstStyle/>
                    <a:p>
                      <a:pPr algn="ctr" fontAlgn="t"/>
                      <a:r>
                        <a:rPr lang="en-US" sz="1050" b="0" i="0" u="none" strike="noStrike" dirty="0">
                          <a:solidFill>
                            <a:srgbClr val="333333"/>
                          </a:solidFill>
                          <a:effectLst/>
                          <a:latin typeface="Arial"/>
                        </a:rPr>
                        <a:t>98 (732/744)</a:t>
                      </a: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11"/>
                  </a:ext>
                </a:extLst>
              </a:tr>
              <a:tr h="419679">
                <a:tc rowSpan="2">
                  <a:txBody>
                    <a:bodyPr/>
                    <a:lstStyle/>
                    <a:p>
                      <a:r>
                        <a:rPr lang="ru-RU" sz="1050" b="1" i="0" u="none" strike="noStrike" kern="1200" baseline="0" dirty="0">
                          <a:solidFill>
                            <a:srgbClr val="FF0000"/>
                          </a:solidFill>
                          <a:latin typeface="+mn-lt"/>
                          <a:ea typeface="+mn-ea"/>
                          <a:cs typeface="+mn-cs"/>
                        </a:rPr>
                        <a:t>Наличие исходных мутаций </a:t>
                      </a:r>
                      <a:r>
                        <a:rPr lang="en-US" sz="1050" b="1" i="0" u="none" strike="noStrike" kern="1200" baseline="0" dirty="0">
                          <a:solidFill>
                            <a:srgbClr val="FF0000"/>
                          </a:solidFill>
                          <a:latin typeface="+mn-lt"/>
                          <a:ea typeface="+mn-ea"/>
                          <a:cs typeface="+mn-cs"/>
                        </a:rPr>
                        <a:t>NS5A </a:t>
                      </a:r>
                      <a:r>
                        <a:rPr lang="en-US" sz="1050" b="1" i="0" u="none" strike="noStrike" kern="1200" baseline="0" dirty="0">
                          <a:solidFill>
                            <a:schemeClr val="tx1"/>
                          </a:solidFill>
                          <a:latin typeface="+mn-lt"/>
                          <a:ea typeface="+mn-ea"/>
                          <a:cs typeface="+mn-cs"/>
                        </a:rPr>
                        <a:t>(15% cut off)</a:t>
                      </a:r>
                      <a:endParaRPr lang="en-US" sz="1050" b="1" dirty="0"/>
                    </a:p>
                  </a:txBody>
                  <a:tcPr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050" dirty="0"/>
                        <a:t>Да </a:t>
                      </a:r>
                      <a:endParaRPr lang="en-US" sz="1050" dirty="0"/>
                    </a:p>
                  </a:txBody>
                  <a:tcPr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96 (48/50)</a:t>
                      </a: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a:t>
                      </a:r>
                      <a:r>
                        <a:rPr lang="en-US" sz="1050" b="0" i="0" u="none" strike="noStrike" baseline="0" dirty="0">
                          <a:solidFill>
                            <a:srgbClr val="333333"/>
                          </a:solidFill>
                          <a:effectLst/>
                          <a:latin typeface="Arial"/>
                        </a:rPr>
                        <a:t> (146/146)</a:t>
                      </a:r>
                      <a:endParaRPr lang="en-US" sz="1050" b="0" i="0" u="none" strike="noStrike" dirty="0">
                        <a:solidFill>
                          <a:srgbClr val="333333"/>
                        </a:solidFill>
                        <a:effectLst/>
                        <a:latin typeface="Arial"/>
                      </a:endParaRP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1" i="0" u="none" strike="noStrike" dirty="0">
                          <a:solidFill>
                            <a:srgbClr val="FF0000"/>
                          </a:solidFill>
                          <a:effectLst/>
                          <a:latin typeface="Arial"/>
                        </a:rPr>
                        <a:t>87</a:t>
                      </a:r>
                      <a:r>
                        <a:rPr lang="en-US" sz="1050" b="1" i="0" u="none" strike="noStrike" baseline="0" dirty="0">
                          <a:solidFill>
                            <a:srgbClr val="FF0000"/>
                          </a:solidFill>
                          <a:effectLst/>
                          <a:latin typeface="Arial"/>
                        </a:rPr>
                        <a:t> (27/31)</a:t>
                      </a:r>
                      <a:endParaRPr lang="en-US" sz="1050" b="1" i="0" u="none" strike="noStrike" dirty="0">
                        <a:solidFill>
                          <a:srgbClr val="FF0000"/>
                        </a:solidFill>
                        <a:effectLst/>
                        <a:latin typeface="Arial"/>
                      </a:endParaRP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(69/69)</a:t>
                      </a: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(3/3)</a:t>
                      </a: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(19/19)</a:t>
                      </a: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98 (312/318)</a:t>
                      </a:r>
                    </a:p>
                  </a:txBody>
                  <a:tcPr marL="9525" marR="9525"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283866">
                <a:tc vMerge="1">
                  <a:txBody>
                    <a:bodyPr/>
                    <a:lstStyle/>
                    <a:p>
                      <a:endParaRPr lang="en-US" sz="1050" b="1" dirty="0"/>
                    </a:p>
                  </a:txBody>
                  <a:tcPr marT="0" marB="0"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ru-RU" sz="1050" dirty="0"/>
                        <a:t>Нет </a:t>
                      </a:r>
                      <a:endParaRPr lang="en-US" sz="1050" dirty="0"/>
                    </a:p>
                  </a:txBody>
                  <a:tcPr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99 (275/278)</a:t>
                      </a: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99 (89/90)</a:t>
                      </a: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96</a:t>
                      </a:r>
                      <a:r>
                        <a:rPr lang="en-US" sz="1050" b="0" i="0" u="none" strike="noStrike" baseline="0" dirty="0">
                          <a:solidFill>
                            <a:srgbClr val="333333"/>
                          </a:solidFill>
                          <a:effectLst/>
                          <a:latin typeface="Arial"/>
                        </a:rPr>
                        <a:t> (236/245)</a:t>
                      </a:r>
                      <a:endParaRPr lang="en-US" sz="1050" b="0" i="0" u="none" strike="noStrike" dirty="0">
                        <a:solidFill>
                          <a:srgbClr val="333333"/>
                        </a:solidFill>
                        <a:effectLst/>
                        <a:latin typeface="Arial"/>
                      </a:endParaRP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(46/46)</a:t>
                      </a: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97 (31/32)</a:t>
                      </a: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100 (21/21)</a:t>
                      </a: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050" b="0" i="0" u="none" strike="noStrike" dirty="0">
                          <a:solidFill>
                            <a:srgbClr val="333333"/>
                          </a:solidFill>
                          <a:effectLst/>
                          <a:latin typeface="Arial"/>
                        </a:rPr>
                        <a:t>98 (698/712)</a:t>
                      </a:r>
                    </a:p>
                  </a:txBody>
                  <a:tcPr marL="9525" marR="9525"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bl>
          </a:graphicData>
        </a:graphic>
      </p:graphicFrame>
      <p:sp>
        <p:nvSpPr>
          <p:cNvPr id="6" name="Rectangle 5">
            <a:extLst>
              <a:ext uri="{FF2B5EF4-FFF2-40B4-BE49-F238E27FC236}">
                <a16:creationId xmlns="" xmlns:a16="http://schemas.microsoft.com/office/drawing/2014/main" id="{A763F680-8678-4087-A6A3-449809459082}"/>
              </a:ext>
            </a:extLst>
          </p:cNvPr>
          <p:cNvSpPr/>
          <p:nvPr/>
        </p:nvSpPr>
        <p:spPr>
          <a:xfrm>
            <a:off x="4550979" y="1926633"/>
            <a:ext cx="879231" cy="4561323"/>
          </a:xfrm>
          <a:prstGeom prst="rect">
            <a:avLst/>
          </a:prstGeom>
          <a:noFill/>
          <a:ln w="28575">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solidFill>
                <a:prstClr val="white"/>
              </a:solidFill>
            </a:endParaRPr>
          </a:p>
        </p:txBody>
      </p:sp>
      <p:sp>
        <p:nvSpPr>
          <p:cNvPr id="8" name="Footer Placeholder 4"/>
          <p:cNvSpPr>
            <a:spLocks noGrp="1"/>
          </p:cNvSpPr>
          <p:nvPr>
            <p:ph type="ftr" sz="quarter" idx="11"/>
          </p:nvPr>
        </p:nvSpPr>
        <p:spPr>
          <a:xfrm>
            <a:off x="486376" y="6537833"/>
            <a:ext cx="3048000" cy="164592"/>
          </a:xfrm>
        </p:spPr>
        <p:txBody>
          <a:bodyPr/>
          <a:lstStyle>
            <a:lvl1pPr algn="l">
              <a:defRPr sz="800">
                <a:solidFill>
                  <a:schemeClr val="tx1"/>
                </a:solidFill>
              </a:defRPr>
            </a:lvl1pPr>
          </a:lstStyle>
          <a:p>
            <a:endParaRPr lang="en-US" sz="900" dirty="0">
              <a:solidFill>
                <a:prstClr val="black"/>
              </a:solidFill>
            </a:endParaRPr>
          </a:p>
          <a:p>
            <a:r>
              <a:rPr lang="en-US" sz="900" dirty="0" err="1">
                <a:solidFill>
                  <a:prstClr val="black"/>
                </a:solidFill>
              </a:rPr>
              <a:t>Agarwal</a:t>
            </a:r>
            <a:r>
              <a:rPr lang="en-US" sz="900" dirty="0">
                <a:solidFill>
                  <a:prstClr val="black"/>
                </a:solidFill>
              </a:rPr>
              <a:t>, EASL 2016, Poster SAT-195</a:t>
            </a:r>
          </a:p>
        </p:txBody>
      </p:sp>
    </p:spTree>
    <p:extLst>
      <p:ext uri="{BB962C8B-B14F-4D97-AF65-F5344CB8AC3E}">
        <p14:creationId xmlns:p14="http://schemas.microsoft.com/office/powerpoint/2010/main" val="805305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smtClean="0">
                <a:solidFill>
                  <a:schemeClr val="tx2">
                    <a:lumMod val="75000"/>
                  </a:schemeClr>
                </a:solidFill>
              </a:rPr>
              <a:t>Количество смертей от заболеваний, обусловленных ХГС, в настоящее время выше, чем от ВИЧ-инфекции, туберкулеза и малярии</a:t>
            </a:r>
            <a:endParaRPr lang="en-GB" b="1" dirty="0">
              <a:solidFill>
                <a:schemeClr val="tx2">
                  <a:lumMod val="75000"/>
                </a:schemeClr>
              </a:solidFill>
            </a:endParaRPr>
          </a:p>
        </p:txBody>
      </p:sp>
      <p:sp>
        <p:nvSpPr>
          <p:cNvPr id="5" name="Text Placeholder 4"/>
          <p:cNvSpPr>
            <a:spLocks noGrp="1"/>
          </p:cNvSpPr>
          <p:nvPr>
            <p:ph type="body" sz="quarter" idx="13"/>
          </p:nvPr>
        </p:nvSpPr>
        <p:spPr/>
        <p:txBody>
          <a:bodyPr>
            <a:normAutofit fontScale="77500" lnSpcReduction="20000"/>
          </a:bodyPr>
          <a:lstStyle/>
          <a:p>
            <a:r>
              <a:rPr lang="en-GB" dirty="0"/>
              <a:t>WHO. Global health sector strategies. Viral hepatitis, 2016–2021. Available at: http://www.who.int/hepatitis/strategy2016-2021/ghss-hep/en/ (accessed October 2018)</a:t>
            </a:r>
          </a:p>
        </p:txBody>
      </p:sp>
      <p:sp>
        <p:nvSpPr>
          <p:cNvPr id="6" name="Text Placeholder 5">
            <a:extLst>
              <a:ext uri="{FF2B5EF4-FFF2-40B4-BE49-F238E27FC236}">
                <a16:creationId xmlns="" xmlns:a16="http://schemas.microsoft.com/office/drawing/2014/main" id="{EA956BBA-373C-447C-86BF-06DB4AF6570B}"/>
              </a:ext>
            </a:extLst>
          </p:cNvPr>
          <p:cNvSpPr>
            <a:spLocks noGrp="1"/>
          </p:cNvSpPr>
          <p:nvPr>
            <p:ph type="body" sz="quarter" idx="14"/>
          </p:nvPr>
        </p:nvSpPr>
        <p:spPr>
          <a:xfrm>
            <a:off x="3443352" y="6422485"/>
            <a:ext cx="4940350" cy="280988"/>
          </a:xfrm>
        </p:spPr>
        <p:txBody>
          <a:bodyPr/>
          <a:lstStyle/>
          <a:p>
            <a:r>
              <a:rPr lang="ru-RU" dirty="0" smtClean="0"/>
              <a:t>ХГС, хронический гепатит С</a:t>
            </a:r>
            <a:endParaRPr lang="en-GB" dirty="0"/>
          </a:p>
        </p:txBody>
      </p:sp>
      <p:sp>
        <p:nvSpPr>
          <p:cNvPr id="28" name="TextBox 27"/>
          <p:cNvSpPr txBox="1"/>
          <p:nvPr/>
        </p:nvSpPr>
        <p:spPr>
          <a:xfrm rot="16200000">
            <a:off x="633521" y="3844740"/>
            <a:ext cx="231185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i="0" u="none" strike="noStrike" kern="0" cap="none" spc="0" normalizeH="0" baseline="0" noProof="0" dirty="0" smtClean="0">
                <a:ln>
                  <a:noFill/>
                </a:ln>
                <a:solidFill>
                  <a:prstClr val="black"/>
                </a:solidFill>
                <a:effectLst/>
                <a:uLnTx/>
                <a:uFillTx/>
                <a:latin typeface="Arial" panose="020B0604020202020204"/>
                <a:ea typeface="+mn-ea"/>
                <a:cs typeface="+mn-cs"/>
              </a:rPr>
              <a:t>Кол-во смертей</a:t>
            </a:r>
            <a:r>
              <a:rPr kumimoji="0" lang="en-GB" sz="1600" i="0" u="none" strike="noStrike" kern="0" cap="none" spc="0" normalizeH="0" baseline="0" noProof="0" dirty="0" smtClean="0">
                <a:ln>
                  <a:noFill/>
                </a:ln>
                <a:solidFill>
                  <a:prstClr val="black"/>
                </a:solidFill>
                <a:effectLst/>
                <a:uLnTx/>
                <a:uFillTx/>
                <a:latin typeface="Arial" panose="020B0604020202020204"/>
                <a:ea typeface="+mn-ea"/>
                <a:cs typeface="+mn-cs"/>
              </a:rPr>
              <a:t> (</a:t>
            </a:r>
            <a:r>
              <a:rPr kumimoji="0" lang="ru-RU" sz="1600" i="0" u="none" strike="noStrike" kern="0" cap="none" spc="0" normalizeH="0" baseline="0" noProof="0" dirty="0" smtClean="0">
                <a:ln>
                  <a:noFill/>
                </a:ln>
                <a:solidFill>
                  <a:prstClr val="black"/>
                </a:solidFill>
                <a:effectLst/>
                <a:uLnTx/>
                <a:uFillTx/>
                <a:latin typeface="Arial" panose="020B0604020202020204"/>
                <a:ea typeface="+mn-ea"/>
                <a:cs typeface="+mn-cs"/>
              </a:rPr>
              <a:t>млн.</a:t>
            </a:r>
            <a:r>
              <a:rPr kumimoji="0" lang="en-GB" sz="1600" i="0" u="none" strike="noStrike" kern="0" cap="none" spc="0" normalizeH="0" baseline="0" noProof="0" dirty="0" smtClean="0">
                <a:ln>
                  <a:noFill/>
                </a:ln>
                <a:solidFill>
                  <a:prstClr val="black"/>
                </a:solidFill>
                <a:effectLst/>
                <a:uLnTx/>
                <a:uFillTx/>
                <a:latin typeface="Arial" panose="020B0604020202020204"/>
                <a:ea typeface="+mn-ea"/>
                <a:cs typeface="+mn-cs"/>
              </a:rPr>
              <a:t>)</a:t>
            </a:r>
            <a:endParaRPr kumimoji="0" lang="en-GB" sz="160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34" name="TextBox 33"/>
          <p:cNvSpPr txBox="1"/>
          <p:nvPr/>
        </p:nvSpPr>
        <p:spPr>
          <a:xfrm>
            <a:off x="1986695" y="4558851"/>
            <a:ext cx="4700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0.5</a:t>
            </a:r>
          </a:p>
        </p:txBody>
      </p:sp>
      <p:sp>
        <p:nvSpPr>
          <p:cNvPr id="35" name="TextBox 34"/>
          <p:cNvSpPr txBox="1"/>
          <p:nvPr/>
        </p:nvSpPr>
        <p:spPr>
          <a:xfrm>
            <a:off x="1944394" y="3948688"/>
            <a:ext cx="4700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1.0</a:t>
            </a:r>
          </a:p>
        </p:txBody>
      </p:sp>
      <p:sp>
        <p:nvSpPr>
          <p:cNvPr id="36" name="TextBox 35"/>
          <p:cNvSpPr txBox="1"/>
          <p:nvPr/>
        </p:nvSpPr>
        <p:spPr>
          <a:xfrm>
            <a:off x="1933503" y="3384594"/>
            <a:ext cx="4700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1.5</a:t>
            </a:r>
          </a:p>
        </p:txBody>
      </p:sp>
      <p:sp>
        <p:nvSpPr>
          <p:cNvPr id="37" name="TextBox 36"/>
          <p:cNvSpPr txBox="1"/>
          <p:nvPr/>
        </p:nvSpPr>
        <p:spPr>
          <a:xfrm>
            <a:off x="1912459" y="2810827"/>
            <a:ext cx="4700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2.0</a:t>
            </a:r>
          </a:p>
        </p:txBody>
      </p:sp>
      <p:sp>
        <p:nvSpPr>
          <p:cNvPr id="38" name="TextBox 37"/>
          <p:cNvSpPr txBox="1"/>
          <p:nvPr/>
        </p:nvSpPr>
        <p:spPr>
          <a:xfrm>
            <a:off x="1954211" y="2226332"/>
            <a:ext cx="47000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2.5</a:t>
            </a:r>
          </a:p>
        </p:txBody>
      </p:sp>
      <p:cxnSp>
        <p:nvCxnSpPr>
          <p:cNvPr id="7" name="Straight Connector 6"/>
          <p:cNvCxnSpPr/>
          <p:nvPr/>
        </p:nvCxnSpPr>
        <p:spPr>
          <a:xfrm>
            <a:off x="2513878" y="2368005"/>
            <a:ext cx="0" cy="2952328"/>
          </a:xfrm>
          <a:prstGeom prst="line">
            <a:avLst/>
          </a:prstGeom>
          <a:noFill/>
          <a:ln w="19050" cap="flat" cmpd="sng" algn="ctr">
            <a:solidFill>
              <a:sysClr val="windowText" lastClr="000000"/>
            </a:solidFill>
            <a:prstDash val="solid"/>
          </a:ln>
          <a:effectLst/>
        </p:spPr>
      </p:cxnSp>
      <p:sp>
        <p:nvSpPr>
          <p:cNvPr id="8" name="Oval 7"/>
          <p:cNvSpPr/>
          <p:nvPr/>
        </p:nvSpPr>
        <p:spPr>
          <a:xfrm>
            <a:off x="2607802" y="3478861"/>
            <a:ext cx="45719" cy="45719"/>
          </a:xfrm>
          <a:prstGeom prst="ellipse">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0" name="Oval 9"/>
          <p:cNvSpPr/>
          <p:nvPr/>
        </p:nvSpPr>
        <p:spPr>
          <a:xfrm>
            <a:off x="5042082" y="3425927"/>
            <a:ext cx="45719" cy="45719"/>
          </a:xfrm>
          <a:prstGeom prst="ellipse">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1" name="Freeform 10"/>
          <p:cNvSpPr/>
          <p:nvPr/>
        </p:nvSpPr>
        <p:spPr>
          <a:xfrm>
            <a:off x="2659669" y="2935558"/>
            <a:ext cx="3417526" cy="1002353"/>
          </a:xfrm>
          <a:custGeom>
            <a:avLst/>
            <a:gdLst>
              <a:gd name="connsiteX0" fmla="*/ 0 w 3417526"/>
              <a:gd name="connsiteY0" fmla="*/ 561040 h 1002353"/>
              <a:gd name="connsiteX1" fmla="*/ 307154 w 3417526"/>
              <a:gd name="connsiteY1" fmla="*/ 328027 h 1002353"/>
              <a:gd name="connsiteX2" fmla="*/ 480148 w 3417526"/>
              <a:gd name="connsiteY2" fmla="*/ 225643 h 1002353"/>
              <a:gd name="connsiteX3" fmla="*/ 614307 w 3417526"/>
              <a:gd name="connsiteY3" fmla="*/ 155032 h 1002353"/>
              <a:gd name="connsiteX4" fmla="*/ 716692 w 3417526"/>
              <a:gd name="connsiteY4" fmla="*/ 105605 h 1002353"/>
              <a:gd name="connsiteX5" fmla="*/ 815546 w 3417526"/>
              <a:gd name="connsiteY5" fmla="*/ 63239 h 1002353"/>
              <a:gd name="connsiteX6" fmla="*/ 956766 w 3417526"/>
              <a:gd name="connsiteY6" fmla="*/ 3221 h 1002353"/>
              <a:gd name="connsiteX7" fmla="*/ 1200371 w 3417526"/>
              <a:gd name="connsiteY7" fmla="*/ 17343 h 1002353"/>
              <a:gd name="connsiteX8" fmla="*/ 1461628 w 3417526"/>
              <a:gd name="connsiteY8" fmla="*/ 95014 h 1002353"/>
              <a:gd name="connsiteX9" fmla="*/ 1754659 w 3417526"/>
              <a:gd name="connsiteY9" fmla="*/ 246826 h 1002353"/>
              <a:gd name="connsiteX10" fmla="*/ 1948837 w 3417526"/>
              <a:gd name="connsiteY10" fmla="*/ 342149 h 1002353"/>
              <a:gd name="connsiteX11" fmla="*/ 2181850 w 3417526"/>
              <a:gd name="connsiteY11" fmla="*/ 448064 h 1002353"/>
              <a:gd name="connsiteX12" fmla="*/ 2428985 w 3417526"/>
              <a:gd name="connsiteY12" fmla="*/ 522205 h 1002353"/>
              <a:gd name="connsiteX13" fmla="*/ 2647876 w 3417526"/>
              <a:gd name="connsiteY13" fmla="*/ 606937 h 1002353"/>
              <a:gd name="connsiteX14" fmla="*/ 2863237 w 3417526"/>
              <a:gd name="connsiteY14" fmla="*/ 716382 h 1002353"/>
              <a:gd name="connsiteX15" fmla="*/ 3159799 w 3417526"/>
              <a:gd name="connsiteY15" fmla="*/ 896438 h 1002353"/>
              <a:gd name="connsiteX16" fmla="*/ 3406934 w 3417526"/>
              <a:gd name="connsiteY16" fmla="*/ 995292 h 1002353"/>
              <a:gd name="connsiteX17" fmla="*/ 3406934 w 3417526"/>
              <a:gd name="connsiteY17" fmla="*/ 995292 h 1002353"/>
              <a:gd name="connsiteX18" fmla="*/ 3417526 w 3417526"/>
              <a:gd name="connsiteY18" fmla="*/ 1002353 h 10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7526" h="1002353">
                <a:moveTo>
                  <a:pt x="0" y="561040"/>
                </a:moveTo>
                <a:cubicBezTo>
                  <a:pt x="113564" y="472483"/>
                  <a:pt x="227129" y="383926"/>
                  <a:pt x="307154" y="328027"/>
                </a:cubicBezTo>
                <a:cubicBezTo>
                  <a:pt x="387179" y="272127"/>
                  <a:pt x="428956" y="254475"/>
                  <a:pt x="480148" y="225643"/>
                </a:cubicBezTo>
                <a:cubicBezTo>
                  <a:pt x="531340" y="196811"/>
                  <a:pt x="574883" y="175038"/>
                  <a:pt x="614307" y="155032"/>
                </a:cubicBezTo>
                <a:cubicBezTo>
                  <a:pt x="653731" y="135026"/>
                  <a:pt x="683152" y="120904"/>
                  <a:pt x="716692" y="105605"/>
                </a:cubicBezTo>
                <a:cubicBezTo>
                  <a:pt x="750232" y="90306"/>
                  <a:pt x="815546" y="63239"/>
                  <a:pt x="815546" y="63239"/>
                </a:cubicBezTo>
                <a:cubicBezTo>
                  <a:pt x="855558" y="46175"/>
                  <a:pt x="892629" y="10870"/>
                  <a:pt x="956766" y="3221"/>
                </a:cubicBezTo>
                <a:cubicBezTo>
                  <a:pt x="1020903" y="-4428"/>
                  <a:pt x="1116227" y="2044"/>
                  <a:pt x="1200371" y="17343"/>
                </a:cubicBezTo>
                <a:cubicBezTo>
                  <a:pt x="1284515" y="32642"/>
                  <a:pt x="1369247" y="56767"/>
                  <a:pt x="1461628" y="95014"/>
                </a:cubicBezTo>
                <a:cubicBezTo>
                  <a:pt x="1554009" y="133261"/>
                  <a:pt x="1673458" y="205637"/>
                  <a:pt x="1754659" y="246826"/>
                </a:cubicBezTo>
                <a:cubicBezTo>
                  <a:pt x="1835860" y="288015"/>
                  <a:pt x="1877639" y="308609"/>
                  <a:pt x="1948837" y="342149"/>
                </a:cubicBezTo>
                <a:cubicBezTo>
                  <a:pt x="2020035" y="375689"/>
                  <a:pt x="2101825" y="418055"/>
                  <a:pt x="2181850" y="448064"/>
                </a:cubicBezTo>
                <a:cubicBezTo>
                  <a:pt x="2261875" y="478073"/>
                  <a:pt x="2351314" y="495726"/>
                  <a:pt x="2428985" y="522205"/>
                </a:cubicBezTo>
                <a:cubicBezTo>
                  <a:pt x="2506656" y="548684"/>
                  <a:pt x="2575501" y="574574"/>
                  <a:pt x="2647876" y="606937"/>
                </a:cubicBezTo>
                <a:cubicBezTo>
                  <a:pt x="2720251" y="639300"/>
                  <a:pt x="2777916" y="668132"/>
                  <a:pt x="2863237" y="716382"/>
                </a:cubicBezTo>
                <a:cubicBezTo>
                  <a:pt x="2948558" y="764632"/>
                  <a:pt x="3069183" y="849953"/>
                  <a:pt x="3159799" y="896438"/>
                </a:cubicBezTo>
                <a:cubicBezTo>
                  <a:pt x="3250415" y="942923"/>
                  <a:pt x="3406934" y="995292"/>
                  <a:pt x="3406934" y="995292"/>
                </a:cubicBezTo>
                <a:lnTo>
                  <a:pt x="3406934" y="995292"/>
                </a:lnTo>
                <a:lnTo>
                  <a:pt x="3417526" y="1002353"/>
                </a:lnTo>
              </a:path>
            </a:pathLst>
          </a:custGeom>
          <a:noFill/>
          <a:ln w="28575" cap="flat" cmpd="sng" algn="ctr">
            <a:solidFill>
              <a:schemeClr val="accent2">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2" name="Straight Connector 11"/>
          <p:cNvCxnSpPr/>
          <p:nvPr/>
        </p:nvCxnSpPr>
        <p:spPr>
          <a:xfrm flipH="1" flipV="1">
            <a:off x="6077195" y="3937911"/>
            <a:ext cx="234316" cy="86278"/>
          </a:xfrm>
          <a:prstGeom prst="line">
            <a:avLst/>
          </a:prstGeom>
          <a:noFill/>
          <a:ln w="28575" cap="flat" cmpd="sng" algn="ctr">
            <a:solidFill>
              <a:schemeClr val="accent2">
                <a:lumMod val="60000"/>
                <a:lumOff val="40000"/>
              </a:schemeClr>
            </a:solidFill>
            <a:prstDash val="sysDot"/>
          </a:ln>
          <a:effectLst/>
        </p:spPr>
      </p:cxnSp>
      <p:sp>
        <p:nvSpPr>
          <p:cNvPr id="13" name="Rectangle 12"/>
          <p:cNvSpPr/>
          <p:nvPr/>
        </p:nvSpPr>
        <p:spPr>
          <a:xfrm>
            <a:off x="2607802" y="3418718"/>
            <a:ext cx="45719" cy="45719"/>
          </a:xfrm>
          <a:prstGeom prst="rect">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3832907" y="3544785"/>
            <a:ext cx="45719" cy="45719"/>
          </a:xfrm>
          <a:prstGeom prst="rect">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5" name="Rectangle 14"/>
          <p:cNvSpPr/>
          <p:nvPr/>
        </p:nvSpPr>
        <p:spPr>
          <a:xfrm>
            <a:off x="5042082" y="3809784"/>
            <a:ext cx="45719" cy="45719"/>
          </a:xfrm>
          <a:prstGeom prst="rect">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6" name="Freeform 15"/>
          <p:cNvSpPr/>
          <p:nvPr/>
        </p:nvSpPr>
        <p:spPr>
          <a:xfrm>
            <a:off x="2638486" y="3447171"/>
            <a:ext cx="3435178" cy="550758"/>
          </a:xfrm>
          <a:custGeom>
            <a:avLst/>
            <a:gdLst>
              <a:gd name="connsiteX0" fmla="*/ 0 w 3435178"/>
              <a:gd name="connsiteY0" fmla="*/ 0 h 550758"/>
              <a:gd name="connsiteX1" fmla="*/ 328337 w 3435178"/>
              <a:gd name="connsiteY1" fmla="*/ 21183 h 550758"/>
              <a:gd name="connsiteX2" fmla="*/ 483679 w 3435178"/>
              <a:gd name="connsiteY2" fmla="*/ 24714 h 550758"/>
              <a:gd name="connsiteX3" fmla="*/ 737875 w 3435178"/>
              <a:gd name="connsiteY3" fmla="*/ 49427 h 550758"/>
              <a:gd name="connsiteX4" fmla="*/ 1225084 w 3435178"/>
              <a:gd name="connsiteY4" fmla="*/ 116507 h 550758"/>
              <a:gd name="connsiteX5" fmla="*/ 2022978 w 3435178"/>
              <a:gd name="connsiteY5" fmla="*/ 296562 h 550758"/>
              <a:gd name="connsiteX6" fmla="*/ 2139484 w 3435178"/>
              <a:gd name="connsiteY6" fmla="*/ 324806 h 550758"/>
              <a:gd name="connsiteX7" fmla="*/ 2414863 w 3435178"/>
              <a:gd name="connsiteY7" fmla="*/ 391886 h 550758"/>
              <a:gd name="connsiteX8" fmla="*/ 2707895 w 3435178"/>
              <a:gd name="connsiteY8" fmla="*/ 448374 h 550758"/>
              <a:gd name="connsiteX9" fmla="*/ 3036232 w 3435178"/>
              <a:gd name="connsiteY9" fmla="*/ 490740 h 550758"/>
              <a:gd name="connsiteX10" fmla="*/ 3435178 w 3435178"/>
              <a:gd name="connsiteY10" fmla="*/ 550758 h 55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178" h="550758">
                <a:moveTo>
                  <a:pt x="0" y="0"/>
                </a:moveTo>
                <a:lnTo>
                  <a:pt x="328337" y="21183"/>
                </a:lnTo>
                <a:cubicBezTo>
                  <a:pt x="408950" y="25302"/>
                  <a:pt x="415423" y="20007"/>
                  <a:pt x="483679" y="24714"/>
                </a:cubicBezTo>
                <a:cubicBezTo>
                  <a:pt x="551935" y="29421"/>
                  <a:pt x="614308" y="34128"/>
                  <a:pt x="737875" y="49427"/>
                </a:cubicBezTo>
                <a:cubicBezTo>
                  <a:pt x="861443" y="64726"/>
                  <a:pt x="1010900" y="75318"/>
                  <a:pt x="1225084" y="116507"/>
                </a:cubicBezTo>
                <a:cubicBezTo>
                  <a:pt x="1439268" y="157696"/>
                  <a:pt x="1870578" y="261846"/>
                  <a:pt x="2022978" y="296562"/>
                </a:cubicBezTo>
                <a:cubicBezTo>
                  <a:pt x="2175378" y="331278"/>
                  <a:pt x="2139484" y="324806"/>
                  <a:pt x="2139484" y="324806"/>
                </a:cubicBezTo>
                <a:cubicBezTo>
                  <a:pt x="2204798" y="340693"/>
                  <a:pt x="2320128" y="371291"/>
                  <a:pt x="2414863" y="391886"/>
                </a:cubicBezTo>
                <a:cubicBezTo>
                  <a:pt x="2509598" y="412481"/>
                  <a:pt x="2604334" y="431898"/>
                  <a:pt x="2707895" y="448374"/>
                </a:cubicBezTo>
                <a:cubicBezTo>
                  <a:pt x="2811456" y="464850"/>
                  <a:pt x="3036232" y="490740"/>
                  <a:pt x="3036232" y="490740"/>
                </a:cubicBezTo>
                <a:lnTo>
                  <a:pt x="3435178" y="550758"/>
                </a:lnTo>
              </a:path>
            </a:pathLst>
          </a:custGeom>
          <a:no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7" name="Straight Connector 16"/>
          <p:cNvCxnSpPr/>
          <p:nvPr/>
        </p:nvCxnSpPr>
        <p:spPr>
          <a:xfrm flipH="1" flipV="1">
            <a:off x="6064186" y="3997929"/>
            <a:ext cx="234963" cy="28453"/>
          </a:xfrm>
          <a:prstGeom prst="line">
            <a:avLst/>
          </a:prstGeom>
          <a:noFill/>
          <a:ln w="28575" cap="flat" cmpd="sng" algn="ctr">
            <a:solidFill>
              <a:srgbClr val="0070C0"/>
            </a:solidFill>
            <a:prstDash val="sysDot"/>
          </a:ln>
          <a:effectLst/>
        </p:spPr>
      </p:cxnSp>
      <p:sp>
        <p:nvSpPr>
          <p:cNvPr id="18" name="Rectangle 17"/>
          <p:cNvSpPr/>
          <p:nvPr/>
        </p:nvSpPr>
        <p:spPr>
          <a:xfrm>
            <a:off x="2618572" y="3938629"/>
            <a:ext cx="45719" cy="45719"/>
          </a:xfrm>
          <a:prstGeom prst="rect">
            <a:avLst/>
          </a:prstGeom>
          <a:solidFill>
            <a:schemeClr val="tx2"/>
          </a:solidFill>
          <a:ln w="2540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a:xfrm>
            <a:off x="3829376" y="3808736"/>
            <a:ext cx="45719" cy="45719"/>
          </a:xfrm>
          <a:prstGeom prst="rect">
            <a:avLst/>
          </a:prstGeom>
          <a:solidFill>
            <a:schemeClr val="tx2"/>
          </a:solidFill>
          <a:ln w="2540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 name="Rectangle 19"/>
          <p:cNvSpPr/>
          <p:nvPr/>
        </p:nvSpPr>
        <p:spPr>
          <a:xfrm>
            <a:off x="5049220" y="3677439"/>
            <a:ext cx="45719" cy="45719"/>
          </a:xfrm>
          <a:prstGeom prst="rect">
            <a:avLst/>
          </a:prstGeom>
          <a:solidFill>
            <a:schemeClr val="tx2"/>
          </a:solidFill>
          <a:ln w="2540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21" name="Straight Connector 20"/>
          <p:cNvCxnSpPr>
            <a:stCxn id="18" idx="2"/>
          </p:cNvCxnSpPr>
          <p:nvPr/>
        </p:nvCxnSpPr>
        <p:spPr>
          <a:xfrm flipV="1">
            <a:off x="2641432" y="3611748"/>
            <a:ext cx="3206730" cy="372600"/>
          </a:xfrm>
          <a:prstGeom prst="line">
            <a:avLst/>
          </a:prstGeom>
          <a:noFill/>
          <a:ln w="28575" cap="flat" cmpd="sng" algn="ctr">
            <a:solidFill>
              <a:schemeClr val="tx2"/>
            </a:solidFill>
            <a:prstDash val="solid"/>
          </a:ln>
          <a:effectLst/>
        </p:spPr>
      </p:cxnSp>
      <p:cxnSp>
        <p:nvCxnSpPr>
          <p:cNvPr id="22" name="Straight Connector 21"/>
          <p:cNvCxnSpPr/>
          <p:nvPr/>
        </p:nvCxnSpPr>
        <p:spPr>
          <a:xfrm flipH="1">
            <a:off x="5852412" y="3565311"/>
            <a:ext cx="446737" cy="46988"/>
          </a:xfrm>
          <a:prstGeom prst="line">
            <a:avLst/>
          </a:prstGeom>
          <a:noFill/>
          <a:ln w="28575" cap="flat" cmpd="sng" algn="ctr">
            <a:solidFill>
              <a:schemeClr val="tx2"/>
            </a:solidFill>
            <a:prstDash val="sysDot"/>
          </a:ln>
          <a:effectLst/>
        </p:spPr>
      </p:cxnSp>
      <p:sp>
        <p:nvSpPr>
          <p:cNvPr id="23" name="Oval 22"/>
          <p:cNvSpPr/>
          <p:nvPr/>
        </p:nvSpPr>
        <p:spPr>
          <a:xfrm>
            <a:off x="2615626" y="4301950"/>
            <a:ext cx="45719" cy="45719"/>
          </a:xfrm>
          <a:prstGeom prst="ellipse">
            <a:avLst/>
          </a:prstGeom>
          <a:solidFill>
            <a:srgbClr val="8D469C"/>
          </a:solidFill>
          <a:ln w="25400" cap="flat" cmpd="sng" algn="ctr">
            <a:solidFill>
              <a:srgbClr val="8D469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 name="Oval 23"/>
          <p:cNvSpPr/>
          <p:nvPr/>
        </p:nvSpPr>
        <p:spPr>
          <a:xfrm>
            <a:off x="3832907" y="4415250"/>
            <a:ext cx="45719" cy="45719"/>
          </a:xfrm>
          <a:prstGeom prst="ellipse">
            <a:avLst/>
          </a:prstGeom>
          <a:solidFill>
            <a:srgbClr val="8D469C"/>
          </a:solidFill>
          <a:ln w="25400" cap="flat" cmpd="sng" algn="ctr">
            <a:solidFill>
              <a:srgbClr val="8D469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5" name="Oval 24"/>
          <p:cNvSpPr/>
          <p:nvPr/>
        </p:nvSpPr>
        <p:spPr>
          <a:xfrm>
            <a:off x="5049219" y="4637876"/>
            <a:ext cx="45719" cy="45719"/>
          </a:xfrm>
          <a:prstGeom prst="ellipse">
            <a:avLst/>
          </a:prstGeom>
          <a:solidFill>
            <a:srgbClr val="8D469C"/>
          </a:solidFill>
          <a:ln w="25400" cap="flat" cmpd="sng" algn="ctr">
            <a:solidFill>
              <a:srgbClr val="8D469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6" name="Oval 25"/>
          <p:cNvSpPr/>
          <p:nvPr/>
        </p:nvSpPr>
        <p:spPr>
          <a:xfrm>
            <a:off x="6276289" y="4769736"/>
            <a:ext cx="45719" cy="45719"/>
          </a:xfrm>
          <a:prstGeom prst="ellipse">
            <a:avLst/>
          </a:prstGeom>
          <a:solidFill>
            <a:srgbClr val="8D469C"/>
          </a:solidFill>
          <a:ln w="25400" cap="flat" cmpd="sng" algn="ctr">
            <a:solidFill>
              <a:srgbClr val="8D469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7" name="Freeform 26"/>
          <p:cNvSpPr/>
          <p:nvPr/>
        </p:nvSpPr>
        <p:spPr>
          <a:xfrm>
            <a:off x="2638486" y="4329797"/>
            <a:ext cx="3703368" cy="467014"/>
          </a:xfrm>
          <a:custGeom>
            <a:avLst/>
            <a:gdLst>
              <a:gd name="connsiteX0" fmla="*/ 0 w 3703368"/>
              <a:gd name="connsiteY0" fmla="*/ 0 h 467014"/>
              <a:gd name="connsiteX1" fmla="*/ 737875 w 3703368"/>
              <a:gd name="connsiteY1" fmla="*/ 42366 h 467014"/>
              <a:gd name="connsiteX2" fmla="*/ 1218023 w 3703368"/>
              <a:gd name="connsiteY2" fmla="*/ 116506 h 467014"/>
              <a:gd name="connsiteX3" fmla="*/ 1426323 w 3703368"/>
              <a:gd name="connsiteY3" fmla="*/ 137689 h 467014"/>
              <a:gd name="connsiteX4" fmla="*/ 1578134 w 3703368"/>
              <a:gd name="connsiteY4" fmla="*/ 172994 h 467014"/>
              <a:gd name="connsiteX5" fmla="*/ 1818208 w 3703368"/>
              <a:gd name="connsiteY5" fmla="*/ 225952 h 467014"/>
              <a:gd name="connsiteX6" fmla="*/ 1970020 w 3703368"/>
              <a:gd name="connsiteY6" fmla="*/ 254196 h 467014"/>
              <a:gd name="connsiteX7" fmla="*/ 2234808 w 3703368"/>
              <a:gd name="connsiteY7" fmla="*/ 285970 h 467014"/>
              <a:gd name="connsiteX8" fmla="*/ 2450168 w 3703368"/>
              <a:gd name="connsiteY8" fmla="*/ 331867 h 467014"/>
              <a:gd name="connsiteX9" fmla="*/ 2693773 w 3703368"/>
              <a:gd name="connsiteY9" fmla="*/ 381294 h 467014"/>
              <a:gd name="connsiteX10" fmla="*/ 2923256 w 3703368"/>
              <a:gd name="connsiteY10" fmla="*/ 416599 h 467014"/>
              <a:gd name="connsiteX11" fmla="*/ 3678783 w 3703368"/>
              <a:gd name="connsiteY11" fmla="*/ 466026 h 467014"/>
              <a:gd name="connsiteX12" fmla="*/ 3445770 w 3703368"/>
              <a:gd name="connsiteY12" fmla="*/ 444843 h 46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03368" h="467014">
                <a:moveTo>
                  <a:pt x="0" y="0"/>
                </a:moveTo>
                <a:cubicBezTo>
                  <a:pt x="267435" y="11474"/>
                  <a:pt x="534871" y="22948"/>
                  <a:pt x="737875" y="42366"/>
                </a:cubicBezTo>
                <a:cubicBezTo>
                  <a:pt x="940879" y="61784"/>
                  <a:pt x="1103282" y="100619"/>
                  <a:pt x="1218023" y="116506"/>
                </a:cubicBezTo>
                <a:cubicBezTo>
                  <a:pt x="1332764" y="132393"/>
                  <a:pt x="1366305" y="128274"/>
                  <a:pt x="1426323" y="137689"/>
                </a:cubicBezTo>
                <a:cubicBezTo>
                  <a:pt x="1486342" y="147104"/>
                  <a:pt x="1578134" y="172994"/>
                  <a:pt x="1578134" y="172994"/>
                </a:cubicBezTo>
                <a:lnTo>
                  <a:pt x="1818208" y="225952"/>
                </a:lnTo>
                <a:cubicBezTo>
                  <a:pt x="1883522" y="239486"/>
                  <a:pt x="1900587" y="244193"/>
                  <a:pt x="1970020" y="254196"/>
                </a:cubicBezTo>
                <a:cubicBezTo>
                  <a:pt x="2039453" y="264199"/>
                  <a:pt x="2154783" y="273025"/>
                  <a:pt x="2234808" y="285970"/>
                </a:cubicBezTo>
                <a:cubicBezTo>
                  <a:pt x="2314833" y="298915"/>
                  <a:pt x="2450168" y="331867"/>
                  <a:pt x="2450168" y="331867"/>
                </a:cubicBezTo>
                <a:cubicBezTo>
                  <a:pt x="2526662" y="347754"/>
                  <a:pt x="2614925" y="367172"/>
                  <a:pt x="2693773" y="381294"/>
                </a:cubicBezTo>
                <a:cubicBezTo>
                  <a:pt x="2772621" y="395416"/>
                  <a:pt x="2759088" y="402477"/>
                  <a:pt x="2923256" y="416599"/>
                </a:cubicBezTo>
                <a:cubicBezTo>
                  <a:pt x="3087424" y="430721"/>
                  <a:pt x="3591697" y="461319"/>
                  <a:pt x="3678783" y="466026"/>
                </a:cubicBezTo>
                <a:cubicBezTo>
                  <a:pt x="3765869" y="470733"/>
                  <a:pt x="3605819" y="457788"/>
                  <a:pt x="3445770" y="444843"/>
                </a:cubicBezTo>
              </a:path>
            </a:pathLst>
          </a:custGeom>
          <a:noFill/>
          <a:ln w="25400" cap="flat" cmpd="sng" algn="ctr">
            <a:solidFill>
              <a:srgbClr val="8D469C">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2341385" y="5351778"/>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2000</a:t>
            </a:r>
          </a:p>
        </p:txBody>
      </p:sp>
      <p:sp>
        <p:nvSpPr>
          <p:cNvPr id="30" name="TextBox 29"/>
          <p:cNvSpPr txBox="1"/>
          <p:nvPr/>
        </p:nvSpPr>
        <p:spPr>
          <a:xfrm>
            <a:off x="3558666" y="5330898"/>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2005</a:t>
            </a:r>
          </a:p>
        </p:txBody>
      </p:sp>
      <p:sp>
        <p:nvSpPr>
          <p:cNvPr id="31" name="TextBox 30"/>
          <p:cNvSpPr txBox="1"/>
          <p:nvPr/>
        </p:nvSpPr>
        <p:spPr>
          <a:xfrm>
            <a:off x="4729259" y="5325744"/>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2010</a:t>
            </a:r>
          </a:p>
        </p:txBody>
      </p:sp>
      <p:sp>
        <p:nvSpPr>
          <p:cNvPr id="32" name="TextBox 31"/>
          <p:cNvSpPr txBox="1"/>
          <p:nvPr/>
        </p:nvSpPr>
        <p:spPr>
          <a:xfrm>
            <a:off x="5966679" y="5330898"/>
            <a:ext cx="6399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2015</a:t>
            </a:r>
          </a:p>
        </p:txBody>
      </p:sp>
      <p:sp>
        <p:nvSpPr>
          <p:cNvPr id="33" name="TextBox 32"/>
          <p:cNvSpPr txBox="1"/>
          <p:nvPr/>
        </p:nvSpPr>
        <p:spPr>
          <a:xfrm>
            <a:off x="2152496" y="5120129"/>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0</a:t>
            </a:r>
          </a:p>
        </p:txBody>
      </p:sp>
      <p:cxnSp>
        <p:nvCxnSpPr>
          <p:cNvPr id="39" name="Straight Connector 38"/>
          <p:cNvCxnSpPr/>
          <p:nvPr/>
        </p:nvCxnSpPr>
        <p:spPr>
          <a:xfrm>
            <a:off x="2429459" y="2368005"/>
            <a:ext cx="72008" cy="0"/>
          </a:xfrm>
          <a:prstGeom prst="line">
            <a:avLst/>
          </a:prstGeom>
          <a:noFill/>
          <a:ln w="19050" cap="flat" cmpd="sng" algn="ctr">
            <a:solidFill>
              <a:sysClr val="windowText" lastClr="000000"/>
            </a:solidFill>
            <a:prstDash val="solid"/>
          </a:ln>
          <a:effectLst/>
        </p:spPr>
      </p:cxnSp>
      <p:cxnSp>
        <p:nvCxnSpPr>
          <p:cNvPr id="40" name="Straight Connector 39"/>
          <p:cNvCxnSpPr/>
          <p:nvPr/>
        </p:nvCxnSpPr>
        <p:spPr>
          <a:xfrm>
            <a:off x="2429459" y="2974420"/>
            <a:ext cx="72008" cy="0"/>
          </a:xfrm>
          <a:prstGeom prst="line">
            <a:avLst/>
          </a:prstGeom>
          <a:noFill/>
          <a:ln w="19050" cap="flat" cmpd="sng" algn="ctr">
            <a:solidFill>
              <a:sysClr val="windowText" lastClr="000000"/>
            </a:solidFill>
            <a:prstDash val="solid"/>
          </a:ln>
          <a:effectLst/>
        </p:spPr>
      </p:cxnSp>
      <p:cxnSp>
        <p:nvCxnSpPr>
          <p:cNvPr id="41" name="Straight Connector 40"/>
          <p:cNvCxnSpPr/>
          <p:nvPr/>
        </p:nvCxnSpPr>
        <p:spPr>
          <a:xfrm>
            <a:off x="2441870" y="3566975"/>
            <a:ext cx="72008" cy="0"/>
          </a:xfrm>
          <a:prstGeom prst="line">
            <a:avLst/>
          </a:prstGeom>
          <a:noFill/>
          <a:ln w="19050" cap="flat" cmpd="sng" algn="ctr">
            <a:solidFill>
              <a:schemeClr val="tx1"/>
            </a:solidFill>
            <a:prstDash val="solid"/>
          </a:ln>
          <a:effectLst/>
        </p:spPr>
      </p:cxnSp>
      <p:cxnSp>
        <p:nvCxnSpPr>
          <p:cNvPr id="42" name="Straight Connector 41"/>
          <p:cNvCxnSpPr/>
          <p:nvPr/>
        </p:nvCxnSpPr>
        <p:spPr>
          <a:xfrm>
            <a:off x="2441870" y="4145517"/>
            <a:ext cx="72008" cy="0"/>
          </a:xfrm>
          <a:prstGeom prst="line">
            <a:avLst/>
          </a:prstGeom>
          <a:noFill/>
          <a:ln w="19050" cap="flat" cmpd="sng" algn="ctr">
            <a:solidFill>
              <a:sysClr val="windowText" lastClr="000000"/>
            </a:solidFill>
            <a:prstDash val="solid"/>
          </a:ln>
          <a:effectLst/>
        </p:spPr>
      </p:cxnSp>
      <p:cxnSp>
        <p:nvCxnSpPr>
          <p:cNvPr id="43" name="Straight Connector 42"/>
          <p:cNvCxnSpPr/>
          <p:nvPr/>
        </p:nvCxnSpPr>
        <p:spPr>
          <a:xfrm>
            <a:off x="2450492" y="4728128"/>
            <a:ext cx="72008" cy="0"/>
          </a:xfrm>
          <a:prstGeom prst="line">
            <a:avLst/>
          </a:prstGeom>
          <a:noFill/>
          <a:ln w="19050" cap="flat" cmpd="sng" algn="ctr">
            <a:solidFill>
              <a:sysClr val="windowText" lastClr="000000"/>
            </a:solidFill>
            <a:prstDash val="solid"/>
          </a:ln>
          <a:effectLst/>
        </p:spPr>
      </p:cxnSp>
      <p:grpSp>
        <p:nvGrpSpPr>
          <p:cNvPr id="3" name="Group 2">
            <a:extLst>
              <a:ext uri="{FF2B5EF4-FFF2-40B4-BE49-F238E27FC236}">
                <a16:creationId xmlns="" xmlns:a16="http://schemas.microsoft.com/office/drawing/2014/main" id="{E391DB65-15AC-42B8-B54F-59FFEFD44414}"/>
              </a:ext>
            </a:extLst>
          </p:cNvPr>
          <p:cNvGrpSpPr/>
          <p:nvPr/>
        </p:nvGrpSpPr>
        <p:grpSpPr>
          <a:xfrm>
            <a:off x="6893881" y="3475955"/>
            <a:ext cx="1184347" cy="338554"/>
            <a:chOff x="6864697" y="3475955"/>
            <a:chExt cx="1184347" cy="338554"/>
          </a:xfrm>
        </p:grpSpPr>
        <p:sp>
          <p:nvSpPr>
            <p:cNvPr id="45" name="Rectangle 44"/>
            <p:cNvSpPr/>
            <p:nvPr/>
          </p:nvSpPr>
          <p:spPr>
            <a:xfrm>
              <a:off x="6952903" y="3626746"/>
              <a:ext cx="45719" cy="45719"/>
            </a:xfrm>
            <a:prstGeom prst="rect">
              <a:avLst/>
            </a:prstGeom>
            <a:solidFill>
              <a:schemeClr val="tx2"/>
            </a:solidFill>
            <a:ln w="2540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0" cap="none" spc="0" normalizeH="0" baseline="0" noProof="0" dirty="0">
                <a:ln>
                  <a:noFill/>
                </a:ln>
                <a:solidFill>
                  <a:prstClr val="white"/>
                </a:solidFill>
                <a:effectLst/>
                <a:uLnTx/>
                <a:uFillTx/>
                <a:latin typeface="Arial"/>
                <a:ea typeface="+mn-ea"/>
                <a:cs typeface="+mn-cs"/>
              </a:endParaRPr>
            </a:p>
          </p:txBody>
        </p:sp>
        <p:cxnSp>
          <p:nvCxnSpPr>
            <p:cNvPr id="46" name="Straight Connector 45"/>
            <p:cNvCxnSpPr/>
            <p:nvPr/>
          </p:nvCxnSpPr>
          <p:spPr>
            <a:xfrm>
              <a:off x="6864697" y="3645084"/>
              <a:ext cx="246707" cy="0"/>
            </a:xfrm>
            <a:prstGeom prst="line">
              <a:avLst/>
            </a:prstGeom>
            <a:noFill/>
            <a:ln w="28575" cap="flat" cmpd="sng" algn="ctr">
              <a:solidFill>
                <a:schemeClr val="tx2"/>
              </a:solidFill>
              <a:prstDash val="solid"/>
            </a:ln>
            <a:effectLst/>
          </p:spPr>
        </p:cxnSp>
        <p:sp>
          <p:nvSpPr>
            <p:cNvPr id="47" name="TextBox 46"/>
            <p:cNvSpPr txBox="1"/>
            <p:nvPr/>
          </p:nvSpPr>
          <p:spPr>
            <a:xfrm>
              <a:off x="7110967" y="3475955"/>
              <a:ext cx="9380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i="0" u="none" strike="noStrike" kern="0" cap="none" spc="0" normalizeH="0" baseline="0" noProof="0" dirty="0" smtClean="0">
                  <a:ln>
                    <a:noFill/>
                  </a:ln>
                  <a:solidFill>
                    <a:prstClr val="black"/>
                  </a:solidFill>
                  <a:effectLst/>
                  <a:uLnTx/>
                  <a:uFillTx/>
                  <a:latin typeface="Arial" panose="020B0604020202020204"/>
                  <a:ea typeface="+mn-ea"/>
                  <a:cs typeface="+mn-cs"/>
                </a:rPr>
                <a:t>Гепатит</a:t>
              </a:r>
              <a:endParaRPr kumimoji="0" lang="en-GB" sz="160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8" name="Group 47"/>
          <p:cNvGrpSpPr/>
          <p:nvPr/>
        </p:nvGrpSpPr>
        <p:grpSpPr>
          <a:xfrm>
            <a:off x="6898874" y="3692244"/>
            <a:ext cx="1852313" cy="338554"/>
            <a:chOff x="3785811" y="5407024"/>
            <a:chExt cx="1852313" cy="338554"/>
          </a:xfrm>
        </p:grpSpPr>
        <p:cxnSp>
          <p:nvCxnSpPr>
            <p:cNvPr id="49" name="Straight Connector 48"/>
            <p:cNvCxnSpPr/>
            <p:nvPr/>
          </p:nvCxnSpPr>
          <p:spPr>
            <a:xfrm>
              <a:off x="3785811" y="5574757"/>
              <a:ext cx="246707" cy="0"/>
            </a:xfrm>
            <a:prstGeom prst="line">
              <a:avLst/>
            </a:prstGeom>
            <a:noFill/>
            <a:ln w="28575" cap="flat" cmpd="sng" algn="ctr">
              <a:solidFill>
                <a:schemeClr val="accent2">
                  <a:lumMod val="60000"/>
                  <a:lumOff val="40000"/>
                </a:schemeClr>
              </a:solidFill>
              <a:prstDash val="solid"/>
            </a:ln>
            <a:effectLst/>
          </p:spPr>
        </p:cxnSp>
        <p:sp>
          <p:nvSpPr>
            <p:cNvPr id="50" name="Oval 49"/>
            <p:cNvSpPr/>
            <p:nvPr/>
          </p:nvSpPr>
          <p:spPr>
            <a:xfrm>
              <a:off x="3886143" y="5557890"/>
              <a:ext cx="37785" cy="45719"/>
            </a:xfrm>
            <a:prstGeom prst="ellipse">
              <a:avLst/>
            </a:prstGeom>
            <a:solidFill>
              <a:schemeClr val="accent2">
                <a:lumMod val="60000"/>
                <a:lumOff val="40000"/>
              </a:schemeClr>
            </a:solidFill>
            <a:ln w="25400" cap="flat" cmpd="sng" algn="ctr">
              <a:solidFill>
                <a:schemeClr val="accent2">
                  <a:lumMod val="60000"/>
                  <a:lumOff val="4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0" cap="none" spc="0" normalizeH="0" baseline="0" noProof="0" dirty="0">
                <a:ln>
                  <a:noFill/>
                </a:ln>
                <a:solidFill>
                  <a:prstClr val="white"/>
                </a:solidFill>
                <a:effectLst/>
                <a:uLnTx/>
                <a:uFillTx/>
                <a:latin typeface="Arial"/>
                <a:ea typeface="+mn-ea"/>
                <a:cs typeface="+mn-cs"/>
              </a:endParaRPr>
            </a:p>
          </p:txBody>
        </p:sp>
        <p:sp>
          <p:nvSpPr>
            <p:cNvPr id="51" name="TextBox 50"/>
            <p:cNvSpPr txBox="1"/>
            <p:nvPr/>
          </p:nvSpPr>
          <p:spPr>
            <a:xfrm>
              <a:off x="3973886" y="5407024"/>
              <a:ext cx="166423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i="0" u="none" strike="noStrike" kern="0" cap="none" spc="0" normalizeH="0" baseline="0" noProof="0" dirty="0" smtClean="0">
                  <a:ln>
                    <a:noFill/>
                  </a:ln>
                  <a:solidFill>
                    <a:prstClr val="black"/>
                  </a:solidFill>
                  <a:effectLst/>
                  <a:uLnTx/>
                  <a:uFillTx/>
                  <a:latin typeface="Arial" panose="020B0604020202020204"/>
                  <a:ea typeface="+mn-ea"/>
                  <a:cs typeface="+mn-cs"/>
                </a:rPr>
                <a:t>ВИЧ-инфекция</a:t>
              </a:r>
              <a:endParaRPr kumimoji="0" lang="en-GB" sz="160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grpSp>
        <p:nvGrpSpPr>
          <p:cNvPr id="52" name="Group 51"/>
          <p:cNvGrpSpPr/>
          <p:nvPr/>
        </p:nvGrpSpPr>
        <p:grpSpPr>
          <a:xfrm>
            <a:off x="6909541" y="3942335"/>
            <a:ext cx="1266405" cy="338554"/>
            <a:chOff x="4753019" y="5392025"/>
            <a:chExt cx="1266405" cy="338554"/>
          </a:xfrm>
        </p:grpSpPr>
        <p:cxnSp>
          <p:nvCxnSpPr>
            <p:cNvPr id="53" name="Straight Connector 52"/>
            <p:cNvCxnSpPr/>
            <p:nvPr/>
          </p:nvCxnSpPr>
          <p:spPr>
            <a:xfrm>
              <a:off x="4753019" y="5574513"/>
              <a:ext cx="246707" cy="0"/>
            </a:xfrm>
            <a:prstGeom prst="line">
              <a:avLst/>
            </a:prstGeom>
            <a:noFill/>
            <a:ln w="28575" cap="flat" cmpd="sng" algn="ctr">
              <a:solidFill>
                <a:srgbClr val="8D469C">
                  <a:shade val="95000"/>
                  <a:satMod val="105000"/>
                </a:srgbClr>
              </a:solidFill>
              <a:prstDash val="solid"/>
            </a:ln>
            <a:effectLst/>
          </p:spPr>
        </p:cxnSp>
        <p:sp>
          <p:nvSpPr>
            <p:cNvPr id="54" name="Oval 53"/>
            <p:cNvSpPr/>
            <p:nvPr/>
          </p:nvSpPr>
          <p:spPr>
            <a:xfrm>
              <a:off x="4860032" y="5551653"/>
              <a:ext cx="45719" cy="45719"/>
            </a:xfrm>
            <a:prstGeom prst="ellipse">
              <a:avLst/>
            </a:prstGeom>
            <a:solidFill>
              <a:srgbClr val="8D469C"/>
            </a:solidFill>
            <a:ln w="25400" cap="flat" cmpd="sng" algn="ctr">
              <a:solidFill>
                <a:srgbClr val="8D469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0" cap="none" spc="0" normalizeH="0" baseline="0" noProof="0" dirty="0">
                <a:ln>
                  <a:noFill/>
                </a:ln>
                <a:solidFill>
                  <a:prstClr val="white"/>
                </a:solidFill>
                <a:effectLst/>
                <a:uLnTx/>
                <a:uFillTx/>
                <a:latin typeface="Arial"/>
                <a:ea typeface="+mn-ea"/>
                <a:cs typeface="+mn-cs"/>
              </a:endParaRPr>
            </a:p>
          </p:txBody>
        </p:sp>
        <p:sp>
          <p:nvSpPr>
            <p:cNvPr id="55" name="TextBox 54"/>
            <p:cNvSpPr txBox="1"/>
            <p:nvPr/>
          </p:nvSpPr>
          <p:spPr>
            <a:xfrm>
              <a:off x="4921046" y="5392025"/>
              <a:ext cx="109837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latin typeface="Arial" panose="020B0604020202020204"/>
                  <a:ea typeface="+mn-ea"/>
                  <a:cs typeface="+mn-cs"/>
                </a:rPr>
                <a:t> </a:t>
              </a:r>
              <a:r>
                <a:rPr kumimoji="0" lang="ru-RU" sz="1600" i="0" u="none" strike="noStrike" kern="0" cap="none" spc="0" normalizeH="0" baseline="0" noProof="0" dirty="0" smtClean="0">
                  <a:ln>
                    <a:noFill/>
                  </a:ln>
                  <a:solidFill>
                    <a:prstClr val="black"/>
                  </a:solidFill>
                  <a:effectLst/>
                  <a:uLnTx/>
                  <a:uFillTx/>
                  <a:latin typeface="Arial" panose="020B0604020202020204"/>
                  <a:ea typeface="+mn-ea"/>
                  <a:cs typeface="+mn-cs"/>
                </a:rPr>
                <a:t>Малярия</a:t>
              </a:r>
              <a:endParaRPr kumimoji="0" lang="en-GB" sz="160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grpSp>
        <p:nvGrpSpPr>
          <p:cNvPr id="56" name="Group 55"/>
          <p:cNvGrpSpPr/>
          <p:nvPr/>
        </p:nvGrpSpPr>
        <p:grpSpPr>
          <a:xfrm>
            <a:off x="6898874" y="4191539"/>
            <a:ext cx="1527018" cy="338554"/>
            <a:chOff x="5871845" y="5382793"/>
            <a:chExt cx="1527018" cy="338554"/>
          </a:xfrm>
        </p:grpSpPr>
        <p:sp>
          <p:nvSpPr>
            <p:cNvPr id="57" name="Rectangle 56"/>
            <p:cNvSpPr/>
            <p:nvPr/>
          </p:nvSpPr>
          <p:spPr>
            <a:xfrm>
              <a:off x="5986661" y="5545866"/>
              <a:ext cx="45719" cy="45719"/>
            </a:xfrm>
            <a:prstGeom prst="rect">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0" cap="none" spc="0" normalizeH="0" baseline="0" noProof="0" dirty="0">
                <a:ln>
                  <a:noFill/>
                </a:ln>
                <a:solidFill>
                  <a:prstClr val="white"/>
                </a:solidFill>
                <a:effectLst/>
                <a:uLnTx/>
                <a:uFillTx/>
                <a:latin typeface="Arial"/>
                <a:ea typeface="+mn-ea"/>
                <a:cs typeface="+mn-cs"/>
              </a:endParaRPr>
            </a:p>
          </p:txBody>
        </p:sp>
        <p:cxnSp>
          <p:nvCxnSpPr>
            <p:cNvPr id="58" name="Straight Connector 57"/>
            <p:cNvCxnSpPr/>
            <p:nvPr/>
          </p:nvCxnSpPr>
          <p:spPr>
            <a:xfrm>
              <a:off x="5871845" y="5569990"/>
              <a:ext cx="246707" cy="0"/>
            </a:xfrm>
            <a:prstGeom prst="line">
              <a:avLst/>
            </a:prstGeom>
            <a:noFill/>
            <a:ln w="28575" cap="flat" cmpd="sng" algn="ctr">
              <a:solidFill>
                <a:srgbClr val="0070C0"/>
              </a:solidFill>
              <a:prstDash val="solid"/>
            </a:ln>
            <a:effectLst/>
          </p:spPr>
        </p:cxnSp>
        <p:sp>
          <p:nvSpPr>
            <p:cNvPr id="59" name="TextBox 58"/>
            <p:cNvSpPr txBox="1"/>
            <p:nvPr/>
          </p:nvSpPr>
          <p:spPr>
            <a:xfrm>
              <a:off x="6063241" y="5382793"/>
              <a:ext cx="13356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0" dirty="0" smtClean="0">
                  <a:solidFill>
                    <a:prstClr val="black"/>
                  </a:solidFill>
                  <a:latin typeface="Arial" panose="020B0604020202020204"/>
                </a:rPr>
                <a:t>Т</a:t>
              </a:r>
              <a:r>
                <a:rPr kumimoji="0" lang="ru-RU" sz="1600" i="0" u="none" strike="noStrike" kern="0" cap="none" spc="0" normalizeH="0" baseline="0" noProof="0" dirty="0" err="1" smtClean="0">
                  <a:ln>
                    <a:noFill/>
                  </a:ln>
                  <a:solidFill>
                    <a:prstClr val="black"/>
                  </a:solidFill>
                  <a:effectLst/>
                  <a:uLnTx/>
                  <a:uFillTx/>
                  <a:latin typeface="Arial" panose="020B0604020202020204"/>
                  <a:ea typeface="+mn-ea"/>
                  <a:cs typeface="+mn-cs"/>
                </a:rPr>
                <a:t>уберкулез</a:t>
              </a:r>
              <a:r>
                <a:rPr kumimoji="0" lang="ru-RU" sz="1600" i="0" u="none" strike="noStrike" kern="0" cap="none" spc="0" normalizeH="0" baseline="0" noProof="0" dirty="0" smtClean="0">
                  <a:ln>
                    <a:noFill/>
                  </a:ln>
                  <a:solidFill>
                    <a:prstClr val="black"/>
                  </a:solidFill>
                  <a:effectLst/>
                  <a:uLnTx/>
                  <a:uFillTx/>
                  <a:latin typeface="Arial" panose="020B0604020202020204"/>
                  <a:ea typeface="+mn-ea"/>
                  <a:cs typeface="+mn-cs"/>
                </a:rPr>
                <a:t> </a:t>
              </a:r>
              <a:endParaRPr kumimoji="0" lang="en-GB" sz="1600" i="0" u="none" strike="noStrike" kern="0" cap="none" spc="0" normalizeH="0" baseline="0" noProof="0" dirty="0">
                <a:ln>
                  <a:noFill/>
                </a:ln>
                <a:solidFill>
                  <a:prstClr val="black"/>
                </a:solidFill>
                <a:effectLst/>
                <a:uLnTx/>
                <a:uFillTx/>
                <a:latin typeface="Arial" panose="020B0604020202020204"/>
                <a:ea typeface="+mn-ea"/>
                <a:cs typeface="+mn-cs"/>
              </a:endParaRPr>
            </a:p>
          </p:txBody>
        </p:sp>
      </p:grpSp>
      <p:cxnSp>
        <p:nvCxnSpPr>
          <p:cNvPr id="60" name="Straight Connector 59"/>
          <p:cNvCxnSpPr/>
          <p:nvPr/>
        </p:nvCxnSpPr>
        <p:spPr>
          <a:xfrm>
            <a:off x="2505139" y="5315857"/>
            <a:ext cx="3810044" cy="0"/>
          </a:xfrm>
          <a:prstGeom prst="line">
            <a:avLst/>
          </a:prstGeom>
          <a:noFill/>
          <a:ln w="19050" cap="flat" cmpd="sng" algn="ctr">
            <a:solidFill>
              <a:sysClr val="windowText" lastClr="000000"/>
            </a:solidFill>
            <a:prstDash val="solid"/>
          </a:ln>
          <a:effectLst/>
        </p:spPr>
      </p:cxnSp>
      <p:sp>
        <p:nvSpPr>
          <p:cNvPr id="61" name="Rectangle 60"/>
          <p:cNvSpPr/>
          <p:nvPr/>
        </p:nvSpPr>
        <p:spPr>
          <a:xfrm>
            <a:off x="2414394" y="2119449"/>
            <a:ext cx="4572000" cy="5847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Arial" panose="020B0604020202020204"/>
                <a:ea typeface="+mn-ea"/>
                <a:cs typeface="+mn-cs"/>
              </a:rPr>
              <a:t>Оценочное количество смертей в мире</a:t>
            </a: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(2000–2015)</a:t>
            </a:r>
          </a:p>
        </p:txBody>
      </p:sp>
      <p:cxnSp>
        <p:nvCxnSpPr>
          <p:cNvPr id="64" name="Straight Connector 63">
            <a:extLst>
              <a:ext uri="{FF2B5EF4-FFF2-40B4-BE49-F238E27FC236}">
                <a16:creationId xmlns="" xmlns:a16="http://schemas.microsoft.com/office/drawing/2014/main" id="{7FFAE2B0-4351-4B7C-B11A-C27FA5167B5E}"/>
              </a:ext>
            </a:extLst>
          </p:cNvPr>
          <p:cNvCxnSpPr/>
          <p:nvPr/>
        </p:nvCxnSpPr>
        <p:spPr>
          <a:xfrm>
            <a:off x="2441870" y="5315857"/>
            <a:ext cx="72008" cy="0"/>
          </a:xfrm>
          <a:prstGeom prst="line">
            <a:avLst/>
          </a:prstGeom>
          <a:noFill/>
          <a:ln w="19050" cap="flat" cmpd="sng" algn="ctr">
            <a:solidFill>
              <a:schemeClr val="tx1"/>
            </a:solidFill>
            <a:prstDash val="solid"/>
          </a:ln>
          <a:effectLst/>
        </p:spPr>
      </p:cxnSp>
      <p:cxnSp>
        <p:nvCxnSpPr>
          <p:cNvPr id="65" name="Straight Connector 64">
            <a:extLst>
              <a:ext uri="{FF2B5EF4-FFF2-40B4-BE49-F238E27FC236}">
                <a16:creationId xmlns="" xmlns:a16="http://schemas.microsoft.com/office/drawing/2014/main" id="{E1EB2691-2220-43E4-8C7E-873A5B8B1D95}"/>
              </a:ext>
            </a:extLst>
          </p:cNvPr>
          <p:cNvCxnSpPr>
            <a:cxnSpLocks/>
          </p:cNvCxnSpPr>
          <p:nvPr/>
        </p:nvCxnSpPr>
        <p:spPr>
          <a:xfrm rot="5400000">
            <a:off x="2625340" y="5351861"/>
            <a:ext cx="72008" cy="0"/>
          </a:xfrm>
          <a:prstGeom prst="line">
            <a:avLst/>
          </a:prstGeom>
          <a:noFill/>
          <a:ln w="19050" cap="flat" cmpd="sng" algn="ctr">
            <a:solidFill>
              <a:schemeClr val="tx1"/>
            </a:solidFill>
            <a:prstDash val="solid"/>
          </a:ln>
          <a:effectLst/>
        </p:spPr>
      </p:cxnSp>
      <p:cxnSp>
        <p:nvCxnSpPr>
          <p:cNvPr id="66" name="Straight Connector 65">
            <a:extLst>
              <a:ext uri="{FF2B5EF4-FFF2-40B4-BE49-F238E27FC236}">
                <a16:creationId xmlns="" xmlns:a16="http://schemas.microsoft.com/office/drawing/2014/main" id="{894610DB-6D7A-43A2-9CF2-113530839C19}"/>
              </a:ext>
            </a:extLst>
          </p:cNvPr>
          <p:cNvCxnSpPr>
            <a:cxnSpLocks/>
          </p:cNvCxnSpPr>
          <p:nvPr/>
        </p:nvCxnSpPr>
        <p:spPr>
          <a:xfrm rot="5400000">
            <a:off x="3843286" y="5351861"/>
            <a:ext cx="72008" cy="0"/>
          </a:xfrm>
          <a:prstGeom prst="line">
            <a:avLst/>
          </a:prstGeom>
          <a:noFill/>
          <a:ln w="19050" cap="flat" cmpd="sng" algn="ctr">
            <a:solidFill>
              <a:schemeClr val="tx1"/>
            </a:solidFill>
            <a:prstDash val="solid"/>
          </a:ln>
          <a:effectLst/>
        </p:spPr>
      </p:cxnSp>
      <p:cxnSp>
        <p:nvCxnSpPr>
          <p:cNvPr id="67" name="Straight Connector 66">
            <a:extLst>
              <a:ext uri="{FF2B5EF4-FFF2-40B4-BE49-F238E27FC236}">
                <a16:creationId xmlns="" xmlns:a16="http://schemas.microsoft.com/office/drawing/2014/main" id="{72E4BA13-F543-464F-BE7E-8AF4012CABF0}"/>
              </a:ext>
            </a:extLst>
          </p:cNvPr>
          <p:cNvCxnSpPr>
            <a:cxnSpLocks/>
          </p:cNvCxnSpPr>
          <p:nvPr/>
        </p:nvCxnSpPr>
        <p:spPr>
          <a:xfrm rot="5400000">
            <a:off x="5029333" y="5351861"/>
            <a:ext cx="72008" cy="0"/>
          </a:xfrm>
          <a:prstGeom prst="line">
            <a:avLst/>
          </a:prstGeom>
          <a:noFill/>
          <a:ln w="19050" cap="flat" cmpd="sng" algn="ctr">
            <a:solidFill>
              <a:schemeClr val="tx1"/>
            </a:solidFill>
            <a:prstDash val="solid"/>
          </a:ln>
          <a:effectLst/>
        </p:spPr>
      </p:cxnSp>
      <p:cxnSp>
        <p:nvCxnSpPr>
          <p:cNvPr id="68" name="Straight Connector 67">
            <a:extLst>
              <a:ext uri="{FF2B5EF4-FFF2-40B4-BE49-F238E27FC236}">
                <a16:creationId xmlns="" xmlns:a16="http://schemas.microsoft.com/office/drawing/2014/main" id="{D6CEA420-27B1-4A66-9B9C-D88E569BD80D}"/>
              </a:ext>
            </a:extLst>
          </p:cNvPr>
          <p:cNvCxnSpPr>
            <a:cxnSpLocks/>
          </p:cNvCxnSpPr>
          <p:nvPr/>
        </p:nvCxnSpPr>
        <p:spPr>
          <a:xfrm rot="5400000">
            <a:off x="6279179" y="5351861"/>
            <a:ext cx="72008" cy="0"/>
          </a:xfrm>
          <a:prstGeom prst="line">
            <a:avLst/>
          </a:prstGeom>
          <a:noFill/>
          <a:ln w="19050" cap="flat" cmpd="sng" algn="ctr">
            <a:solidFill>
              <a:schemeClr val="tx1"/>
            </a:solidFill>
            <a:prstDash val="solid"/>
          </a:ln>
          <a:effectLst/>
        </p:spPr>
      </p:cxnSp>
    </p:spTree>
    <p:extLst>
      <p:ext uri="{BB962C8B-B14F-4D97-AF65-F5344CB8AC3E}">
        <p14:creationId xmlns:p14="http://schemas.microsoft.com/office/powerpoint/2010/main" val="70405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C9E61-22ED-41CB-9C5D-7943E8D3EA81}"/>
              </a:ext>
            </a:extLst>
          </p:cNvPr>
          <p:cNvSpPr>
            <a:spLocks noGrp="1"/>
          </p:cNvSpPr>
          <p:nvPr>
            <p:ph type="title"/>
          </p:nvPr>
        </p:nvSpPr>
        <p:spPr/>
        <p:txBody>
          <a:bodyPr/>
          <a:lstStyle/>
          <a:p>
            <a:r>
              <a:rPr lang="ru-RU" b="1" dirty="0"/>
              <a:t>ASTRAL 1, 2, 3: влияние </a:t>
            </a:r>
            <a:r>
              <a:rPr lang="ru-RU" b="1" u="sng" dirty="0"/>
              <a:t>числа предикторов </a:t>
            </a:r>
            <a:r>
              <a:rPr lang="ru-RU" b="1" dirty="0"/>
              <a:t>на достижение УВО12 при терапии СОФ/ВЕЛ </a:t>
            </a:r>
          </a:p>
        </p:txBody>
      </p:sp>
      <p:graphicFrame>
        <p:nvGraphicFramePr>
          <p:cNvPr id="5" name="Content Placeholder 3">
            <a:extLst>
              <a:ext uri="{FF2B5EF4-FFF2-40B4-BE49-F238E27FC236}">
                <a16:creationId xmlns="" xmlns:a16="http://schemas.microsoft.com/office/drawing/2014/main" id="{7532D6E4-6966-470A-A933-CF3DB50B7348}"/>
              </a:ext>
            </a:extLst>
          </p:cNvPr>
          <p:cNvGraphicFramePr>
            <a:graphicFrameLocks/>
          </p:cNvGraphicFramePr>
          <p:nvPr>
            <p:extLst>
              <p:ext uri="{D42A27DB-BD31-4B8C-83A1-F6EECF244321}">
                <p14:modId xmlns:p14="http://schemas.microsoft.com/office/powerpoint/2010/main" val="1292672278"/>
              </p:ext>
            </p:extLst>
          </p:nvPr>
        </p:nvGraphicFramePr>
        <p:xfrm>
          <a:off x="492122" y="1497013"/>
          <a:ext cx="8229551" cy="4031319"/>
        </p:xfrm>
        <a:graphic>
          <a:graphicData uri="http://schemas.openxmlformats.org/drawingml/2006/table">
            <a:tbl>
              <a:tblPr firstRow="1" bandRow="1">
                <a:effectLst/>
                <a:tableStyleId>{21E4AEA4-8DFA-4A89-87EB-49C32662AFE0}</a:tableStyleId>
              </a:tblPr>
              <a:tblGrid>
                <a:gridCol w="1932156">
                  <a:extLst>
                    <a:ext uri="{9D8B030D-6E8A-4147-A177-3AD203B41FA5}">
                      <a16:colId xmlns="" xmlns:a16="http://schemas.microsoft.com/office/drawing/2014/main" val="20000"/>
                    </a:ext>
                  </a:extLst>
                </a:gridCol>
                <a:gridCol w="868959">
                  <a:extLst>
                    <a:ext uri="{9D8B030D-6E8A-4147-A177-3AD203B41FA5}">
                      <a16:colId xmlns="" xmlns:a16="http://schemas.microsoft.com/office/drawing/2014/main" val="20001"/>
                    </a:ext>
                  </a:extLst>
                </a:gridCol>
                <a:gridCol w="868959">
                  <a:extLst>
                    <a:ext uri="{9D8B030D-6E8A-4147-A177-3AD203B41FA5}">
                      <a16:colId xmlns="" xmlns:a16="http://schemas.microsoft.com/office/drawing/2014/main" val="20002"/>
                    </a:ext>
                  </a:extLst>
                </a:gridCol>
                <a:gridCol w="868959">
                  <a:extLst>
                    <a:ext uri="{9D8B030D-6E8A-4147-A177-3AD203B41FA5}">
                      <a16:colId xmlns="" xmlns:a16="http://schemas.microsoft.com/office/drawing/2014/main" val="20003"/>
                    </a:ext>
                  </a:extLst>
                </a:gridCol>
                <a:gridCol w="868959">
                  <a:extLst>
                    <a:ext uri="{9D8B030D-6E8A-4147-A177-3AD203B41FA5}">
                      <a16:colId xmlns="" xmlns:a16="http://schemas.microsoft.com/office/drawing/2014/main" val="20004"/>
                    </a:ext>
                  </a:extLst>
                </a:gridCol>
                <a:gridCol w="868959">
                  <a:extLst>
                    <a:ext uri="{9D8B030D-6E8A-4147-A177-3AD203B41FA5}">
                      <a16:colId xmlns="" xmlns:a16="http://schemas.microsoft.com/office/drawing/2014/main" val="20005"/>
                    </a:ext>
                  </a:extLst>
                </a:gridCol>
                <a:gridCol w="868959">
                  <a:extLst>
                    <a:ext uri="{9D8B030D-6E8A-4147-A177-3AD203B41FA5}">
                      <a16:colId xmlns="" xmlns:a16="http://schemas.microsoft.com/office/drawing/2014/main" val="20006"/>
                    </a:ext>
                  </a:extLst>
                </a:gridCol>
                <a:gridCol w="1083641">
                  <a:extLst>
                    <a:ext uri="{9D8B030D-6E8A-4147-A177-3AD203B41FA5}">
                      <a16:colId xmlns="" xmlns:a16="http://schemas.microsoft.com/office/drawing/2014/main" val="20007"/>
                    </a:ext>
                  </a:extLst>
                </a:gridCol>
              </a:tblGrid>
              <a:tr h="690543">
                <a:tc>
                  <a:txBody>
                    <a:bodyPr/>
                    <a:lstStyle/>
                    <a:p>
                      <a:r>
                        <a:rPr lang="ru-RU" sz="1600" dirty="0">
                          <a:solidFill>
                            <a:schemeClr val="tx1"/>
                          </a:solidFill>
                        </a:rPr>
                        <a:t>Пациенты </a:t>
                      </a:r>
                      <a:r>
                        <a:rPr lang="en-US" sz="1600" dirty="0">
                          <a:solidFill>
                            <a:schemeClr val="tx1"/>
                          </a:solidFill>
                        </a:rPr>
                        <a:t>, n/N (%)</a:t>
                      </a:r>
                    </a:p>
                  </a:txBody>
                  <a:tcPr marL="89793" marR="89793" marT="27432" marB="27432" anchor="ctr">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1600" dirty="0">
                          <a:solidFill>
                            <a:schemeClr val="tx1"/>
                          </a:solidFill>
                        </a:rPr>
                        <a:t>Г</a:t>
                      </a:r>
                      <a:r>
                        <a:rPr lang="en-US" sz="1600" dirty="0">
                          <a:solidFill>
                            <a:schemeClr val="tx1"/>
                          </a:solidFill>
                        </a:rPr>
                        <a:t>T1</a:t>
                      </a:r>
                      <a:br>
                        <a:rPr lang="en-US" sz="1600" dirty="0">
                          <a:solidFill>
                            <a:schemeClr val="tx1"/>
                          </a:solidFill>
                        </a:rPr>
                      </a:br>
                      <a:r>
                        <a:rPr lang="en-US" sz="1600" dirty="0">
                          <a:solidFill>
                            <a:schemeClr val="tx1"/>
                          </a:solidFill>
                        </a:rPr>
                        <a:t>n=328</a:t>
                      </a:r>
                    </a:p>
                  </a:txBody>
                  <a:tcPr marL="89793" marR="89793" marT="27432" marB="27432" anchor="ctr">
                    <a:lnL w="12700" cmpd="sng">
                      <a:noFill/>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u-RU" sz="1600" dirty="0">
                          <a:solidFill>
                            <a:schemeClr val="tx1"/>
                          </a:solidFill>
                        </a:rPr>
                        <a:t>Г</a:t>
                      </a:r>
                      <a:r>
                        <a:rPr lang="en-US" sz="1600" dirty="0">
                          <a:solidFill>
                            <a:schemeClr val="tx1"/>
                          </a:solidFill>
                        </a:rPr>
                        <a:t>T2</a:t>
                      </a:r>
                      <a:br>
                        <a:rPr lang="en-US" sz="1600" dirty="0">
                          <a:solidFill>
                            <a:schemeClr val="tx1"/>
                          </a:solidFill>
                        </a:rPr>
                      </a:br>
                      <a:r>
                        <a:rPr lang="en-US" sz="1600" dirty="0">
                          <a:solidFill>
                            <a:schemeClr val="tx1"/>
                          </a:solidFill>
                        </a:rPr>
                        <a:t>n=238</a:t>
                      </a:r>
                    </a:p>
                  </a:txBody>
                  <a:tcPr marL="89793" marR="89793"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u-RU" sz="1600" dirty="0">
                          <a:solidFill>
                            <a:schemeClr val="tx1"/>
                          </a:solidFill>
                        </a:rPr>
                        <a:t>Г</a:t>
                      </a:r>
                      <a:r>
                        <a:rPr lang="en-US" sz="1600" dirty="0">
                          <a:solidFill>
                            <a:schemeClr val="tx1"/>
                          </a:solidFill>
                        </a:rPr>
                        <a:t>T3</a:t>
                      </a:r>
                      <a:br>
                        <a:rPr lang="en-US" sz="1600" dirty="0">
                          <a:solidFill>
                            <a:schemeClr val="tx1"/>
                          </a:solidFill>
                        </a:rPr>
                      </a:br>
                      <a:r>
                        <a:rPr lang="en-US" sz="1600" dirty="0">
                          <a:solidFill>
                            <a:schemeClr val="tx1"/>
                          </a:solidFill>
                        </a:rPr>
                        <a:t>n=277</a:t>
                      </a:r>
                    </a:p>
                  </a:txBody>
                  <a:tcPr marL="89793" marR="89793"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u-RU" sz="1600" dirty="0">
                          <a:solidFill>
                            <a:schemeClr val="tx1"/>
                          </a:solidFill>
                        </a:rPr>
                        <a:t>ГТ</a:t>
                      </a:r>
                      <a:r>
                        <a:rPr lang="en-US" sz="1600" dirty="0">
                          <a:solidFill>
                            <a:schemeClr val="tx1"/>
                          </a:solidFill>
                        </a:rPr>
                        <a:t>4</a:t>
                      </a:r>
                      <a:br>
                        <a:rPr lang="en-US" sz="1600" dirty="0">
                          <a:solidFill>
                            <a:schemeClr val="tx1"/>
                          </a:solidFill>
                        </a:rPr>
                      </a:br>
                      <a:r>
                        <a:rPr lang="en-US" sz="1600" dirty="0">
                          <a:solidFill>
                            <a:schemeClr val="tx1"/>
                          </a:solidFill>
                        </a:rPr>
                        <a:t>n=116</a:t>
                      </a:r>
                    </a:p>
                  </a:txBody>
                  <a:tcPr marL="89793" marR="89793"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u-RU" sz="1600" dirty="0">
                          <a:solidFill>
                            <a:schemeClr val="tx1"/>
                          </a:solidFill>
                        </a:rPr>
                        <a:t>Г</a:t>
                      </a:r>
                      <a:r>
                        <a:rPr lang="en-US" sz="1600" dirty="0">
                          <a:solidFill>
                            <a:schemeClr val="tx1"/>
                          </a:solidFill>
                        </a:rPr>
                        <a:t>T5</a:t>
                      </a:r>
                      <a:br>
                        <a:rPr lang="en-US" sz="1600" dirty="0">
                          <a:solidFill>
                            <a:schemeClr val="tx1"/>
                          </a:solidFill>
                        </a:rPr>
                      </a:br>
                      <a:r>
                        <a:rPr lang="en-US" sz="1600" dirty="0">
                          <a:solidFill>
                            <a:schemeClr val="tx1"/>
                          </a:solidFill>
                        </a:rPr>
                        <a:t>n=35</a:t>
                      </a:r>
                    </a:p>
                  </a:txBody>
                  <a:tcPr marL="89793" marR="89793"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u-RU" sz="1600" dirty="0">
                          <a:solidFill>
                            <a:schemeClr val="tx1"/>
                          </a:solidFill>
                        </a:rPr>
                        <a:t>Г</a:t>
                      </a:r>
                      <a:r>
                        <a:rPr lang="en-US" sz="1600" dirty="0">
                          <a:solidFill>
                            <a:schemeClr val="tx1"/>
                          </a:solidFill>
                        </a:rPr>
                        <a:t>T6</a:t>
                      </a:r>
                      <a:br>
                        <a:rPr lang="en-US" sz="1600" dirty="0">
                          <a:solidFill>
                            <a:schemeClr val="tx1"/>
                          </a:solidFill>
                        </a:rPr>
                      </a:br>
                      <a:r>
                        <a:rPr lang="en-US" sz="1600" dirty="0">
                          <a:solidFill>
                            <a:schemeClr val="tx1"/>
                          </a:solidFill>
                        </a:rPr>
                        <a:t>n=41</a:t>
                      </a:r>
                    </a:p>
                  </a:txBody>
                  <a:tcPr marL="89793" marR="89793"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u-RU" sz="1600" dirty="0">
                          <a:solidFill>
                            <a:schemeClr val="bg1"/>
                          </a:solidFill>
                        </a:rPr>
                        <a:t>Всего</a:t>
                      </a:r>
                      <a:r>
                        <a:rPr lang="en-US" sz="1600" dirty="0">
                          <a:solidFill>
                            <a:schemeClr val="bg1"/>
                          </a:solidFill>
                        </a:rPr>
                        <a:t/>
                      </a:r>
                      <a:br>
                        <a:rPr lang="en-US" sz="1600" dirty="0">
                          <a:solidFill>
                            <a:schemeClr val="bg1"/>
                          </a:solidFill>
                        </a:rPr>
                      </a:br>
                      <a:r>
                        <a:rPr lang="en-US" sz="1600" dirty="0">
                          <a:solidFill>
                            <a:schemeClr val="bg1"/>
                          </a:solidFill>
                        </a:rPr>
                        <a:t>N=1035</a:t>
                      </a:r>
                    </a:p>
                  </a:txBody>
                  <a:tcPr marL="89793" marR="89793"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 xmlns:a16="http://schemas.microsoft.com/office/drawing/2014/main" val="10000"/>
                  </a:ext>
                </a:extLst>
              </a:tr>
              <a:tr h="556796">
                <a:tc>
                  <a:txBody>
                    <a:bodyPr/>
                    <a:lstStyle/>
                    <a:p>
                      <a:pPr algn="l"/>
                      <a:r>
                        <a:rPr lang="ru-RU" sz="1600" b="0" dirty="0">
                          <a:solidFill>
                            <a:schemeClr val="tx1"/>
                          </a:solidFill>
                        </a:rPr>
                        <a:t>Всего</a:t>
                      </a:r>
                      <a:endParaRPr lang="en-US" sz="1600" b="0" dirty="0">
                        <a:solidFill>
                          <a:schemeClr val="tx1"/>
                        </a:solidFill>
                      </a:endParaRPr>
                    </a:p>
                  </a:txBody>
                  <a:tcPr marL="89793" marR="89793" marT="27432" marB="27432"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323/328 (98)</a:t>
                      </a:r>
                    </a:p>
                  </a:txBody>
                  <a:tcPr marL="89793" marR="89793" marT="27432" marB="27432" anchor="ct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237/238 (99)</a:t>
                      </a:r>
                    </a:p>
                  </a:txBody>
                  <a:tcPr marL="89793" marR="89793" marT="27432" marB="27432" anchor="ct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264/277 (95)</a:t>
                      </a:r>
                    </a:p>
                  </a:txBody>
                  <a:tcPr marL="89793" marR="89793" marT="27432" marB="27432" anchor="ct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116/116 (100)</a:t>
                      </a:r>
                    </a:p>
                  </a:txBody>
                  <a:tcPr marL="89793" marR="89793" marT="27432" marB="27432" anchor="ct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34/35 (97)</a:t>
                      </a:r>
                    </a:p>
                  </a:txBody>
                  <a:tcPr marL="89793" marR="89793" marT="27432" marB="27432" anchor="ct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41/41 (100)</a:t>
                      </a:r>
                    </a:p>
                  </a:txBody>
                  <a:tcPr marL="89793" marR="89793" marT="27432" marB="27432" anchor="ct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1015/1035 (98)</a:t>
                      </a:r>
                    </a:p>
                  </a:txBody>
                  <a:tcPr marL="89793" marR="89793" marT="27432" marB="27432"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 xmlns:a16="http://schemas.microsoft.com/office/drawing/2014/main" val="10001"/>
                  </a:ext>
                </a:extLst>
              </a:tr>
              <a:tr h="556796">
                <a:tc>
                  <a:txBody>
                    <a:bodyPr/>
                    <a:lstStyle/>
                    <a:p>
                      <a:pPr lvl="0" algn="l"/>
                      <a:r>
                        <a:rPr lang="en-US" sz="1600" b="0" dirty="0">
                          <a:solidFill>
                            <a:schemeClr val="tx1"/>
                          </a:solidFill>
                        </a:rPr>
                        <a:t>0 </a:t>
                      </a:r>
                      <a:r>
                        <a:rPr lang="ru-RU" sz="1600" b="0" dirty="0">
                          <a:solidFill>
                            <a:schemeClr val="tx1"/>
                          </a:solidFill>
                        </a:rPr>
                        <a:t>факторов</a:t>
                      </a:r>
                      <a:endParaRPr lang="en-US" sz="1600" b="0" dirty="0">
                        <a:solidFill>
                          <a:schemeClr val="tx1"/>
                        </a:solidFill>
                      </a:endParaRPr>
                    </a:p>
                  </a:txBody>
                  <a:tcPr marL="89793" marR="89793" marT="27432" marB="27432"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33/33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13/13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53/53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11/11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3/4</a:t>
                      </a:r>
                      <a:br>
                        <a:rPr lang="en-US" sz="1600" dirty="0">
                          <a:solidFill>
                            <a:schemeClr val="tx1"/>
                          </a:solidFill>
                        </a:rPr>
                      </a:br>
                      <a:r>
                        <a:rPr lang="en-US" sz="1600" dirty="0">
                          <a:solidFill>
                            <a:schemeClr val="tx1"/>
                          </a:solidFill>
                        </a:rPr>
                        <a:t>(75)</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5/5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118/119 (99)</a:t>
                      </a:r>
                    </a:p>
                  </a:txBody>
                  <a:tcPr marL="89793" marR="89793" marT="27432" marB="27432"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2"/>
                  </a:ext>
                </a:extLst>
              </a:tr>
              <a:tr h="556796">
                <a:tc>
                  <a:txBody>
                    <a:bodyPr/>
                    <a:lstStyle/>
                    <a:p>
                      <a:pPr lvl="0" algn="l"/>
                      <a:r>
                        <a:rPr lang="en-US" sz="1600" b="0" dirty="0">
                          <a:solidFill>
                            <a:srgbClr val="FF0000"/>
                          </a:solidFill>
                        </a:rPr>
                        <a:t>1 </a:t>
                      </a:r>
                      <a:r>
                        <a:rPr lang="ru-RU" sz="1600" b="0" dirty="0">
                          <a:solidFill>
                            <a:srgbClr val="FF0000"/>
                          </a:solidFill>
                        </a:rPr>
                        <a:t>фактор</a:t>
                      </a:r>
                      <a:endParaRPr lang="en-US" sz="1600" b="0" dirty="0">
                        <a:solidFill>
                          <a:srgbClr val="FF0000"/>
                        </a:solidFill>
                      </a:endParaRPr>
                    </a:p>
                  </a:txBody>
                  <a:tcPr marL="89793" marR="89793" marT="27432" marB="27432"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148/151 (98)</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80/81 (99)</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108/11</a:t>
                      </a:r>
                      <a:r>
                        <a:rPr lang="en-US" sz="1600" dirty="0">
                          <a:solidFill>
                            <a:srgbClr val="FF0000"/>
                          </a:solidFill>
                        </a:rPr>
                        <a:t>1 (97)</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31/31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21/21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17/17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405/412 (98)</a:t>
                      </a:r>
                    </a:p>
                  </a:txBody>
                  <a:tcPr marL="89793" marR="89793" marT="27432" marB="27432"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 xmlns:a16="http://schemas.microsoft.com/office/drawing/2014/main" val="10003"/>
                  </a:ext>
                </a:extLst>
              </a:tr>
              <a:tr h="556796">
                <a:tc>
                  <a:txBody>
                    <a:bodyPr/>
                    <a:lstStyle/>
                    <a:p>
                      <a:pPr lvl="0" algn="l"/>
                      <a:r>
                        <a:rPr lang="en-US" sz="1600" b="0" dirty="0">
                          <a:solidFill>
                            <a:srgbClr val="FF0000"/>
                          </a:solidFill>
                        </a:rPr>
                        <a:t>2 </a:t>
                      </a:r>
                      <a:r>
                        <a:rPr lang="ru-RU" sz="1600" b="0" dirty="0">
                          <a:solidFill>
                            <a:srgbClr val="FF0000"/>
                          </a:solidFill>
                        </a:rPr>
                        <a:t>фактора</a:t>
                      </a:r>
                      <a:endParaRPr lang="en-US" sz="1600" b="0" dirty="0">
                        <a:solidFill>
                          <a:srgbClr val="FF0000"/>
                        </a:solidFill>
                      </a:endParaRPr>
                    </a:p>
                  </a:txBody>
                  <a:tcPr marL="89793" marR="89793" marT="27432" marB="27432"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96/97 (99)</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111/111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74/78 </a:t>
                      </a:r>
                      <a:r>
                        <a:rPr lang="en-US" sz="1600" baseline="0" dirty="0">
                          <a:solidFill>
                            <a:srgbClr val="FF0000"/>
                          </a:solidFill>
                        </a:rPr>
                        <a:t>(95)</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40/40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6/6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15/15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aseline="0" dirty="0">
                          <a:solidFill>
                            <a:schemeClr val="tx1"/>
                          </a:solidFill>
                        </a:rPr>
                        <a:t>342/347 (99)</a:t>
                      </a:r>
                    </a:p>
                  </a:txBody>
                  <a:tcPr marL="89793" marR="89793" marT="27432" marB="27432"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4"/>
                  </a:ext>
                </a:extLst>
              </a:tr>
              <a:tr h="556796">
                <a:tc>
                  <a:txBody>
                    <a:bodyPr/>
                    <a:lstStyle/>
                    <a:p>
                      <a:pPr lvl="0" algn="l"/>
                      <a:r>
                        <a:rPr lang="en-US" sz="1600" b="0" dirty="0">
                          <a:solidFill>
                            <a:srgbClr val="FF0000"/>
                          </a:solidFill>
                        </a:rPr>
                        <a:t>3 </a:t>
                      </a:r>
                      <a:r>
                        <a:rPr lang="ru-RU" sz="1600" b="0" dirty="0">
                          <a:solidFill>
                            <a:srgbClr val="FF0000"/>
                          </a:solidFill>
                        </a:rPr>
                        <a:t>фактора</a:t>
                      </a:r>
                      <a:endParaRPr lang="en-US" sz="1600" b="0" dirty="0">
                        <a:solidFill>
                          <a:srgbClr val="FF0000"/>
                        </a:solidFill>
                      </a:endParaRPr>
                    </a:p>
                  </a:txBody>
                  <a:tcPr marL="89793" marR="89793" marT="27432" marB="27432"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44/45 (98)</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30/30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29/34 </a:t>
                      </a:r>
                      <a:r>
                        <a:rPr lang="en-US" sz="1600" baseline="0" dirty="0">
                          <a:solidFill>
                            <a:srgbClr val="FF0000"/>
                          </a:solidFill>
                        </a:rPr>
                        <a:t>(85)</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25/25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4/4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4/4 (100)</a:t>
                      </a:r>
                    </a:p>
                  </a:txBody>
                  <a:tcPr marL="89793" marR="89793" marT="27432" marB="27432"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136/142 (96)</a:t>
                      </a:r>
                    </a:p>
                  </a:txBody>
                  <a:tcPr marL="89793" marR="89793" marT="27432" marB="27432"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 xmlns:a16="http://schemas.microsoft.com/office/drawing/2014/main" val="10005"/>
                  </a:ext>
                </a:extLst>
              </a:tr>
              <a:tr h="556796">
                <a:tc>
                  <a:txBody>
                    <a:bodyPr/>
                    <a:lstStyle/>
                    <a:p>
                      <a:pPr lvl="0" algn="l"/>
                      <a:r>
                        <a:rPr lang="en-US" sz="1600" b="0" dirty="0">
                          <a:solidFill>
                            <a:srgbClr val="FF0000"/>
                          </a:solidFill>
                        </a:rPr>
                        <a:t>4 </a:t>
                      </a:r>
                      <a:r>
                        <a:rPr lang="ru-RU" sz="1600" b="0" dirty="0">
                          <a:solidFill>
                            <a:srgbClr val="FF0000"/>
                          </a:solidFill>
                        </a:rPr>
                        <a:t>фактора</a:t>
                      </a:r>
                      <a:endParaRPr lang="en-US" sz="1600" b="0" dirty="0">
                        <a:solidFill>
                          <a:srgbClr val="FF0000"/>
                        </a:solidFill>
                      </a:endParaRPr>
                    </a:p>
                  </a:txBody>
                  <a:tcPr marL="89793" marR="89793" marT="27432" marB="27432"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2/2 (100)</a:t>
                      </a:r>
                    </a:p>
                  </a:txBody>
                  <a:tcPr marL="89793" marR="89793" marT="27432" marB="27432"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3/3 (100)</a:t>
                      </a:r>
                    </a:p>
                  </a:txBody>
                  <a:tcPr marL="89793" marR="89793" marT="27432" marB="27432"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0/1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rgbClr val="FF0000"/>
                          </a:solidFill>
                        </a:rPr>
                        <a:t>(0)</a:t>
                      </a:r>
                    </a:p>
                  </a:txBody>
                  <a:tcPr marL="89793" marR="89793" marT="27432" marB="27432"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9/9 (100)</a:t>
                      </a:r>
                    </a:p>
                  </a:txBody>
                  <a:tcPr marL="89793" marR="89793" marT="27432" marB="27432"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0</a:t>
                      </a:r>
                    </a:p>
                  </a:txBody>
                  <a:tcPr marL="89793" marR="89793" marT="27432" marB="27432"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0</a:t>
                      </a:r>
                    </a:p>
                  </a:txBody>
                  <a:tcPr marL="89793" marR="89793" marT="27432" marB="27432" anchor="ct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14/15 </a:t>
                      </a:r>
                      <a:br>
                        <a:rPr lang="en-US" sz="1600" baseline="0" dirty="0">
                          <a:solidFill>
                            <a:schemeClr val="tx1"/>
                          </a:solidFill>
                        </a:rPr>
                      </a:br>
                      <a:r>
                        <a:rPr lang="en-US" sz="1600" baseline="0" dirty="0">
                          <a:solidFill>
                            <a:schemeClr val="tx1"/>
                          </a:solidFill>
                        </a:rPr>
                        <a:t>(93)</a:t>
                      </a:r>
                    </a:p>
                  </a:txBody>
                  <a:tcPr marL="89793" marR="89793" marT="27432" marB="27432"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6" name="Rectangle 5">
            <a:extLst>
              <a:ext uri="{FF2B5EF4-FFF2-40B4-BE49-F238E27FC236}">
                <a16:creationId xmlns="" xmlns:a16="http://schemas.microsoft.com/office/drawing/2014/main" id="{169608D4-6BA3-411B-8E5C-3A38F0306CCD}"/>
              </a:ext>
            </a:extLst>
          </p:cNvPr>
          <p:cNvSpPr/>
          <p:nvPr/>
        </p:nvSpPr>
        <p:spPr>
          <a:xfrm>
            <a:off x="381000" y="5562600"/>
            <a:ext cx="8610600" cy="430887"/>
          </a:xfrm>
          <a:prstGeom prst="rect">
            <a:avLst/>
          </a:prstGeom>
        </p:spPr>
        <p:txBody>
          <a:bodyPr wrap="square">
            <a:spAutoFit/>
          </a:bodyPr>
          <a:lstStyle/>
          <a:p>
            <a:r>
              <a:rPr lang="ru-RU" sz="1100" dirty="0">
                <a:solidFill>
                  <a:prstClr val="black"/>
                </a:solidFill>
                <a:cs typeface="Arial" pitchFamily="34" charset="0"/>
              </a:rPr>
              <a:t>Проанализированные исходные факторы включали в себя наличие вариантов, ассоциированных с резистентностью </a:t>
            </a:r>
            <a:r>
              <a:rPr lang="en-US" sz="1100" dirty="0">
                <a:solidFill>
                  <a:prstClr val="black"/>
                </a:solidFill>
                <a:cs typeface="Arial" pitchFamily="34" charset="0"/>
              </a:rPr>
              <a:t>NS5A,</a:t>
            </a:r>
            <a:r>
              <a:rPr lang="ru-RU" sz="1100" dirty="0">
                <a:solidFill>
                  <a:prstClr val="black"/>
                </a:solidFill>
                <a:cs typeface="Arial" pitchFamily="34" charset="0"/>
              </a:rPr>
              <a:t> наличие цирроза, исходную вирусную нагрузку РНК ВГС</a:t>
            </a:r>
            <a:r>
              <a:rPr lang="en-US" sz="1100" dirty="0">
                <a:solidFill>
                  <a:prstClr val="black"/>
                </a:solidFill>
                <a:cs typeface="Arial" pitchFamily="34" charset="0"/>
              </a:rPr>
              <a:t> ≥800 </a:t>
            </a:r>
            <a:r>
              <a:rPr lang="ru-RU" sz="1100" dirty="0">
                <a:solidFill>
                  <a:prstClr val="black"/>
                </a:solidFill>
                <a:cs typeface="Arial" pitchFamily="34" charset="0"/>
              </a:rPr>
              <a:t>МЕ</a:t>
            </a:r>
            <a:r>
              <a:rPr lang="en-US" sz="1100" dirty="0">
                <a:solidFill>
                  <a:prstClr val="black"/>
                </a:solidFill>
                <a:cs typeface="Arial" pitchFamily="34" charset="0"/>
              </a:rPr>
              <a:t>/</a:t>
            </a:r>
            <a:r>
              <a:rPr lang="ru-RU" sz="1100" dirty="0">
                <a:solidFill>
                  <a:prstClr val="black"/>
                </a:solidFill>
                <a:cs typeface="Arial" pitchFamily="34" charset="0"/>
              </a:rPr>
              <a:t>мл и предшествующую терапию ХГС.</a:t>
            </a:r>
            <a:endParaRPr lang="en-US" sz="1100" dirty="0">
              <a:solidFill>
                <a:prstClr val="black"/>
              </a:solidFill>
              <a:cs typeface="Arial" pitchFamily="34" charset="0"/>
            </a:endParaRPr>
          </a:p>
        </p:txBody>
      </p:sp>
      <p:sp>
        <p:nvSpPr>
          <p:cNvPr id="7" name="Rectangle 6">
            <a:extLst>
              <a:ext uri="{FF2B5EF4-FFF2-40B4-BE49-F238E27FC236}">
                <a16:creationId xmlns="" xmlns:a16="http://schemas.microsoft.com/office/drawing/2014/main" id="{0010E32B-4C35-4F45-984F-4DB0D6959D2E}"/>
              </a:ext>
            </a:extLst>
          </p:cNvPr>
          <p:cNvSpPr/>
          <p:nvPr/>
        </p:nvSpPr>
        <p:spPr>
          <a:xfrm>
            <a:off x="4114800" y="1497014"/>
            <a:ext cx="914400" cy="3998912"/>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solidFill>
                <a:prstClr val="white"/>
              </a:solidFill>
            </a:endParaRPr>
          </a:p>
        </p:txBody>
      </p:sp>
      <p:sp>
        <p:nvSpPr>
          <p:cNvPr id="9" name="Speech Bubble: Rectangle with Corners Rounded 8">
            <a:extLst>
              <a:ext uri="{FF2B5EF4-FFF2-40B4-BE49-F238E27FC236}">
                <a16:creationId xmlns="" xmlns:a16="http://schemas.microsoft.com/office/drawing/2014/main" id="{FB4098B5-C89D-420D-9157-B4B4B9494814}"/>
              </a:ext>
            </a:extLst>
          </p:cNvPr>
          <p:cNvSpPr/>
          <p:nvPr/>
        </p:nvSpPr>
        <p:spPr>
          <a:xfrm>
            <a:off x="5256518" y="2593089"/>
            <a:ext cx="2102068" cy="919583"/>
          </a:xfrm>
          <a:prstGeom prst="wedgeRoundRectCallout">
            <a:avLst>
              <a:gd name="adj1" fmla="val -40188"/>
              <a:gd name="adj2" fmla="val 66692"/>
              <a:gd name="adj3" fmla="val 16667"/>
            </a:avLst>
          </a:prstGeom>
          <a:solidFill>
            <a:srgbClr val="660066"/>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90000"/>
              </a:lnSpc>
            </a:pPr>
            <a:r>
              <a:rPr lang="ru-RU" sz="2800" b="1" dirty="0"/>
              <a:t>УВО (%)</a:t>
            </a:r>
          </a:p>
        </p:txBody>
      </p:sp>
      <p:sp>
        <p:nvSpPr>
          <p:cNvPr id="10" name="Footer Placeholder 4"/>
          <p:cNvSpPr>
            <a:spLocks noGrp="1"/>
          </p:cNvSpPr>
          <p:nvPr>
            <p:ph type="ftr" sz="quarter" idx="11"/>
          </p:nvPr>
        </p:nvSpPr>
        <p:spPr>
          <a:xfrm>
            <a:off x="381000" y="6490536"/>
            <a:ext cx="3048000" cy="164592"/>
          </a:xfrm>
        </p:spPr>
        <p:txBody>
          <a:bodyPr/>
          <a:lstStyle>
            <a:lvl1pPr algn="l">
              <a:defRPr sz="800">
                <a:solidFill>
                  <a:schemeClr val="tx1"/>
                </a:solidFill>
              </a:defRPr>
            </a:lvl1pPr>
          </a:lstStyle>
          <a:p>
            <a:endParaRPr lang="en-US" dirty="0">
              <a:solidFill>
                <a:prstClr val="black"/>
              </a:solidFill>
            </a:endParaRPr>
          </a:p>
          <a:p>
            <a:r>
              <a:rPr lang="en-US" sz="900" dirty="0" err="1">
                <a:solidFill>
                  <a:prstClr val="black"/>
                </a:solidFill>
              </a:rPr>
              <a:t>Agarwal</a:t>
            </a:r>
            <a:r>
              <a:rPr lang="en-US" sz="900" dirty="0">
                <a:solidFill>
                  <a:prstClr val="black"/>
                </a:solidFill>
              </a:rPr>
              <a:t>, EASL 2016, Poster SAT-195</a:t>
            </a:r>
          </a:p>
        </p:txBody>
      </p:sp>
    </p:spTree>
    <p:extLst>
      <p:ext uri="{BB962C8B-B14F-4D97-AF65-F5344CB8AC3E}">
        <p14:creationId xmlns:p14="http://schemas.microsoft.com/office/powerpoint/2010/main" val="761033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63094" y="516421"/>
            <a:ext cx="8229600" cy="676564"/>
          </a:xfrm>
        </p:spPr>
        <p:txBody>
          <a:bodyPr/>
          <a:lstStyle/>
          <a:p>
            <a:pPr eaLnBrk="1" hangingPunct="1"/>
            <a:r>
              <a:rPr lang="ru-RU" dirty="0"/>
              <a:t>Открытое исследование 3 фазы в России и Швеции</a:t>
            </a:r>
            <a:endParaRPr lang="en-US" altLang="en-US" dirty="0"/>
          </a:p>
        </p:txBody>
      </p:sp>
      <p:graphicFrame>
        <p:nvGraphicFramePr>
          <p:cNvPr id="36" name="Content Placeholder 4"/>
          <p:cNvGraphicFramePr>
            <a:graphicFrameLocks noGrp="1"/>
          </p:cNvGraphicFramePr>
          <p:nvPr>
            <p:ph idx="1"/>
            <p:extLst>
              <p:ext uri="{D42A27DB-BD31-4B8C-83A1-F6EECF244321}">
                <p14:modId xmlns:p14="http://schemas.microsoft.com/office/powerpoint/2010/main" val="4146093241"/>
              </p:ext>
            </p:extLst>
          </p:nvPr>
        </p:nvGraphicFramePr>
        <p:xfrm>
          <a:off x="107504" y="2119337"/>
          <a:ext cx="3539412" cy="3379525"/>
        </p:xfrm>
        <a:graphic>
          <a:graphicData uri="http://schemas.openxmlformats.org/drawingml/2006/table">
            <a:tbl>
              <a:tblPr firstRow="1" bandRow="1">
                <a:tableStyleId>{8EC20E35-A176-4012-BC5E-935CFFF8708E}</a:tableStyleId>
              </a:tblPr>
              <a:tblGrid>
                <a:gridCol w="2448272">
                  <a:extLst>
                    <a:ext uri="{9D8B030D-6E8A-4147-A177-3AD203B41FA5}">
                      <a16:colId xmlns="" xmlns:a16="http://schemas.microsoft.com/office/drawing/2014/main" val="20000"/>
                    </a:ext>
                  </a:extLst>
                </a:gridCol>
                <a:gridCol w="1091140">
                  <a:extLst>
                    <a:ext uri="{9D8B030D-6E8A-4147-A177-3AD203B41FA5}">
                      <a16:colId xmlns="" xmlns:a16="http://schemas.microsoft.com/office/drawing/2014/main" val="20001"/>
                    </a:ext>
                  </a:extLst>
                </a:gridCol>
              </a:tblGrid>
              <a:tr h="380293">
                <a:tc>
                  <a:txBody>
                    <a:bodyPr/>
                    <a:lstStyle/>
                    <a:p>
                      <a:endParaRPr lang="en-US" sz="1200" dirty="0">
                        <a:solidFill>
                          <a:schemeClr val="tx1"/>
                        </a:solidFill>
                      </a:endParaRPr>
                    </a:p>
                  </a:txBody>
                  <a:tcPr marL="91436" marR="91436" marT="45696" marB="45696" anchor="ctr">
                    <a:solidFill>
                      <a:schemeClr val="bg1"/>
                    </a:solidFill>
                  </a:tcPr>
                </a:tc>
                <a:tc>
                  <a:txBody>
                    <a:bodyPr/>
                    <a:lstStyle/>
                    <a:p>
                      <a:pPr algn="ctr"/>
                      <a:r>
                        <a:rPr lang="en-US" sz="1200" b="1" dirty="0">
                          <a:solidFill>
                            <a:schemeClr val="bg1"/>
                          </a:solidFill>
                        </a:rPr>
                        <a:t>n=119</a:t>
                      </a:r>
                    </a:p>
                  </a:txBody>
                  <a:tcPr marL="91436" marR="91436" marT="45696" marB="45696" anchor="ctr">
                    <a:solidFill>
                      <a:srgbClr val="0070C0"/>
                    </a:solidFill>
                  </a:tcPr>
                </a:tc>
                <a:extLst>
                  <a:ext uri="{0D108BD9-81ED-4DB2-BD59-A6C34878D82A}">
                    <a16:rowId xmlns="" xmlns:a16="http://schemas.microsoft.com/office/drawing/2014/main" val="10000"/>
                  </a:ext>
                </a:extLst>
              </a:tr>
              <a:tr h="256032">
                <a:tc>
                  <a:txBody>
                    <a:bodyPr/>
                    <a:lstStyle/>
                    <a:p>
                      <a:r>
                        <a:rPr lang="ru-RU" sz="1200" dirty="0">
                          <a:solidFill>
                            <a:schemeClr val="tx1"/>
                          </a:solidFill>
                        </a:rPr>
                        <a:t>Мужчины</a:t>
                      </a:r>
                      <a:r>
                        <a:rPr lang="en-US" sz="1200" dirty="0">
                          <a:solidFill>
                            <a:schemeClr val="tx1"/>
                          </a:solidFill>
                        </a:rPr>
                        <a:t>, n (%)</a:t>
                      </a:r>
                    </a:p>
                  </a:txBody>
                  <a:tcPr marL="91436" marR="91436" marT="36576" marB="36576" anchor="ctr"/>
                </a:tc>
                <a:tc>
                  <a:txBody>
                    <a:bodyPr/>
                    <a:lstStyle/>
                    <a:p>
                      <a:pPr algn="ctr"/>
                      <a:r>
                        <a:rPr lang="en-US" sz="1200" dirty="0">
                          <a:solidFill>
                            <a:schemeClr val="tx1"/>
                          </a:solidFill>
                        </a:rPr>
                        <a:t>60 (50)</a:t>
                      </a:r>
                    </a:p>
                  </a:txBody>
                  <a:tcPr marL="91436" marR="91436" marT="36576" marB="36576" anchor="ctr"/>
                </a:tc>
                <a:extLst>
                  <a:ext uri="{0D108BD9-81ED-4DB2-BD59-A6C34878D82A}">
                    <a16:rowId xmlns="" xmlns:a16="http://schemas.microsoft.com/office/drawing/2014/main" val="10001"/>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Средний возраст</a:t>
                      </a:r>
                      <a:r>
                        <a:rPr lang="en-US" sz="1200" dirty="0">
                          <a:solidFill>
                            <a:schemeClr val="tx1"/>
                          </a:solidFill>
                        </a:rPr>
                        <a:t>, n (min,</a:t>
                      </a:r>
                      <a:r>
                        <a:rPr lang="en-US" sz="1200" baseline="0" dirty="0">
                          <a:solidFill>
                            <a:schemeClr val="tx1"/>
                          </a:solidFill>
                        </a:rPr>
                        <a:t> max</a:t>
                      </a:r>
                      <a:r>
                        <a:rPr lang="en-US" sz="1200" dirty="0">
                          <a:solidFill>
                            <a:schemeClr val="tx1"/>
                          </a:solidFill>
                        </a:rPr>
                        <a:t>)</a:t>
                      </a:r>
                    </a:p>
                  </a:txBody>
                  <a:tcPr marL="91436" marR="91436" marT="36576" marB="36576" anchor="ctr"/>
                </a:tc>
                <a:tc>
                  <a:txBody>
                    <a:bodyPr/>
                    <a:lstStyle/>
                    <a:p>
                      <a:pPr algn="ctr"/>
                      <a:r>
                        <a:rPr lang="en-US" sz="1200" dirty="0">
                          <a:solidFill>
                            <a:schemeClr val="tx1"/>
                          </a:solidFill>
                        </a:rPr>
                        <a:t>44 (18, 71)</a:t>
                      </a:r>
                    </a:p>
                  </a:txBody>
                  <a:tcPr marL="91436" marR="91436" marT="36576" marB="36576" anchor="ctr"/>
                </a:tc>
                <a:extLst>
                  <a:ext uri="{0D108BD9-81ED-4DB2-BD59-A6C34878D82A}">
                    <a16:rowId xmlns="" xmlns:a16="http://schemas.microsoft.com/office/drawing/2014/main" val="10002"/>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Расовая принадлежность</a:t>
                      </a:r>
                      <a:endParaRPr lang="en-US" sz="1200" dirty="0">
                        <a:solidFill>
                          <a:schemeClr val="tx1"/>
                        </a:solidFill>
                      </a:endParaRPr>
                    </a:p>
                  </a:txBody>
                  <a:tcPr marL="91436" marR="91436" marT="36576" marB="36576" anchor="ctr"/>
                </a:tc>
                <a:tc>
                  <a:txBody>
                    <a:bodyPr/>
                    <a:lstStyle/>
                    <a:p>
                      <a:pPr algn="ctr"/>
                      <a:endParaRPr lang="en-US" sz="1200" dirty="0">
                        <a:solidFill>
                          <a:schemeClr val="tx1"/>
                        </a:solidFill>
                      </a:endParaRPr>
                    </a:p>
                  </a:txBody>
                  <a:tcPr marL="91436" marR="91436" marT="36576" marB="36576" anchor="ctr"/>
                </a:tc>
                <a:extLst>
                  <a:ext uri="{0D108BD9-81ED-4DB2-BD59-A6C34878D82A}">
                    <a16:rowId xmlns="" xmlns:a16="http://schemas.microsoft.com/office/drawing/2014/main" val="10003"/>
                  </a:ext>
                </a:extLst>
              </a:tr>
              <a:tr h="256032">
                <a:tc>
                  <a:txBody>
                    <a:bodyPr/>
                    <a:lstStyle/>
                    <a:p>
                      <a:pPr marL="27305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Белые</a:t>
                      </a:r>
                      <a:r>
                        <a:rPr lang="en-US" sz="1200" kern="1200" dirty="0">
                          <a:solidFill>
                            <a:schemeClr val="tx1"/>
                          </a:solidFill>
                          <a:latin typeface="+mn-lt"/>
                          <a:ea typeface="+mn-ea"/>
                          <a:cs typeface="+mn-cs"/>
                        </a:rPr>
                        <a:t>, n (%)</a:t>
                      </a:r>
                    </a:p>
                  </a:txBody>
                  <a:tcPr marL="91436" marR="91436" marT="36576" marB="36576" anchor="ctr"/>
                </a:tc>
                <a:tc>
                  <a:txBody>
                    <a:bodyPr/>
                    <a:lstStyle/>
                    <a:p>
                      <a:pPr algn="ctr"/>
                      <a:r>
                        <a:rPr lang="en-US" sz="1200" dirty="0">
                          <a:solidFill>
                            <a:schemeClr val="tx1"/>
                          </a:solidFill>
                        </a:rPr>
                        <a:t>117 (98)</a:t>
                      </a:r>
                    </a:p>
                  </a:txBody>
                  <a:tcPr marL="91436" marR="91436" marT="36576" marB="36576" anchor="ctr"/>
                </a:tc>
                <a:extLst>
                  <a:ext uri="{0D108BD9-81ED-4DB2-BD59-A6C34878D82A}">
                    <a16:rowId xmlns="" xmlns:a16="http://schemas.microsoft.com/office/drawing/2014/main" val="10004"/>
                  </a:ext>
                </a:extLst>
              </a:tr>
              <a:tr h="256032">
                <a:tc>
                  <a:txBody>
                    <a:bodyPr/>
                    <a:lstStyle/>
                    <a:p>
                      <a:pPr marL="27305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Азиаты</a:t>
                      </a:r>
                      <a:r>
                        <a:rPr lang="en-US" sz="1200" kern="1200" dirty="0">
                          <a:solidFill>
                            <a:schemeClr val="tx1"/>
                          </a:solidFill>
                          <a:latin typeface="+mn-lt"/>
                          <a:ea typeface="+mn-ea"/>
                          <a:cs typeface="+mn-cs"/>
                        </a:rPr>
                        <a:t>, n (%)</a:t>
                      </a:r>
                    </a:p>
                  </a:txBody>
                  <a:tcPr marL="91436" marR="91436" marT="36576" marB="36576" anchor="ctr"/>
                </a:tc>
                <a:tc>
                  <a:txBody>
                    <a:bodyPr/>
                    <a:lstStyle/>
                    <a:p>
                      <a:pPr algn="ctr"/>
                      <a:r>
                        <a:rPr lang="en-US" sz="1200" dirty="0">
                          <a:solidFill>
                            <a:schemeClr val="tx1"/>
                          </a:solidFill>
                        </a:rPr>
                        <a:t>2 (2)</a:t>
                      </a:r>
                    </a:p>
                  </a:txBody>
                  <a:tcPr marL="91436" marR="91436" marT="36576" marB="36576" anchor="ctr"/>
                </a:tc>
                <a:extLst>
                  <a:ext uri="{0D108BD9-81ED-4DB2-BD59-A6C34878D82A}">
                    <a16:rowId xmlns="" xmlns:a16="http://schemas.microsoft.com/office/drawing/2014/main" val="10005"/>
                  </a:ext>
                </a:extLst>
              </a:tr>
              <a:tr h="43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Генотип </a:t>
                      </a:r>
                      <a:r>
                        <a:rPr lang="ru-RU" sz="1200" dirty="0" smtClean="0">
                          <a:solidFill>
                            <a:schemeClr val="tx1"/>
                          </a:solidFill>
                        </a:rPr>
                        <a:t>ВГС</a:t>
                      </a:r>
                      <a:r>
                        <a:rPr lang="en-US" sz="1200" dirty="0" smtClean="0">
                          <a:solidFill>
                            <a:schemeClr val="tx1"/>
                          </a:solidFill>
                        </a:rPr>
                        <a:t>, </a:t>
                      </a:r>
                      <a:r>
                        <a:rPr lang="en-US" sz="1200" dirty="0">
                          <a:solidFill>
                            <a:schemeClr val="tx1"/>
                          </a:solidFill>
                        </a:rPr>
                        <a:t>%</a:t>
                      </a:r>
                    </a:p>
                    <a:p>
                      <a:pPr marL="27305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1a / 1b / 2 / 3</a:t>
                      </a:r>
                    </a:p>
                  </a:txBody>
                  <a:tcPr marL="91436" marR="91436" marT="36576" marB="36576" anchor="ctr">
                    <a:lnB>
                      <a:noFill/>
                    </a:lnB>
                  </a:tcPr>
                </a:tc>
                <a:tc>
                  <a:txBody>
                    <a:bodyPr/>
                    <a:lstStyle/>
                    <a:p>
                      <a:pPr algn="ctr"/>
                      <a:endParaRPr lang="en-US" sz="1200" dirty="0">
                        <a:solidFill>
                          <a:schemeClr val="tx1"/>
                        </a:solidFill>
                      </a:endParaRPr>
                    </a:p>
                    <a:p>
                      <a:pPr algn="ctr"/>
                      <a:r>
                        <a:rPr lang="en-US" sz="1200" dirty="0">
                          <a:solidFill>
                            <a:schemeClr val="tx1"/>
                          </a:solidFill>
                        </a:rPr>
                        <a:t>7 / 59 / 6 / 29</a:t>
                      </a:r>
                    </a:p>
                  </a:txBody>
                  <a:tcPr marL="91436" marR="91436" marT="36576" marB="36576" anchor="ctr">
                    <a:lnB>
                      <a:noFill/>
                    </a:lnB>
                  </a:tcPr>
                </a:tc>
                <a:extLst>
                  <a:ext uri="{0D108BD9-81ED-4DB2-BD59-A6C34878D82A}">
                    <a16:rowId xmlns="" xmlns:a16="http://schemas.microsoft.com/office/drawing/2014/main" val="10006"/>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solidFill>
                        </a:rPr>
                        <a:t>Цирроз</a:t>
                      </a:r>
                      <a:r>
                        <a:rPr lang="en-US" sz="1200" dirty="0">
                          <a:solidFill>
                            <a:schemeClr val="tx1"/>
                          </a:solidFill>
                        </a:rPr>
                        <a:t>, n (%)</a:t>
                      </a:r>
                    </a:p>
                  </a:txBody>
                  <a:tcPr marL="91436" marR="91436" marT="36576" marB="36576" anchor="ctr">
                    <a:lnL w="28575"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rPr>
                        <a:t>22 (18)</a:t>
                      </a:r>
                    </a:p>
                  </a:txBody>
                  <a:tcPr marL="91436" marR="91436" marT="36576" marB="36576" anchor="ctr">
                    <a:lnL>
                      <a:noFill/>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56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a:solidFill>
                            <a:schemeClr val="tx1"/>
                          </a:solidFill>
                        </a:rPr>
                        <a:t>Опыт лечения</a:t>
                      </a:r>
                      <a:r>
                        <a:rPr lang="en-US" sz="1200" baseline="0" dirty="0">
                          <a:solidFill>
                            <a:schemeClr val="tx1"/>
                          </a:solidFill>
                        </a:rPr>
                        <a:t>*, n (%)</a:t>
                      </a:r>
                    </a:p>
                  </a:txBody>
                  <a:tcPr marL="91436" marR="91436" marT="36576" marB="36576"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29 (24)</a:t>
                      </a:r>
                    </a:p>
                  </a:txBody>
                  <a:tcPr marL="91436" marR="91436" marT="36576" marB="36576"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56032">
                <a:tc>
                  <a:txBody>
                    <a:bodyPr/>
                    <a:lstStyle/>
                    <a:p>
                      <a:pPr marL="273050" marR="0" lvl="1" indent="0" algn="l" defTabSz="914400" rtl="0" eaLnBrk="1" fontAlgn="auto" latinLnBrk="0" hangingPunct="1">
                        <a:lnSpc>
                          <a:spcPct val="100000"/>
                        </a:lnSpc>
                        <a:spcBef>
                          <a:spcPts val="0"/>
                        </a:spcBef>
                        <a:spcAft>
                          <a:spcPts val="0"/>
                        </a:spcAft>
                        <a:buClrTx/>
                        <a:buSzTx/>
                        <a:buFontTx/>
                        <a:buNone/>
                        <a:tabLst/>
                        <a:defRPr/>
                      </a:pPr>
                      <a:r>
                        <a:rPr lang="ru-RU" sz="1200" kern="1200" baseline="0" dirty="0">
                          <a:solidFill>
                            <a:schemeClr val="tx1"/>
                          </a:solidFill>
                          <a:latin typeface="+mn-lt"/>
                          <a:ea typeface="+mn-ea"/>
                          <a:cs typeface="+mn-cs"/>
                        </a:rPr>
                        <a:t>Отсутствие ответа</a:t>
                      </a:r>
                      <a:r>
                        <a:rPr lang="en-US" sz="1200" baseline="0" dirty="0">
                          <a:solidFill>
                            <a:schemeClr val="tx1"/>
                          </a:solidFill>
                        </a:rPr>
                        <a:t>, n (%)</a:t>
                      </a:r>
                      <a:endParaRPr lang="en-US" sz="1200" kern="1200" dirty="0">
                        <a:solidFill>
                          <a:schemeClr val="tx1"/>
                        </a:solidFill>
                        <a:latin typeface="+mn-lt"/>
                        <a:ea typeface="+mn-ea"/>
                        <a:cs typeface="+mn-cs"/>
                      </a:endParaRPr>
                    </a:p>
                  </a:txBody>
                  <a:tcPr marL="91436" marR="91436" marT="36576" marB="36576"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10/29</a:t>
                      </a:r>
                      <a:r>
                        <a:rPr lang="en-US" sz="1200" baseline="0" dirty="0">
                          <a:solidFill>
                            <a:schemeClr val="tx1"/>
                          </a:solidFill>
                        </a:rPr>
                        <a:t> (34)</a:t>
                      </a:r>
                      <a:endParaRPr lang="en-US" sz="1200" dirty="0">
                        <a:solidFill>
                          <a:schemeClr val="tx1"/>
                        </a:solidFill>
                      </a:endParaRPr>
                    </a:p>
                  </a:txBody>
                  <a:tcPr marL="91436" marR="91436" marT="36576" marB="36576"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56032">
                <a:tc>
                  <a:txBody>
                    <a:bodyPr/>
                    <a:lstStyle/>
                    <a:p>
                      <a:pPr marL="27305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Рецидив / прорыв</a:t>
                      </a:r>
                      <a:r>
                        <a:rPr lang="en-US" sz="1200" kern="1200" dirty="0">
                          <a:solidFill>
                            <a:schemeClr val="tx1"/>
                          </a:solidFill>
                          <a:latin typeface="+mn-lt"/>
                          <a:ea typeface="+mn-ea"/>
                          <a:cs typeface="+mn-cs"/>
                        </a:rPr>
                        <a:t>, </a:t>
                      </a:r>
                      <a:r>
                        <a:rPr lang="en-US" sz="1200" baseline="0" dirty="0">
                          <a:solidFill>
                            <a:schemeClr val="tx1"/>
                          </a:solidFill>
                        </a:rPr>
                        <a:t>n(%)</a:t>
                      </a:r>
                      <a:endParaRPr lang="en-US" sz="1200" kern="1200" dirty="0">
                        <a:solidFill>
                          <a:schemeClr val="tx1"/>
                        </a:solidFill>
                        <a:latin typeface="+mn-lt"/>
                        <a:ea typeface="+mn-ea"/>
                        <a:cs typeface="+mn-cs"/>
                      </a:endParaRPr>
                    </a:p>
                  </a:txBody>
                  <a:tcPr marL="91436" marR="91436" marT="36576" marB="36576"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18/29 (62)</a:t>
                      </a:r>
                    </a:p>
                  </a:txBody>
                  <a:tcPr marL="91436" marR="91436" marT="36576" marB="36576"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56032">
                <a:tc>
                  <a:txBody>
                    <a:bodyPr/>
                    <a:lstStyle/>
                    <a:p>
                      <a:pPr marL="273050" marR="0" lvl="1"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Раннее прекращение</a:t>
                      </a:r>
                      <a:r>
                        <a:rPr lang="en-US" sz="1200" baseline="0" dirty="0">
                          <a:solidFill>
                            <a:schemeClr val="tx1"/>
                          </a:solidFill>
                        </a:rPr>
                        <a:t>, n (%)</a:t>
                      </a:r>
                      <a:endParaRPr lang="en-US" sz="1200" kern="1200" dirty="0">
                        <a:solidFill>
                          <a:schemeClr val="tx1"/>
                        </a:solidFill>
                        <a:latin typeface="+mn-lt"/>
                        <a:ea typeface="+mn-ea"/>
                        <a:cs typeface="+mn-cs"/>
                      </a:endParaRPr>
                    </a:p>
                  </a:txBody>
                  <a:tcPr marL="91436" marR="91436" marT="36576" marB="36576"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1/29 (3)</a:t>
                      </a:r>
                    </a:p>
                  </a:txBody>
                  <a:tcPr marL="91436" marR="91436" marT="36576" marB="36576"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bl>
          </a:graphicData>
        </a:graphic>
      </p:graphicFrame>
      <p:sp>
        <p:nvSpPr>
          <p:cNvPr id="8" name="Text Placeholder 4"/>
          <p:cNvSpPr txBox="1">
            <a:spLocks/>
          </p:cNvSpPr>
          <p:nvPr/>
        </p:nvSpPr>
        <p:spPr>
          <a:xfrm>
            <a:off x="392232" y="153989"/>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None/>
            </a:pPr>
            <a:r>
              <a:rPr lang="ru-RU" sz="1600" dirty="0"/>
              <a:t>СОФ/ВЕЛ</a:t>
            </a:r>
            <a:r>
              <a:rPr lang="en-US" sz="1600" dirty="0"/>
              <a:t> 12 </a:t>
            </a:r>
            <a:r>
              <a:rPr lang="ru-RU" sz="1600" dirty="0"/>
              <a:t>недель</a:t>
            </a:r>
            <a:endParaRPr lang="en-US" sz="1600" dirty="0">
              <a:solidFill>
                <a:prstClr val="black"/>
              </a:solidFill>
            </a:endParaRPr>
          </a:p>
        </p:txBody>
      </p:sp>
      <p:sp>
        <p:nvSpPr>
          <p:cNvPr id="13" name="Text Placeholder 6"/>
          <p:cNvSpPr txBox="1">
            <a:spLocks/>
          </p:cNvSpPr>
          <p:nvPr/>
        </p:nvSpPr>
        <p:spPr>
          <a:xfrm>
            <a:off x="381000" y="1371600"/>
            <a:ext cx="8686800" cy="566427"/>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None/>
            </a:pPr>
            <a:r>
              <a:rPr lang="ru-RU" sz="1800" dirty="0">
                <a:solidFill>
                  <a:prstClr val="black"/>
                </a:solidFill>
              </a:rPr>
              <a:t>Включены </a:t>
            </a:r>
            <a:r>
              <a:rPr lang="en-US" sz="1800" dirty="0">
                <a:solidFill>
                  <a:prstClr val="black"/>
                </a:solidFill>
              </a:rPr>
              <a:t>119 </a:t>
            </a:r>
            <a:r>
              <a:rPr lang="ru-RU" sz="1800" dirty="0">
                <a:solidFill>
                  <a:prstClr val="black"/>
                </a:solidFill>
              </a:rPr>
              <a:t>пациентов</a:t>
            </a:r>
            <a:r>
              <a:rPr lang="en-US" sz="1800" dirty="0">
                <a:solidFill>
                  <a:prstClr val="black"/>
                </a:solidFill>
              </a:rPr>
              <a:t>, 103 </a:t>
            </a:r>
            <a:r>
              <a:rPr lang="ru-RU" sz="1800" dirty="0">
                <a:solidFill>
                  <a:prstClr val="black"/>
                </a:solidFill>
              </a:rPr>
              <a:t>в России и</a:t>
            </a:r>
            <a:r>
              <a:rPr lang="en-US" sz="1800" dirty="0">
                <a:solidFill>
                  <a:prstClr val="black"/>
                </a:solidFill>
              </a:rPr>
              <a:t> 16 </a:t>
            </a:r>
            <a:r>
              <a:rPr lang="ru-RU" sz="1800" dirty="0">
                <a:solidFill>
                  <a:prstClr val="black"/>
                </a:solidFill>
              </a:rPr>
              <a:t>в Швеции</a:t>
            </a:r>
            <a:endParaRPr lang="en-US" sz="1800" dirty="0">
              <a:solidFill>
                <a:prstClr val="black"/>
              </a:solidFill>
            </a:endParaRPr>
          </a:p>
        </p:txBody>
      </p:sp>
      <p:graphicFrame>
        <p:nvGraphicFramePr>
          <p:cNvPr id="12" name="Chart 11"/>
          <p:cNvGraphicFramePr/>
          <p:nvPr>
            <p:extLst>
              <p:ext uri="{D42A27DB-BD31-4B8C-83A1-F6EECF244321}">
                <p14:modId xmlns:p14="http://schemas.microsoft.com/office/powerpoint/2010/main" val="452170631"/>
              </p:ext>
            </p:extLst>
          </p:nvPr>
        </p:nvGraphicFramePr>
        <p:xfrm>
          <a:off x="3738880" y="1895419"/>
          <a:ext cx="5405120" cy="349221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352145" y="6154153"/>
            <a:ext cx="6439710" cy="443198"/>
          </a:xfrm>
          <a:prstGeom prst="rect">
            <a:avLst/>
          </a:prstGeom>
          <a:noFill/>
        </p:spPr>
        <p:txBody>
          <a:bodyPr wrap="square" lIns="0" tIns="0" rIns="0" bIns="0" rtlCol="0">
            <a:spAutoFit/>
          </a:bodyPr>
          <a:lstStyle/>
          <a:p>
            <a:pPr algn="ctr">
              <a:lnSpc>
                <a:spcPct val="90000"/>
              </a:lnSpc>
            </a:pPr>
            <a:r>
              <a:rPr lang="ru-RU" sz="1600" b="1" dirty="0" err="1">
                <a:solidFill>
                  <a:prstClr val="black"/>
                </a:solidFill>
              </a:rPr>
              <a:t>Софосбувир</a:t>
            </a:r>
            <a:r>
              <a:rPr lang="ru-RU" sz="1600" b="1" dirty="0">
                <a:solidFill>
                  <a:prstClr val="black"/>
                </a:solidFill>
              </a:rPr>
              <a:t>/</a:t>
            </a:r>
            <a:r>
              <a:rPr lang="ru-RU" sz="1600" b="1" dirty="0" err="1">
                <a:solidFill>
                  <a:prstClr val="black"/>
                </a:solidFill>
              </a:rPr>
              <a:t>Велпатасвир</a:t>
            </a:r>
            <a:r>
              <a:rPr lang="ru-RU" sz="1600" b="1" dirty="0">
                <a:solidFill>
                  <a:prstClr val="black"/>
                </a:solidFill>
              </a:rPr>
              <a:t> 12 недель</a:t>
            </a:r>
            <a:r>
              <a:rPr lang="en-US" sz="1600" b="1" dirty="0">
                <a:solidFill>
                  <a:prstClr val="black"/>
                </a:solidFill>
              </a:rPr>
              <a:t> </a:t>
            </a:r>
            <a:r>
              <a:rPr lang="ru-RU" sz="1600" b="1" dirty="0">
                <a:solidFill>
                  <a:prstClr val="black"/>
                </a:solidFill>
              </a:rPr>
              <a:t>высоко эффективен и хорошо переносим с общей частотой достижения СВО</a:t>
            </a:r>
            <a:r>
              <a:rPr lang="en-US" sz="1600" b="1" dirty="0">
                <a:solidFill>
                  <a:prstClr val="black"/>
                </a:solidFill>
              </a:rPr>
              <a:t> 99%</a:t>
            </a:r>
          </a:p>
        </p:txBody>
      </p:sp>
      <p:sp>
        <p:nvSpPr>
          <p:cNvPr id="24" name="TextBox 23">
            <a:extLst>
              <a:ext uri="{FF2B5EF4-FFF2-40B4-BE49-F238E27FC236}">
                <a16:creationId xmlns="" xmlns:a16="http://schemas.microsoft.com/office/drawing/2014/main" id="{AA65E665-911E-4D11-9AC2-2E0A23531F89}"/>
              </a:ext>
            </a:extLst>
          </p:cNvPr>
          <p:cNvSpPr txBox="1"/>
          <p:nvPr/>
        </p:nvSpPr>
        <p:spPr>
          <a:xfrm>
            <a:off x="-102050" y="1812826"/>
            <a:ext cx="4013002" cy="249299"/>
          </a:xfrm>
          <a:prstGeom prst="rect">
            <a:avLst/>
          </a:prstGeom>
          <a:noFill/>
        </p:spPr>
        <p:txBody>
          <a:bodyPr wrap="square" lIns="0" tIns="0" rIns="0" bIns="0" rtlCol="0">
            <a:spAutoFit/>
          </a:bodyPr>
          <a:lstStyle/>
          <a:p>
            <a:pPr algn="ctr">
              <a:lnSpc>
                <a:spcPct val="90000"/>
              </a:lnSpc>
            </a:pPr>
            <a:r>
              <a:rPr lang="ru-RU" b="1" dirty="0">
                <a:solidFill>
                  <a:prstClr val="black"/>
                </a:solidFill>
              </a:rPr>
              <a:t>Исходная демография</a:t>
            </a:r>
            <a:endParaRPr lang="en-US" sz="1600" b="1" dirty="0">
              <a:solidFill>
                <a:prstClr val="black"/>
              </a:solidFill>
            </a:endParaRPr>
          </a:p>
        </p:txBody>
      </p:sp>
      <p:sp>
        <p:nvSpPr>
          <p:cNvPr id="25" name="TextBox 24">
            <a:extLst>
              <a:ext uri="{FF2B5EF4-FFF2-40B4-BE49-F238E27FC236}">
                <a16:creationId xmlns="" xmlns:a16="http://schemas.microsoft.com/office/drawing/2014/main" id="{CB8DFB31-2734-4C05-BF9B-5D443405B43D}"/>
              </a:ext>
            </a:extLst>
          </p:cNvPr>
          <p:cNvSpPr txBox="1"/>
          <p:nvPr/>
        </p:nvSpPr>
        <p:spPr>
          <a:xfrm>
            <a:off x="4688615" y="1772818"/>
            <a:ext cx="4013002" cy="249299"/>
          </a:xfrm>
          <a:prstGeom prst="rect">
            <a:avLst/>
          </a:prstGeom>
          <a:noFill/>
        </p:spPr>
        <p:txBody>
          <a:bodyPr wrap="square" lIns="0" tIns="0" rIns="0" bIns="0" rtlCol="0">
            <a:spAutoFit/>
          </a:bodyPr>
          <a:lstStyle/>
          <a:p>
            <a:pPr algn="ctr">
              <a:lnSpc>
                <a:spcPct val="90000"/>
              </a:lnSpc>
            </a:pPr>
            <a:r>
              <a:rPr lang="ru-RU" b="1" dirty="0">
                <a:solidFill>
                  <a:prstClr val="black"/>
                </a:solidFill>
              </a:rPr>
              <a:t>СВО</a:t>
            </a:r>
            <a:r>
              <a:rPr lang="en-US" b="1" dirty="0">
                <a:solidFill>
                  <a:prstClr val="black"/>
                </a:solidFill>
              </a:rPr>
              <a:t>12 (ITT</a:t>
            </a:r>
            <a:r>
              <a:rPr lang="ru-RU" b="1" dirty="0">
                <a:solidFill>
                  <a:prstClr val="black"/>
                </a:solidFill>
              </a:rPr>
              <a:t> анализ</a:t>
            </a:r>
            <a:r>
              <a:rPr lang="en-US" b="1" dirty="0">
                <a:solidFill>
                  <a:prstClr val="black"/>
                </a:solidFill>
              </a:rPr>
              <a:t>)</a:t>
            </a:r>
            <a:endParaRPr lang="en-US" sz="1600" b="1" dirty="0">
              <a:solidFill>
                <a:prstClr val="black"/>
              </a:solidFill>
            </a:endParaRPr>
          </a:p>
        </p:txBody>
      </p:sp>
      <p:sp>
        <p:nvSpPr>
          <p:cNvPr id="26" name="TextBox 25">
            <a:extLst>
              <a:ext uri="{FF2B5EF4-FFF2-40B4-BE49-F238E27FC236}">
                <a16:creationId xmlns="" xmlns:a16="http://schemas.microsoft.com/office/drawing/2014/main" id="{6CDE8F6D-E527-49EA-B941-C5CC9B22715E}"/>
              </a:ext>
            </a:extLst>
          </p:cNvPr>
          <p:cNvSpPr txBox="1"/>
          <p:nvPr/>
        </p:nvSpPr>
        <p:spPr>
          <a:xfrm>
            <a:off x="4572000" y="4561869"/>
            <a:ext cx="278674" cy="276999"/>
          </a:xfrm>
          <a:prstGeom prst="rect">
            <a:avLst/>
          </a:prstGeom>
          <a:noFill/>
        </p:spPr>
        <p:txBody>
          <a:bodyPr wrap="square" lIns="0" tIns="0" rIns="0" bIns="0" rtlCol="0">
            <a:spAutoFit/>
          </a:bodyPr>
          <a:lstStyle/>
          <a:p>
            <a:pPr algn="ctr">
              <a:lnSpc>
                <a:spcPct val="90000"/>
              </a:lnSpc>
            </a:pPr>
            <a:r>
              <a:rPr lang="en-US" sz="1000" dirty="0"/>
              <a:t>118/</a:t>
            </a:r>
            <a:br>
              <a:rPr lang="en-US" sz="1000" dirty="0"/>
            </a:br>
            <a:r>
              <a:rPr lang="en-US" sz="1000" dirty="0"/>
              <a:t>119*</a:t>
            </a:r>
          </a:p>
        </p:txBody>
      </p:sp>
      <p:sp>
        <p:nvSpPr>
          <p:cNvPr id="28" name="TextBox 27">
            <a:extLst>
              <a:ext uri="{FF2B5EF4-FFF2-40B4-BE49-F238E27FC236}">
                <a16:creationId xmlns="" xmlns:a16="http://schemas.microsoft.com/office/drawing/2014/main" id="{A4A38BCF-5FB5-4767-AE20-9392DB77265B}"/>
              </a:ext>
            </a:extLst>
          </p:cNvPr>
          <p:cNvSpPr txBox="1"/>
          <p:nvPr/>
        </p:nvSpPr>
        <p:spPr>
          <a:xfrm>
            <a:off x="5220072" y="4561869"/>
            <a:ext cx="278674" cy="276999"/>
          </a:xfrm>
          <a:prstGeom prst="rect">
            <a:avLst/>
          </a:prstGeom>
          <a:noFill/>
        </p:spPr>
        <p:txBody>
          <a:bodyPr wrap="square" lIns="0" tIns="0" rIns="0" bIns="0" rtlCol="0">
            <a:spAutoFit/>
          </a:bodyPr>
          <a:lstStyle/>
          <a:p>
            <a:pPr algn="ctr">
              <a:lnSpc>
                <a:spcPct val="90000"/>
              </a:lnSpc>
            </a:pPr>
            <a:r>
              <a:rPr lang="en-US" sz="1000" dirty="0"/>
              <a:t>8/</a:t>
            </a:r>
            <a:br>
              <a:rPr lang="en-US" sz="1000" dirty="0"/>
            </a:br>
            <a:r>
              <a:rPr lang="en-US" sz="1000" dirty="0"/>
              <a:t>8</a:t>
            </a:r>
          </a:p>
        </p:txBody>
      </p:sp>
      <p:sp>
        <p:nvSpPr>
          <p:cNvPr id="30" name="TextBox 29">
            <a:extLst>
              <a:ext uri="{FF2B5EF4-FFF2-40B4-BE49-F238E27FC236}">
                <a16:creationId xmlns="" xmlns:a16="http://schemas.microsoft.com/office/drawing/2014/main" id="{0EBD7A06-A6BE-4A82-9E56-7B809B10D420}"/>
              </a:ext>
            </a:extLst>
          </p:cNvPr>
          <p:cNvSpPr txBox="1"/>
          <p:nvPr/>
        </p:nvSpPr>
        <p:spPr>
          <a:xfrm>
            <a:off x="5877502" y="4561869"/>
            <a:ext cx="278674" cy="276999"/>
          </a:xfrm>
          <a:prstGeom prst="rect">
            <a:avLst/>
          </a:prstGeom>
          <a:noFill/>
        </p:spPr>
        <p:txBody>
          <a:bodyPr wrap="square" lIns="0" tIns="0" rIns="0" bIns="0" rtlCol="0">
            <a:spAutoFit/>
          </a:bodyPr>
          <a:lstStyle/>
          <a:p>
            <a:pPr algn="ctr">
              <a:lnSpc>
                <a:spcPct val="90000"/>
              </a:lnSpc>
            </a:pPr>
            <a:r>
              <a:rPr lang="en-US" sz="1000" dirty="0"/>
              <a:t>70/</a:t>
            </a:r>
            <a:br>
              <a:rPr lang="en-US" sz="1000" dirty="0"/>
            </a:br>
            <a:r>
              <a:rPr lang="en-US" sz="1000" dirty="0"/>
              <a:t>70</a:t>
            </a:r>
          </a:p>
        </p:txBody>
      </p:sp>
      <p:sp>
        <p:nvSpPr>
          <p:cNvPr id="32" name="TextBox 31">
            <a:extLst>
              <a:ext uri="{FF2B5EF4-FFF2-40B4-BE49-F238E27FC236}">
                <a16:creationId xmlns="" xmlns:a16="http://schemas.microsoft.com/office/drawing/2014/main" id="{DD46F1B1-08EF-4757-8861-4598F5D60B33}"/>
              </a:ext>
            </a:extLst>
          </p:cNvPr>
          <p:cNvSpPr txBox="1"/>
          <p:nvPr/>
        </p:nvSpPr>
        <p:spPr>
          <a:xfrm>
            <a:off x="6588224" y="4561867"/>
            <a:ext cx="278674" cy="276999"/>
          </a:xfrm>
          <a:prstGeom prst="rect">
            <a:avLst/>
          </a:prstGeom>
          <a:noFill/>
        </p:spPr>
        <p:txBody>
          <a:bodyPr wrap="square" lIns="0" tIns="0" rIns="0" bIns="0" rtlCol="0">
            <a:spAutoFit/>
          </a:bodyPr>
          <a:lstStyle/>
          <a:p>
            <a:pPr algn="ctr">
              <a:lnSpc>
                <a:spcPct val="90000"/>
              </a:lnSpc>
            </a:pPr>
            <a:r>
              <a:rPr lang="en-US" sz="1000" dirty="0"/>
              <a:t>7/</a:t>
            </a:r>
            <a:br>
              <a:rPr lang="en-US" sz="1000" dirty="0"/>
            </a:br>
            <a:r>
              <a:rPr lang="en-US" sz="1000" dirty="0"/>
              <a:t>7</a:t>
            </a:r>
          </a:p>
        </p:txBody>
      </p:sp>
      <p:sp>
        <p:nvSpPr>
          <p:cNvPr id="33" name="TextBox 32">
            <a:extLst>
              <a:ext uri="{FF2B5EF4-FFF2-40B4-BE49-F238E27FC236}">
                <a16:creationId xmlns="" xmlns:a16="http://schemas.microsoft.com/office/drawing/2014/main" id="{9B8F14A6-EB9F-4073-A263-FB781D8DF2D5}"/>
              </a:ext>
            </a:extLst>
          </p:cNvPr>
          <p:cNvSpPr txBox="1"/>
          <p:nvPr/>
        </p:nvSpPr>
        <p:spPr>
          <a:xfrm>
            <a:off x="7308304" y="4561866"/>
            <a:ext cx="278674" cy="276999"/>
          </a:xfrm>
          <a:prstGeom prst="rect">
            <a:avLst/>
          </a:prstGeom>
          <a:noFill/>
        </p:spPr>
        <p:txBody>
          <a:bodyPr wrap="square" lIns="0" tIns="0" rIns="0" bIns="0" rtlCol="0">
            <a:spAutoFit/>
          </a:bodyPr>
          <a:lstStyle/>
          <a:p>
            <a:pPr algn="ctr">
              <a:lnSpc>
                <a:spcPct val="90000"/>
              </a:lnSpc>
            </a:pPr>
            <a:r>
              <a:rPr lang="en-US" sz="1000" dirty="0"/>
              <a:t>33/</a:t>
            </a:r>
            <a:br>
              <a:rPr lang="en-US" sz="1000" dirty="0"/>
            </a:br>
            <a:r>
              <a:rPr lang="en-US" sz="1000" dirty="0"/>
              <a:t>34</a:t>
            </a:r>
          </a:p>
        </p:txBody>
      </p:sp>
      <p:sp>
        <p:nvSpPr>
          <p:cNvPr id="22" name="TextBox 21"/>
          <p:cNvSpPr txBox="1"/>
          <p:nvPr/>
        </p:nvSpPr>
        <p:spPr>
          <a:xfrm>
            <a:off x="161989" y="5517232"/>
            <a:ext cx="3473909" cy="484748"/>
          </a:xfrm>
          <a:prstGeom prst="rect">
            <a:avLst/>
          </a:prstGeom>
          <a:noFill/>
        </p:spPr>
        <p:txBody>
          <a:bodyPr wrap="square" lIns="0" tIns="0" rIns="0" bIns="0" rtlCol="0">
            <a:spAutoFit/>
          </a:bodyPr>
          <a:lstStyle/>
          <a:p>
            <a:r>
              <a:rPr lang="en-US" sz="1050" dirty="0"/>
              <a:t>* </a:t>
            </a:r>
            <a:r>
              <a:rPr lang="ru-RU" sz="1050" dirty="0"/>
              <a:t>Ранее получали лечение</a:t>
            </a:r>
            <a:r>
              <a:rPr lang="en-US" sz="1050" dirty="0"/>
              <a:t>: </a:t>
            </a:r>
            <a:r>
              <a:rPr lang="ru-RU" sz="1050" dirty="0" err="1" smtClean="0"/>
              <a:t>ПегИФН</a:t>
            </a:r>
            <a:r>
              <a:rPr lang="en-US" sz="1050" dirty="0" smtClean="0"/>
              <a:t>+</a:t>
            </a:r>
            <a:r>
              <a:rPr lang="ru-RU" sz="1050" dirty="0"/>
              <a:t>РБВ</a:t>
            </a:r>
            <a:r>
              <a:rPr lang="en-US" sz="1050" dirty="0"/>
              <a:t> (n=</a:t>
            </a:r>
            <a:r>
              <a:rPr lang="ru-RU" sz="1050" dirty="0"/>
              <a:t>14); ПППД</a:t>
            </a:r>
            <a:r>
              <a:rPr lang="en-US" sz="1050" dirty="0" smtClean="0"/>
              <a:t>+</a:t>
            </a:r>
            <a:r>
              <a:rPr lang="ru-RU" sz="1050" dirty="0" err="1" smtClean="0"/>
              <a:t>пегИФН</a:t>
            </a:r>
            <a:r>
              <a:rPr lang="en-US" sz="1050" dirty="0" smtClean="0"/>
              <a:t>+</a:t>
            </a:r>
            <a:r>
              <a:rPr lang="ru-RU" sz="1050" dirty="0"/>
              <a:t>РБВ</a:t>
            </a:r>
            <a:r>
              <a:rPr lang="en-US" sz="1050" dirty="0"/>
              <a:t> (n=</a:t>
            </a:r>
            <a:r>
              <a:rPr lang="ru-RU" sz="1050" dirty="0"/>
              <a:t>6);</a:t>
            </a:r>
            <a:r>
              <a:rPr lang="en-US" sz="1050" dirty="0"/>
              <a:t> </a:t>
            </a:r>
            <a:r>
              <a:rPr lang="ru-RU" sz="1050" dirty="0"/>
              <a:t>другое</a:t>
            </a:r>
            <a:r>
              <a:rPr lang="en-US" sz="1050" dirty="0"/>
              <a:t>(n=</a:t>
            </a:r>
            <a:r>
              <a:rPr lang="ru-RU" sz="1050" dirty="0"/>
              <a:t>9)</a:t>
            </a:r>
          </a:p>
          <a:p>
            <a:r>
              <a:rPr lang="ru-RU" sz="1050" dirty="0"/>
              <a:t>СВО – стойкий вирусологический ответ</a:t>
            </a:r>
            <a:endParaRPr lang="en-US" sz="1050" dirty="0"/>
          </a:p>
        </p:txBody>
      </p:sp>
      <p:sp>
        <p:nvSpPr>
          <p:cNvPr id="3" name="TextBox 2"/>
          <p:cNvSpPr txBox="1"/>
          <p:nvPr/>
        </p:nvSpPr>
        <p:spPr>
          <a:xfrm>
            <a:off x="5978643" y="5277626"/>
            <a:ext cx="564963" cy="166199"/>
          </a:xfrm>
          <a:prstGeom prst="rect">
            <a:avLst/>
          </a:prstGeom>
          <a:noFill/>
        </p:spPr>
        <p:txBody>
          <a:bodyPr wrap="none" lIns="0" tIns="0" rIns="0" bIns="0" rtlCol="0">
            <a:spAutoFit/>
          </a:bodyPr>
          <a:lstStyle/>
          <a:p>
            <a:pPr>
              <a:lnSpc>
                <a:spcPct val="90000"/>
              </a:lnSpc>
            </a:pPr>
            <a:r>
              <a:rPr lang="ru-RU" sz="1200" dirty="0"/>
              <a:t>Генотип</a:t>
            </a:r>
          </a:p>
        </p:txBody>
      </p:sp>
      <p:sp>
        <p:nvSpPr>
          <p:cNvPr id="4" name="TextBox 3"/>
          <p:cNvSpPr txBox="1"/>
          <p:nvPr/>
        </p:nvSpPr>
        <p:spPr>
          <a:xfrm>
            <a:off x="4448261" y="5445226"/>
            <a:ext cx="4619540" cy="646331"/>
          </a:xfrm>
          <a:prstGeom prst="rect">
            <a:avLst/>
          </a:prstGeom>
          <a:noFill/>
        </p:spPr>
        <p:txBody>
          <a:bodyPr wrap="square" lIns="0" tIns="0" rIns="0" bIns="0" rtlCol="0">
            <a:spAutoFit/>
          </a:bodyPr>
          <a:lstStyle/>
          <a:p>
            <a:r>
              <a:rPr lang="en-US" sz="1050" dirty="0"/>
              <a:t>*</a:t>
            </a:r>
            <a:r>
              <a:rPr lang="ru-RU" sz="1050" dirty="0"/>
              <a:t>Один пациент достиг СВО</a:t>
            </a:r>
            <a:r>
              <a:rPr lang="en-US" sz="1050" dirty="0"/>
              <a:t>4 </a:t>
            </a:r>
            <a:r>
              <a:rPr lang="ru-RU" sz="1050" dirty="0"/>
              <a:t>и затем развился рецидив на 12 неделе после лечения</a:t>
            </a:r>
            <a:r>
              <a:rPr lang="en-US" sz="1050" dirty="0"/>
              <a:t>, </a:t>
            </a:r>
            <a:r>
              <a:rPr lang="ru-RU" sz="1050" dirty="0"/>
              <a:t>3 генотип, ранее леченный </a:t>
            </a:r>
            <a:r>
              <a:rPr lang="en-US" sz="1050" dirty="0"/>
              <a:t>(PEG+</a:t>
            </a:r>
            <a:r>
              <a:rPr lang="ru-RU" sz="1050" dirty="0"/>
              <a:t>РБВ</a:t>
            </a:r>
            <a:r>
              <a:rPr lang="en-US" sz="1050" dirty="0"/>
              <a:t>)</a:t>
            </a:r>
          </a:p>
          <a:p>
            <a:r>
              <a:rPr lang="ru-RU" sz="1050" dirty="0"/>
              <a:t>Не было случаев раннего прекращения терапии и случаев прекращения по причине развития нежелательных явлений</a:t>
            </a:r>
          </a:p>
        </p:txBody>
      </p:sp>
      <p:sp>
        <p:nvSpPr>
          <p:cNvPr id="37" name="TextBox 36">
            <a:extLst>
              <a:ext uri="{FF2B5EF4-FFF2-40B4-BE49-F238E27FC236}">
                <a16:creationId xmlns="" xmlns:a16="http://schemas.microsoft.com/office/drawing/2014/main" id="{9B8F14A6-EB9F-4073-A263-FB781D8DF2D5}"/>
              </a:ext>
            </a:extLst>
          </p:cNvPr>
          <p:cNvSpPr txBox="1"/>
          <p:nvPr/>
        </p:nvSpPr>
        <p:spPr>
          <a:xfrm>
            <a:off x="7956376" y="4561866"/>
            <a:ext cx="278674" cy="276999"/>
          </a:xfrm>
          <a:prstGeom prst="rect">
            <a:avLst/>
          </a:prstGeom>
          <a:noFill/>
        </p:spPr>
        <p:txBody>
          <a:bodyPr wrap="square" lIns="0" tIns="0" rIns="0" bIns="0" rtlCol="0">
            <a:spAutoFit/>
          </a:bodyPr>
          <a:lstStyle/>
          <a:p>
            <a:pPr algn="ctr">
              <a:lnSpc>
                <a:spcPct val="90000"/>
              </a:lnSpc>
            </a:pPr>
            <a:r>
              <a:rPr lang="en-US" sz="1000" dirty="0"/>
              <a:t>96/</a:t>
            </a:r>
            <a:br>
              <a:rPr lang="en-US" sz="1000" dirty="0"/>
            </a:br>
            <a:r>
              <a:rPr lang="en-US" sz="1000" dirty="0"/>
              <a:t>97</a:t>
            </a:r>
          </a:p>
        </p:txBody>
      </p:sp>
      <p:sp>
        <p:nvSpPr>
          <p:cNvPr id="38" name="TextBox 37">
            <a:extLst>
              <a:ext uri="{FF2B5EF4-FFF2-40B4-BE49-F238E27FC236}">
                <a16:creationId xmlns="" xmlns:a16="http://schemas.microsoft.com/office/drawing/2014/main" id="{9B8F14A6-EB9F-4073-A263-FB781D8DF2D5}"/>
              </a:ext>
            </a:extLst>
          </p:cNvPr>
          <p:cNvSpPr txBox="1"/>
          <p:nvPr/>
        </p:nvSpPr>
        <p:spPr>
          <a:xfrm>
            <a:off x="8661332" y="4561865"/>
            <a:ext cx="278674" cy="276999"/>
          </a:xfrm>
          <a:prstGeom prst="rect">
            <a:avLst/>
          </a:prstGeom>
          <a:noFill/>
        </p:spPr>
        <p:txBody>
          <a:bodyPr wrap="square" lIns="0" tIns="0" rIns="0" bIns="0" rtlCol="0">
            <a:spAutoFit/>
          </a:bodyPr>
          <a:lstStyle/>
          <a:p>
            <a:pPr algn="ctr">
              <a:lnSpc>
                <a:spcPct val="90000"/>
              </a:lnSpc>
            </a:pPr>
            <a:r>
              <a:rPr lang="en-US" sz="1000" dirty="0"/>
              <a:t>22/</a:t>
            </a:r>
            <a:br>
              <a:rPr lang="en-US" sz="1000" dirty="0"/>
            </a:br>
            <a:r>
              <a:rPr lang="en-US" sz="1000" dirty="0"/>
              <a:t>22</a:t>
            </a:r>
          </a:p>
        </p:txBody>
      </p:sp>
      <p:sp>
        <p:nvSpPr>
          <p:cNvPr id="21" name="Footer Placeholder 4"/>
          <p:cNvSpPr>
            <a:spLocks noGrp="1"/>
          </p:cNvSpPr>
          <p:nvPr>
            <p:ph type="ftr" sz="quarter" idx="4294967295"/>
          </p:nvPr>
        </p:nvSpPr>
        <p:spPr>
          <a:xfrm>
            <a:off x="169756" y="6592628"/>
            <a:ext cx="7772400" cy="161632"/>
          </a:xfrm>
          <a:prstGeom prst="rect">
            <a:avLst/>
          </a:prstGeom>
        </p:spPr>
        <p:txBody>
          <a:bodyPr vert="horz" lIns="0" tIns="0" rIns="0" bIns="0" rtlCol="0" anchor="b"/>
          <a:lstStyle>
            <a:lvl1pPr algn="l">
              <a:defRPr sz="800">
                <a:solidFill>
                  <a:schemeClr val="tx1"/>
                </a:solidFill>
              </a:defRPr>
            </a:lvl1pPr>
          </a:lstStyle>
          <a:p>
            <a:endParaRPr lang="en-US" sz="900" dirty="0">
              <a:solidFill>
                <a:prstClr val="black"/>
              </a:solidFill>
            </a:endParaRPr>
          </a:p>
          <a:p>
            <a:r>
              <a:rPr lang="en-US" sz="900" dirty="0" err="1">
                <a:solidFill>
                  <a:prstClr val="black"/>
                </a:solidFill>
              </a:rPr>
              <a:t>Isakov</a:t>
            </a:r>
            <a:r>
              <a:rPr lang="en-US" sz="900" dirty="0">
                <a:solidFill>
                  <a:prstClr val="black"/>
                </a:solidFill>
              </a:rPr>
              <a:t> V. et al. Infect Dis (</a:t>
            </a:r>
            <a:r>
              <a:rPr lang="en-US" sz="900" dirty="0" err="1">
                <a:solidFill>
                  <a:prstClr val="black"/>
                </a:solidFill>
              </a:rPr>
              <a:t>Lond</a:t>
            </a:r>
            <a:r>
              <a:rPr lang="en-US" sz="900" dirty="0">
                <a:solidFill>
                  <a:prstClr val="black"/>
                </a:solidFill>
              </a:rPr>
              <a:t>). 2018 Nov 30:1-9.</a:t>
            </a:r>
          </a:p>
        </p:txBody>
      </p:sp>
    </p:spTree>
    <p:custDataLst>
      <p:tags r:id="rId1"/>
    </p:custDataLst>
    <p:extLst>
      <p:ext uri="{BB962C8B-B14F-4D97-AF65-F5344CB8AC3E}">
        <p14:creationId xmlns:p14="http://schemas.microsoft.com/office/powerpoint/2010/main" val="19302905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СОФ</a:t>
            </a:r>
            <a:r>
              <a:rPr lang="en-US" dirty="0"/>
              <a:t>/</a:t>
            </a:r>
            <a:r>
              <a:rPr lang="ru-RU" dirty="0"/>
              <a:t>ВЕЛ</a:t>
            </a:r>
            <a:r>
              <a:rPr lang="en-US" dirty="0"/>
              <a:t> 12 </a:t>
            </a:r>
            <a:r>
              <a:rPr lang="ru-RU" dirty="0"/>
              <a:t>недель в популяции ЕС и США</a:t>
            </a:r>
            <a:endParaRPr lang="en-US" dirty="0"/>
          </a:p>
        </p:txBody>
      </p:sp>
      <p:sp>
        <p:nvSpPr>
          <p:cNvPr id="6" name="Text Placeholder 5"/>
          <p:cNvSpPr>
            <a:spLocks noGrp="1"/>
          </p:cNvSpPr>
          <p:nvPr>
            <p:ph type="body" sz="quarter" idx="13"/>
          </p:nvPr>
        </p:nvSpPr>
        <p:spPr/>
        <p:txBody>
          <a:bodyPr/>
          <a:lstStyle/>
          <a:p>
            <a:r>
              <a:rPr lang="ru-RU" dirty="0"/>
              <a:t>Анализ данных реальной практики </a:t>
            </a:r>
            <a:r>
              <a:rPr lang="ru-RU" dirty="0" smtClean="0"/>
              <a:t>из </a:t>
            </a:r>
            <a:r>
              <a:rPr lang="en-US" dirty="0" smtClean="0"/>
              <a:t>12 </a:t>
            </a:r>
            <a:r>
              <a:rPr lang="ru-RU" dirty="0"/>
              <a:t>когорт пациентов из 7 стран</a:t>
            </a:r>
            <a:endParaRPr lang="en-US" dirty="0"/>
          </a:p>
        </p:txBody>
      </p:sp>
      <p:grpSp>
        <p:nvGrpSpPr>
          <p:cNvPr id="31" name="Group 30">
            <a:extLst>
              <a:ext uri="{FF2B5EF4-FFF2-40B4-BE49-F238E27FC236}">
                <a16:creationId xmlns="" xmlns:a16="http://schemas.microsoft.com/office/drawing/2014/main" id="{50F0C68D-A6FB-4EA4-8A06-05868E717CCD}"/>
              </a:ext>
            </a:extLst>
          </p:cNvPr>
          <p:cNvGrpSpPr/>
          <p:nvPr/>
        </p:nvGrpSpPr>
        <p:grpSpPr>
          <a:xfrm>
            <a:off x="13322" y="1514090"/>
            <a:ext cx="9084460" cy="5083263"/>
            <a:chOff x="2822192" y="1787208"/>
            <a:chExt cx="6545784" cy="4450195"/>
          </a:xfrm>
        </p:grpSpPr>
        <p:graphicFrame>
          <p:nvGraphicFramePr>
            <p:cNvPr id="8" name="Chart 7"/>
            <p:cNvGraphicFramePr/>
            <p:nvPr>
              <p:extLst>
                <p:ext uri="{D42A27DB-BD31-4B8C-83A1-F6EECF244321}">
                  <p14:modId xmlns:p14="http://schemas.microsoft.com/office/powerpoint/2010/main" val="1508737126"/>
                </p:ext>
              </p:extLst>
            </p:nvPr>
          </p:nvGraphicFramePr>
          <p:xfrm>
            <a:off x="3235037" y="3681058"/>
            <a:ext cx="6047509" cy="1884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917729692"/>
                </p:ext>
              </p:extLst>
            </p:nvPr>
          </p:nvGraphicFramePr>
          <p:xfrm>
            <a:off x="3180278" y="1787208"/>
            <a:ext cx="6187698" cy="2009138"/>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 xmlns:a16="http://schemas.microsoft.com/office/drawing/2014/main" id="{AD517518-C8AF-49D3-9A6E-A4FC828692FD}"/>
                </a:ext>
              </a:extLst>
            </p:cNvPr>
            <p:cNvSpPr/>
            <p:nvPr/>
          </p:nvSpPr>
          <p:spPr>
            <a:xfrm>
              <a:off x="2822192" y="5723053"/>
              <a:ext cx="6531429" cy="51435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24" tIns="45662" rIns="91324" bIns="45662" anchor="ctr"/>
            <a:lstStyle/>
            <a:p>
              <a:pPr algn="ctr" defTabSz="909563">
                <a:lnSpc>
                  <a:spcPct val="90000"/>
                </a:lnSpc>
                <a:defRPr/>
              </a:pPr>
              <a:r>
                <a:rPr lang="ru-RU" sz="2000" b="1" dirty="0">
                  <a:solidFill>
                    <a:prstClr val="black"/>
                  </a:solidFill>
                  <a:latin typeface="Arial"/>
                </a:rPr>
                <a:t>СОФ</a:t>
              </a:r>
              <a:r>
                <a:rPr lang="fr-BE" sz="2000" b="1" dirty="0">
                  <a:solidFill>
                    <a:prstClr val="black"/>
                  </a:solidFill>
                  <a:latin typeface="Arial"/>
                </a:rPr>
                <a:t>/</a:t>
              </a:r>
              <a:r>
                <a:rPr lang="ru-RU" sz="2000" b="1" dirty="0">
                  <a:solidFill>
                    <a:prstClr val="black"/>
                  </a:solidFill>
                  <a:latin typeface="Arial"/>
                </a:rPr>
                <a:t>ВЕЛ</a:t>
              </a:r>
              <a:r>
                <a:rPr lang="fr-BE" sz="2000" b="1" dirty="0">
                  <a:solidFill>
                    <a:prstClr val="black"/>
                  </a:solidFill>
                  <a:latin typeface="Arial"/>
                </a:rPr>
                <a:t> 12 </a:t>
              </a:r>
              <a:r>
                <a:rPr lang="ru-RU" sz="2000" b="1" dirty="0">
                  <a:solidFill>
                    <a:prstClr val="black"/>
                  </a:solidFill>
                  <a:latin typeface="Arial"/>
                </a:rPr>
                <a:t>недель – это простой и высоко эффективный режим терапии ХГС, позволяющий упростить каскад помощи пациентам до «лечения и диагностики»</a:t>
              </a:r>
              <a:endParaRPr lang="nl-BE" sz="2000" b="1" dirty="0">
                <a:solidFill>
                  <a:prstClr val="black"/>
                </a:solidFill>
                <a:latin typeface="Arial"/>
              </a:endParaRPr>
            </a:p>
          </p:txBody>
        </p:sp>
        <p:sp>
          <p:nvSpPr>
            <p:cNvPr id="15" name="TextBox 14">
              <a:extLst>
                <a:ext uri="{FF2B5EF4-FFF2-40B4-BE49-F238E27FC236}">
                  <a16:creationId xmlns="" xmlns:a16="http://schemas.microsoft.com/office/drawing/2014/main" id="{4B37081E-C216-46B9-A4C4-DE42E4B1EA7A}"/>
                </a:ext>
              </a:extLst>
            </p:cNvPr>
            <p:cNvSpPr txBox="1"/>
            <p:nvPr/>
          </p:nvSpPr>
          <p:spPr>
            <a:xfrm>
              <a:off x="6641345" y="4828105"/>
              <a:ext cx="311944"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678/</a:t>
              </a:r>
            </a:p>
            <a:p>
              <a:pPr algn="ctr" defTabSz="912668">
                <a:lnSpc>
                  <a:spcPct val="90000"/>
                </a:lnSpc>
                <a:defRPr/>
              </a:pPr>
              <a:r>
                <a:rPr lang="fr-BE" sz="1200" dirty="0">
                  <a:solidFill>
                    <a:prstClr val="black"/>
                  </a:solidFill>
                  <a:latin typeface="Arial"/>
                </a:rPr>
                <a:t>693</a:t>
              </a:r>
              <a:endParaRPr lang="nl-BE" sz="1200" dirty="0">
                <a:solidFill>
                  <a:prstClr val="black"/>
                </a:solidFill>
                <a:latin typeface="Arial"/>
              </a:endParaRPr>
            </a:p>
          </p:txBody>
        </p:sp>
        <p:sp>
          <p:nvSpPr>
            <p:cNvPr id="16" name="TextBox 15">
              <a:extLst>
                <a:ext uri="{FF2B5EF4-FFF2-40B4-BE49-F238E27FC236}">
                  <a16:creationId xmlns="" xmlns:a16="http://schemas.microsoft.com/office/drawing/2014/main" id="{E5438981-D35A-4782-8501-1ED914ED7B89}"/>
                </a:ext>
              </a:extLst>
            </p:cNvPr>
            <p:cNvSpPr txBox="1"/>
            <p:nvPr/>
          </p:nvSpPr>
          <p:spPr>
            <a:xfrm>
              <a:off x="7615564" y="4828466"/>
              <a:ext cx="257175"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263/</a:t>
              </a:r>
            </a:p>
            <a:p>
              <a:pPr algn="ctr" defTabSz="912668">
                <a:lnSpc>
                  <a:spcPct val="90000"/>
                </a:lnSpc>
                <a:defRPr/>
              </a:pPr>
              <a:r>
                <a:rPr lang="fr-BE" sz="1200" dirty="0">
                  <a:solidFill>
                    <a:prstClr val="black"/>
                  </a:solidFill>
                  <a:latin typeface="Arial"/>
                </a:rPr>
                <a:t>268</a:t>
              </a:r>
              <a:endParaRPr lang="nl-BE" sz="1200" dirty="0">
                <a:solidFill>
                  <a:prstClr val="black"/>
                </a:solidFill>
                <a:latin typeface="Arial"/>
              </a:endParaRPr>
            </a:p>
          </p:txBody>
        </p:sp>
        <p:sp>
          <p:nvSpPr>
            <p:cNvPr id="17" name="TextBox 16">
              <a:extLst>
                <a:ext uri="{FF2B5EF4-FFF2-40B4-BE49-F238E27FC236}">
                  <a16:creationId xmlns="" xmlns:a16="http://schemas.microsoft.com/office/drawing/2014/main" id="{02C78B8A-0868-4A7B-BDC0-CD5FFE812A31}"/>
                </a:ext>
              </a:extLst>
            </p:cNvPr>
            <p:cNvSpPr txBox="1"/>
            <p:nvPr/>
          </p:nvSpPr>
          <p:spPr>
            <a:xfrm>
              <a:off x="8549879" y="4825723"/>
              <a:ext cx="304800"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443/</a:t>
              </a:r>
            </a:p>
            <a:p>
              <a:pPr algn="ctr" defTabSz="912668">
                <a:lnSpc>
                  <a:spcPct val="90000"/>
                </a:lnSpc>
                <a:defRPr/>
              </a:pPr>
              <a:r>
                <a:rPr lang="fr-BE" sz="1200" dirty="0">
                  <a:solidFill>
                    <a:prstClr val="black"/>
                  </a:solidFill>
                  <a:latin typeface="Arial"/>
                </a:rPr>
                <a:t>447</a:t>
              </a:r>
              <a:endParaRPr lang="nl-BE" sz="1200" dirty="0">
                <a:solidFill>
                  <a:prstClr val="black"/>
                </a:solidFill>
                <a:latin typeface="Arial"/>
              </a:endParaRPr>
            </a:p>
          </p:txBody>
        </p:sp>
        <p:sp>
          <p:nvSpPr>
            <p:cNvPr id="18" name="TextBox 17">
              <a:extLst>
                <a:ext uri="{FF2B5EF4-FFF2-40B4-BE49-F238E27FC236}">
                  <a16:creationId xmlns="" xmlns:a16="http://schemas.microsoft.com/office/drawing/2014/main" id="{01F1736C-0C5E-4256-8D4E-DA2D59E9A0D1}"/>
                </a:ext>
              </a:extLst>
            </p:cNvPr>
            <p:cNvSpPr txBox="1"/>
            <p:nvPr/>
          </p:nvSpPr>
          <p:spPr>
            <a:xfrm>
              <a:off x="5759320" y="4826914"/>
              <a:ext cx="260747"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181/</a:t>
              </a:r>
            </a:p>
            <a:p>
              <a:pPr algn="ctr" defTabSz="912668">
                <a:lnSpc>
                  <a:spcPct val="90000"/>
                </a:lnSpc>
                <a:defRPr/>
              </a:pPr>
              <a:r>
                <a:rPr lang="fr-BE" sz="1200" dirty="0">
                  <a:solidFill>
                    <a:prstClr val="black"/>
                  </a:solidFill>
                  <a:latin typeface="Arial"/>
                </a:rPr>
                <a:t>188</a:t>
              </a:r>
              <a:endParaRPr lang="nl-BE" sz="1200" dirty="0">
                <a:solidFill>
                  <a:prstClr val="black"/>
                </a:solidFill>
                <a:latin typeface="Arial"/>
              </a:endParaRPr>
            </a:p>
          </p:txBody>
        </p:sp>
        <p:sp>
          <p:nvSpPr>
            <p:cNvPr id="19" name="TextBox 18">
              <a:extLst>
                <a:ext uri="{FF2B5EF4-FFF2-40B4-BE49-F238E27FC236}">
                  <a16:creationId xmlns="" xmlns:a16="http://schemas.microsoft.com/office/drawing/2014/main" id="{246E7873-197C-4697-8E3C-1EE0BE55E1E7}"/>
                </a:ext>
              </a:extLst>
            </p:cNvPr>
            <p:cNvSpPr txBox="1"/>
            <p:nvPr/>
          </p:nvSpPr>
          <p:spPr>
            <a:xfrm>
              <a:off x="3831988" y="4826914"/>
              <a:ext cx="321469"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753/</a:t>
              </a:r>
            </a:p>
            <a:p>
              <a:pPr algn="ctr" defTabSz="912668">
                <a:lnSpc>
                  <a:spcPct val="90000"/>
                </a:lnSpc>
                <a:defRPr/>
              </a:pPr>
              <a:r>
                <a:rPr lang="fr-BE" sz="1200" dirty="0">
                  <a:solidFill>
                    <a:prstClr val="black"/>
                  </a:solidFill>
                  <a:latin typeface="Arial"/>
                </a:rPr>
                <a:t>766</a:t>
              </a:r>
              <a:endParaRPr lang="nl-BE" sz="1200" dirty="0">
                <a:solidFill>
                  <a:prstClr val="black"/>
                </a:solidFill>
                <a:latin typeface="Arial"/>
              </a:endParaRPr>
            </a:p>
          </p:txBody>
        </p:sp>
        <p:sp>
          <p:nvSpPr>
            <p:cNvPr id="20" name="TextBox 19">
              <a:extLst>
                <a:ext uri="{FF2B5EF4-FFF2-40B4-BE49-F238E27FC236}">
                  <a16:creationId xmlns="" xmlns:a16="http://schemas.microsoft.com/office/drawing/2014/main" id="{EF535135-16DE-4AA8-82B1-C24AFE055687}"/>
                </a:ext>
              </a:extLst>
            </p:cNvPr>
            <p:cNvSpPr txBox="1"/>
            <p:nvPr/>
          </p:nvSpPr>
          <p:spPr>
            <a:xfrm>
              <a:off x="4825233" y="4826914"/>
              <a:ext cx="235744"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71/</a:t>
              </a:r>
            </a:p>
            <a:p>
              <a:pPr algn="ctr" defTabSz="912668">
                <a:lnSpc>
                  <a:spcPct val="90000"/>
                </a:lnSpc>
                <a:defRPr/>
              </a:pPr>
              <a:r>
                <a:rPr lang="fr-BE" sz="1200" dirty="0">
                  <a:solidFill>
                    <a:prstClr val="black"/>
                  </a:solidFill>
                  <a:latin typeface="Arial"/>
                </a:rPr>
                <a:t>71</a:t>
              </a:r>
            </a:p>
          </p:txBody>
        </p:sp>
        <p:sp>
          <p:nvSpPr>
            <p:cNvPr id="21" name="TextBox 20">
              <a:extLst>
                <a:ext uri="{FF2B5EF4-FFF2-40B4-BE49-F238E27FC236}">
                  <a16:creationId xmlns="" xmlns:a16="http://schemas.microsoft.com/office/drawing/2014/main" id="{177B9C75-D8E9-4C43-801B-F6D7B0C5A507}"/>
                </a:ext>
              </a:extLst>
            </p:cNvPr>
            <p:cNvSpPr txBox="1"/>
            <p:nvPr/>
          </p:nvSpPr>
          <p:spPr>
            <a:xfrm rot="16200000">
              <a:off x="2337252" y="2579145"/>
              <a:ext cx="1496616" cy="119754"/>
            </a:xfrm>
            <a:prstGeom prst="rect">
              <a:avLst/>
            </a:prstGeom>
            <a:noFill/>
          </p:spPr>
          <p:txBody>
            <a:bodyPr lIns="0" tIns="0" rIns="0" bIns="0">
              <a:spAutoFit/>
            </a:bodyPr>
            <a:lstStyle/>
            <a:p>
              <a:pPr algn="ctr" defTabSz="912668">
                <a:lnSpc>
                  <a:spcPct val="90000"/>
                </a:lnSpc>
                <a:defRPr/>
              </a:pPr>
              <a:r>
                <a:rPr lang="ru-RU" sz="1200" b="1" dirty="0">
                  <a:solidFill>
                    <a:srgbClr val="E2E2E2">
                      <a:lumMod val="25000"/>
                    </a:srgbClr>
                  </a:solidFill>
                  <a:latin typeface="Arial"/>
                </a:rPr>
                <a:t>СВО</a:t>
              </a:r>
              <a:r>
                <a:rPr lang="fr-BE" sz="1200" b="1" dirty="0">
                  <a:solidFill>
                    <a:srgbClr val="E2E2E2">
                      <a:lumMod val="25000"/>
                    </a:srgbClr>
                  </a:solidFill>
                  <a:latin typeface="Arial"/>
                </a:rPr>
                <a:t>12/24, % (PP)</a:t>
              </a:r>
            </a:p>
          </p:txBody>
        </p:sp>
        <p:sp>
          <p:nvSpPr>
            <p:cNvPr id="22" name="TextBox 21">
              <a:extLst>
                <a:ext uri="{FF2B5EF4-FFF2-40B4-BE49-F238E27FC236}">
                  <a16:creationId xmlns="" xmlns:a16="http://schemas.microsoft.com/office/drawing/2014/main" id="{CEC49E6F-7892-4051-A61B-2B4B0205B363}"/>
                </a:ext>
              </a:extLst>
            </p:cNvPr>
            <p:cNvSpPr txBox="1"/>
            <p:nvPr/>
          </p:nvSpPr>
          <p:spPr>
            <a:xfrm rot="16200000">
              <a:off x="2334181" y="4348800"/>
              <a:ext cx="1496616" cy="119754"/>
            </a:xfrm>
            <a:prstGeom prst="rect">
              <a:avLst/>
            </a:prstGeom>
            <a:noFill/>
          </p:spPr>
          <p:txBody>
            <a:bodyPr lIns="0" tIns="0" rIns="0" bIns="0">
              <a:spAutoFit/>
            </a:bodyPr>
            <a:lstStyle/>
            <a:p>
              <a:pPr algn="ctr" defTabSz="912668">
                <a:lnSpc>
                  <a:spcPct val="90000"/>
                </a:lnSpc>
                <a:defRPr/>
              </a:pPr>
              <a:r>
                <a:rPr lang="ru-RU" sz="1200" b="1" dirty="0">
                  <a:solidFill>
                    <a:srgbClr val="E2E2E2">
                      <a:lumMod val="25000"/>
                    </a:srgbClr>
                  </a:solidFill>
                  <a:latin typeface="Arial"/>
                </a:rPr>
                <a:t>СВО</a:t>
              </a:r>
              <a:r>
                <a:rPr lang="fr-BE" sz="1200" b="1" dirty="0">
                  <a:solidFill>
                    <a:srgbClr val="E2E2E2">
                      <a:lumMod val="25000"/>
                    </a:srgbClr>
                  </a:solidFill>
                  <a:latin typeface="Arial"/>
                </a:rPr>
                <a:t>12/24, % (PP)</a:t>
              </a:r>
            </a:p>
          </p:txBody>
        </p:sp>
        <p:sp>
          <p:nvSpPr>
            <p:cNvPr id="23" name="TextBox 22">
              <a:extLst>
                <a:ext uri="{FF2B5EF4-FFF2-40B4-BE49-F238E27FC236}">
                  <a16:creationId xmlns="" xmlns:a16="http://schemas.microsoft.com/office/drawing/2014/main" id="{49385C3C-D0A6-44C0-811B-1CDF3823BF6B}"/>
                </a:ext>
              </a:extLst>
            </p:cNvPr>
            <p:cNvSpPr txBox="1"/>
            <p:nvPr/>
          </p:nvSpPr>
          <p:spPr>
            <a:xfrm>
              <a:off x="3706025" y="2942719"/>
              <a:ext cx="629841"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1595/</a:t>
              </a:r>
            </a:p>
            <a:p>
              <a:pPr algn="ctr" defTabSz="912668">
                <a:lnSpc>
                  <a:spcPct val="90000"/>
                </a:lnSpc>
                <a:defRPr/>
              </a:pPr>
              <a:r>
                <a:rPr lang="fr-BE" sz="1200" dirty="0">
                  <a:solidFill>
                    <a:prstClr val="black"/>
                  </a:solidFill>
                  <a:latin typeface="Arial"/>
                </a:rPr>
                <a:t>1615</a:t>
              </a:r>
              <a:endParaRPr lang="nl-BE" sz="1200" dirty="0">
                <a:solidFill>
                  <a:prstClr val="black"/>
                </a:solidFill>
                <a:latin typeface="Arial"/>
              </a:endParaRPr>
            </a:p>
          </p:txBody>
        </p:sp>
        <p:sp>
          <p:nvSpPr>
            <p:cNvPr id="24" name="TextBox 23">
              <a:extLst>
                <a:ext uri="{FF2B5EF4-FFF2-40B4-BE49-F238E27FC236}">
                  <a16:creationId xmlns="" xmlns:a16="http://schemas.microsoft.com/office/drawing/2014/main" id="{6E271876-3A4A-461B-A03B-80FD56759AE4}"/>
                </a:ext>
              </a:extLst>
            </p:cNvPr>
            <p:cNvSpPr txBox="1"/>
            <p:nvPr/>
          </p:nvSpPr>
          <p:spPr>
            <a:xfrm>
              <a:off x="4289549" y="2949858"/>
              <a:ext cx="285750" cy="291002"/>
            </a:xfrm>
            <a:prstGeom prst="rect">
              <a:avLst/>
            </a:prstGeom>
            <a:noFill/>
          </p:spPr>
          <p:txBody>
            <a:bodyPr lIns="0" tIns="0" rIns="0" bIns="0">
              <a:spAutoFit/>
            </a:bodyPr>
            <a:lstStyle/>
            <a:p>
              <a:pPr algn="ctr" defTabSz="912668">
                <a:lnSpc>
                  <a:spcPct val="90000"/>
                </a:lnSpc>
                <a:defRPr/>
              </a:pPr>
              <a:r>
                <a:rPr lang="fr-BE" sz="1200" dirty="0">
                  <a:solidFill>
                    <a:prstClr val="white"/>
                  </a:solidFill>
                  <a:latin typeface="Arial"/>
                </a:rPr>
                <a:t>335/</a:t>
              </a:r>
            </a:p>
            <a:p>
              <a:pPr algn="ctr" defTabSz="912668">
                <a:lnSpc>
                  <a:spcPct val="90000"/>
                </a:lnSpc>
                <a:defRPr/>
              </a:pPr>
              <a:r>
                <a:rPr lang="fr-BE" sz="1200" dirty="0">
                  <a:solidFill>
                    <a:prstClr val="white"/>
                  </a:solidFill>
                  <a:latin typeface="Arial"/>
                </a:rPr>
                <a:t>342</a:t>
              </a:r>
              <a:endParaRPr lang="nl-BE" sz="1200" dirty="0">
                <a:solidFill>
                  <a:prstClr val="white"/>
                </a:solidFill>
                <a:latin typeface="Arial"/>
              </a:endParaRPr>
            </a:p>
          </p:txBody>
        </p:sp>
        <p:sp>
          <p:nvSpPr>
            <p:cNvPr id="25" name="TextBox 24">
              <a:extLst>
                <a:ext uri="{FF2B5EF4-FFF2-40B4-BE49-F238E27FC236}">
                  <a16:creationId xmlns="" xmlns:a16="http://schemas.microsoft.com/office/drawing/2014/main" id="{50896E24-2032-4327-B223-8B05F45C3238}"/>
                </a:ext>
              </a:extLst>
            </p:cNvPr>
            <p:cNvSpPr txBox="1"/>
            <p:nvPr/>
          </p:nvSpPr>
          <p:spPr>
            <a:xfrm>
              <a:off x="5096549" y="2943313"/>
              <a:ext cx="628650"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1535/</a:t>
              </a:r>
            </a:p>
            <a:p>
              <a:pPr algn="ctr" defTabSz="912668">
                <a:lnSpc>
                  <a:spcPct val="90000"/>
                </a:lnSpc>
                <a:defRPr/>
              </a:pPr>
              <a:r>
                <a:rPr lang="fr-BE" sz="1200" dirty="0">
                  <a:solidFill>
                    <a:prstClr val="black"/>
                  </a:solidFill>
                  <a:latin typeface="Arial"/>
                </a:rPr>
                <a:t>1553</a:t>
              </a:r>
              <a:endParaRPr lang="nl-BE" sz="1200" dirty="0">
                <a:solidFill>
                  <a:prstClr val="black"/>
                </a:solidFill>
                <a:latin typeface="Arial"/>
              </a:endParaRPr>
            </a:p>
          </p:txBody>
        </p:sp>
        <p:sp>
          <p:nvSpPr>
            <p:cNvPr id="26" name="TextBox 25">
              <a:extLst>
                <a:ext uri="{FF2B5EF4-FFF2-40B4-BE49-F238E27FC236}">
                  <a16:creationId xmlns="" xmlns:a16="http://schemas.microsoft.com/office/drawing/2014/main" id="{BE62C4CC-9D20-417A-B53B-BA5FD7592A8E}"/>
                </a:ext>
              </a:extLst>
            </p:cNvPr>
            <p:cNvSpPr txBox="1"/>
            <p:nvPr/>
          </p:nvSpPr>
          <p:spPr>
            <a:xfrm>
              <a:off x="5675331" y="2949858"/>
              <a:ext cx="285750" cy="291002"/>
            </a:xfrm>
            <a:prstGeom prst="rect">
              <a:avLst/>
            </a:prstGeom>
            <a:noFill/>
          </p:spPr>
          <p:txBody>
            <a:bodyPr lIns="0" tIns="0" rIns="0" bIns="0">
              <a:spAutoFit/>
            </a:bodyPr>
            <a:lstStyle/>
            <a:p>
              <a:pPr algn="ctr" defTabSz="912668">
                <a:lnSpc>
                  <a:spcPct val="90000"/>
                </a:lnSpc>
                <a:defRPr/>
              </a:pPr>
              <a:r>
                <a:rPr lang="fr-BE" sz="1200" dirty="0">
                  <a:solidFill>
                    <a:prstClr val="white"/>
                  </a:solidFill>
                  <a:latin typeface="Arial"/>
                </a:rPr>
                <a:t>264/</a:t>
              </a:r>
            </a:p>
            <a:p>
              <a:pPr algn="ctr" defTabSz="912668">
                <a:lnSpc>
                  <a:spcPct val="90000"/>
                </a:lnSpc>
                <a:defRPr/>
              </a:pPr>
              <a:r>
                <a:rPr lang="fr-BE" sz="1200" dirty="0">
                  <a:solidFill>
                    <a:prstClr val="white"/>
                  </a:solidFill>
                  <a:latin typeface="Arial"/>
                </a:rPr>
                <a:t>269</a:t>
              </a:r>
              <a:endParaRPr lang="nl-BE" sz="1200" dirty="0">
                <a:solidFill>
                  <a:prstClr val="white"/>
                </a:solidFill>
                <a:latin typeface="Arial"/>
              </a:endParaRPr>
            </a:p>
          </p:txBody>
        </p:sp>
        <p:sp>
          <p:nvSpPr>
            <p:cNvPr id="27" name="TextBox 26">
              <a:extLst>
                <a:ext uri="{FF2B5EF4-FFF2-40B4-BE49-F238E27FC236}">
                  <a16:creationId xmlns="" xmlns:a16="http://schemas.microsoft.com/office/drawing/2014/main" id="{8C41FCA5-D3A4-4075-9052-5FBD10A79055}"/>
                </a:ext>
              </a:extLst>
            </p:cNvPr>
            <p:cNvSpPr txBox="1"/>
            <p:nvPr/>
          </p:nvSpPr>
          <p:spPr>
            <a:xfrm>
              <a:off x="6448871" y="2943313"/>
              <a:ext cx="628650"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1646/</a:t>
              </a:r>
            </a:p>
            <a:p>
              <a:pPr algn="ctr" defTabSz="912668">
                <a:lnSpc>
                  <a:spcPct val="90000"/>
                </a:lnSpc>
                <a:defRPr/>
              </a:pPr>
              <a:r>
                <a:rPr lang="fr-BE" sz="1200" dirty="0">
                  <a:solidFill>
                    <a:prstClr val="black"/>
                  </a:solidFill>
                  <a:latin typeface="Arial"/>
                </a:rPr>
                <a:t>1686</a:t>
              </a:r>
              <a:endParaRPr lang="nl-BE" sz="1200" dirty="0">
                <a:solidFill>
                  <a:prstClr val="black"/>
                </a:solidFill>
                <a:latin typeface="Arial"/>
              </a:endParaRPr>
            </a:p>
          </p:txBody>
        </p:sp>
        <p:sp>
          <p:nvSpPr>
            <p:cNvPr id="28" name="TextBox 27">
              <a:extLst>
                <a:ext uri="{FF2B5EF4-FFF2-40B4-BE49-F238E27FC236}">
                  <a16:creationId xmlns="" xmlns:a16="http://schemas.microsoft.com/office/drawing/2014/main" id="{FC010905-DFD9-473C-8EE4-2E0921F18F1F}"/>
                </a:ext>
              </a:extLst>
            </p:cNvPr>
            <p:cNvSpPr txBox="1"/>
            <p:nvPr/>
          </p:nvSpPr>
          <p:spPr>
            <a:xfrm>
              <a:off x="7050930" y="2950453"/>
              <a:ext cx="285750" cy="291002"/>
            </a:xfrm>
            <a:prstGeom prst="rect">
              <a:avLst/>
            </a:prstGeom>
            <a:noFill/>
          </p:spPr>
          <p:txBody>
            <a:bodyPr lIns="0" tIns="0" rIns="0" bIns="0">
              <a:spAutoFit/>
            </a:bodyPr>
            <a:lstStyle/>
            <a:p>
              <a:pPr algn="ctr" defTabSz="912668">
                <a:lnSpc>
                  <a:spcPct val="90000"/>
                </a:lnSpc>
                <a:defRPr/>
              </a:pPr>
              <a:r>
                <a:rPr lang="fr-BE" sz="1200" dirty="0">
                  <a:solidFill>
                    <a:prstClr val="white"/>
                  </a:solidFill>
                  <a:latin typeface="Arial"/>
                </a:rPr>
                <a:t>297/</a:t>
              </a:r>
            </a:p>
            <a:p>
              <a:pPr algn="ctr" defTabSz="912668">
                <a:lnSpc>
                  <a:spcPct val="90000"/>
                </a:lnSpc>
                <a:defRPr/>
              </a:pPr>
              <a:r>
                <a:rPr lang="fr-BE" sz="1200" dirty="0">
                  <a:solidFill>
                    <a:prstClr val="white"/>
                  </a:solidFill>
                  <a:latin typeface="Arial"/>
                </a:rPr>
                <a:t>308</a:t>
              </a:r>
              <a:endParaRPr lang="nl-BE" sz="1200" dirty="0">
                <a:solidFill>
                  <a:prstClr val="white"/>
                </a:solidFill>
                <a:latin typeface="Arial"/>
              </a:endParaRPr>
            </a:p>
          </p:txBody>
        </p:sp>
        <p:sp>
          <p:nvSpPr>
            <p:cNvPr id="29" name="TextBox 28">
              <a:extLst>
                <a:ext uri="{FF2B5EF4-FFF2-40B4-BE49-F238E27FC236}">
                  <a16:creationId xmlns="" xmlns:a16="http://schemas.microsoft.com/office/drawing/2014/main" id="{F451A9B0-1C37-4F18-8968-DFA8B10BDE37}"/>
                </a:ext>
              </a:extLst>
            </p:cNvPr>
            <p:cNvSpPr txBox="1"/>
            <p:nvPr/>
          </p:nvSpPr>
          <p:spPr>
            <a:xfrm>
              <a:off x="7838618" y="2943313"/>
              <a:ext cx="628650" cy="291002"/>
            </a:xfrm>
            <a:prstGeom prst="rect">
              <a:avLst/>
            </a:prstGeom>
            <a:noFill/>
          </p:spPr>
          <p:txBody>
            <a:bodyPr lIns="0" tIns="0" rIns="0" bIns="0">
              <a:spAutoFit/>
            </a:bodyPr>
            <a:lstStyle/>
            <a:p>
              <a:pPr algn="ctr" defTabSz="912668">
                <a:lnSpc>
                  <a:spcPct val="90000"/>
                </a:lnSpc>
                <a:defRPr/>
              </a:pPr>
              <a:r>
                <a:rPr lang="fr-BE" sz="1200" dirty="0">
                  <a:solidFill>
                    <a:prstClr val="black"/>
                  </a:solidFill>
                  <a:latin typeface="Arial"/>
                </a:rPr>
                <a:t>341/</a:t>
              </a:r>
            </a:p>
            <a:p>
              <a:pPr algn="ctr" defTabSz="912668">
                <a:lnSpc>
                  <a:spcPct val="90000"/>
                </a:lnSpc>
                <a:defRPr/>
              </a:pPr>
              <a:r>
                <a:rPr lang="fr-BE" sz="1200" dirty="0">
                  <a:solidFill>
                    <a:prstClr val="black"/>
                  </a:solidFill>
                  <a:latin typeface="Arial"/>
                </a:rPr>
                <a:t>343</a:t>
              </a:r>
              <a:endParaRPr lang="nl-BE" sz="1200" dirty="0">
                <a:solidFill>
                  <a:prstClr val="black"/>
                </a:solidFill>
                <a:latin typeface="Arial"/>
              </a:endParaRPr>
            </a:p>
          </p:txBody>
        </p:sp>
        <p:sp>
          <p:nvSpPr>
            <p:cNvPr id="30" name="TextBox 29">
              <a:extLst>
                <a:ext uri="{FF2B5EF4-FFF2-40B4-BE49-F238E27FC236}">
                  <a16:creationId xmlns="" xmlns:a16="http://schemas.microsoft.com/office/drawing/2014/main" id="{6CCA3DF1-C6BA-4FB0-AEC1-53B74F51EC8C}"/>
                </a:ext>
              </a:extLst>
            </p:cNvPr>
            <p:cNvSpPr txBox="1"/>
            <p:nvPr/>
          </p:nvSpPr>
          <p:spPr>
            <a:xfrm>
              <a:off x="8434300" y="2949858"/>
              <a:ext cx="285750" cy="291002"/>
            </a:xfrm>
            <a:prstGeom prst="rect">
              <a:avLst/>
            </a:prstGeom>
            <a:noFill/>
          </p:spPr>
          <p:txBody>
            <a:bodyPr lIns="0" tIns="0" rIns="0" bIns="0">
              <a:spAutoFit/>
            </a:bodyPr>
            <a:lstStyle/>
            <a:p>
              <a:pPr algn="ctr" defTabSz="912668">
                <a:lnSpc>
                  <a:spcPct val="90000"/>
                </a:lnSpc>
                <a:defRPr/>
              </a:pPr>
              <a:r>
                <a:rPr lang="fr-BE" sz="1200" dirty="0">
                  <a:solidFill>
                    <a:prstClr val="white"/>
                  </a:solidFill>
                  <a:latin typeface="Arial"/>
                </a:rPr>
                <a:t>53/</a:t>
              </a:r>
            </a:p>
            <a:p>
              <a:pPr algn="ctr" defTabSz="912668">
                <a:lnSpc>
                  <a:spcPct val="90000"/>
                </a:lnSpc>
                <a:defRPr/>
              </a:pPr>
              <a:r>
                <a:rPr lang="fr-BE" sz="1200" dirty="0">
                  <a:solidFill>
                    <a:prstClr val="white"/>
                  </a:solidFill>
                  <a:latin typeface="Arial"/>
                </a:rPr>
                <a:t>53</a:t>
              </a:r>
              <a:endParaRPr lang="nl-BE" sz="1200" dirty="0">
                <a:solidFill>
                  <a:prstClr val="white"/>
                </a:solidFill>
                <a:latin typeface="Arial"/>
              </a:endParaRPr>
            </a:p>
          </p:txBody>
        </p:sp>
      </p:grpSp>
      <p:sp>
        <p:nvSpPr>
          <p:cNvPr id="32" name="Footer Placeholder 3"/>
          <p:cNvSpPr>
            <a:spLocks noGrp="1"/>
          </p:cNvSpPr>
          <p:nvPr>
            <p:ph type="ftr" sz="quarter" idx="4294967295"/>
          </p:nvPr>
        </p:nvSpPr>
        <p:spPr>
          <a:xfrm>
            <a:off x="4041109" y="6597353"/>
            <a:ext cx="4575192" cy="123444"/>
          </a:xfrm>
          <a:prstGeom prst="rect">
            <a:avLst/>
          </a:prstGeom>
        </p:spPr>
        <p:txBody>
          <a:bodyPr/>
          <a:lstStyle/>
          <a:p>
            <a:r>
              <a:rPr lang="en-US" sz="1000" dirty="0" err="1"/>
              <a:t>Mangia</a:t>
            </a:r>
            <a:r>
              <a:rPr lang="en-US" sz="1000" dirty="0"/>
              <a:t>, EASL, 2019, GS-03</a:t>
            </a:r>
          </a:p>
        </p:txBody>
      </p:sp>
    </p:spTree>
    <p:extLst>
      <p:ext uri="{BB962C8B-B14F-4D97-AF65-F5344CB8AC3E}">
        <p14:creationId xmlns:p14="http://schemas.microsoft.com/office/powerpoint/2010/main" val="100606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62755020"/>
              </p:ext>
            </p:extLst>
          </p:nvPr>
        </p:nvGraphicFramePr>
        <p:xfrm>
          <a:off x="2944092" y="2016001"/>
          <a:ext cx="6199908" cy="36425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77402" y="689329"/>
            <a:ext cx="8539316" cy="507423"/>
          </a:xfrm>
        </p:spPr>
        <p:txBody>
          <a:bodyPr/>
          <a:lstStyle/>
          <a:p>
            <a:r>
              <a:rPr lang="ru-RU" dirty="0"/>
              <a:t>Опыт применения ГЛЕ/ПИБ и СОФ</a:t>
            </a:r>
            <a:r>
              <a:rPr lang="en-US" dirty="0"/>
              <a:t>/</a:t>
            </a:r>
            <a:r>
              <a:rPr lang="ru-RU" dirty="0"/>
              <a:t>ВЕЛ в реальной практике</a:t>
            </a:r>
            <a:endParaRPr lang="en-US" dirty="0"/>
          </a:p>
        </p:txBody>
      </p:sp>
      <p:sp>
        <p:nvSpPr>
          <p:cNvPr id="7" name="Text Placeholder 6"/>
          <p:cNvSpPr>
            <a:spLocks noGrp="1"/>
          </p:cNvSpPr>
          <p:nvPr>
            <p:ph type="body" sz="quarter" idx="13"/>
          </p:nvPr>
        </p:nvSpPr>
        <p:spPr/>
        <p:txBody>
          <a:bodyPr/>
          <a:lstStyle/>
          <a:p>
            <a:r>
              <a:rPr lang="en-US" dirty="0"/>
              <a:t>TRIO: </a:t>
            </a:r>
            <a:r>
              <a:rPr lang="ru-RU" dirty="0"/>
              <a:t>когорта в реальной клинической практике США</a:t>
            </a:r>
            <a:endParaRPr lang="en-US" dirty="0"/>
          </a:p>
        </p:txBody>
      </p:sp>
      <p:graphicFrame>
        <p:nvGraphicFramePr>
          <p:cNvPr id="13" name="Table 12">
            <a:extLst>
              <a:ext uri="{FF2B5EF4-FFF2-40B4-BE49-F238E27FC236}">
                <a16:creationId xmlns:a16="http://schemas.microsoft.com/office/drawing/2014/main" xmlns="" id="{9BC23651-1EA9-4FD4-B436-3CD9FD59599E}"/>
              </a:ext>
            </a:extLst>
          </p:cNvPr>
          <p:cNvGraphicFramePr>
            <a:graphicFrameLocks noGrp="1"/>
          </p:cNvGraphicFramePr>
          <p:nvPr>
            <p:extLst>
              <p:ext uri="{D42A27DB-BD31-4B8C-83A1-F6EECF244321}">
                <p14:modId xmlns:p14="http://schemas.microsoft.com/office/powerpoint/2010/main" val="3330379558"/>
              </p:ext>
            </p:extLst>
          </p:nvPr>
        </p:nvGraphicFramePr>
        <p:xfrm>
          <a:off x="130845" y="1734248"/>
          <a:ext cx="2784971" cy="4174040"/>
        </p:xfrm>
        <a:graphic>
          <a:graphicData uri="http://schemas.openxmlformats.org/drawingml/2006/table">
            <a:tbl>
              <a:tblPr firstRow="1" bandRow="1">
                <a:tableStyleId>{6E25E649-3F16-4E02-A733-19D2CDBF48F0}</a:tableStyleId>
              </a:tblPr>
              <a:tblGrid>
                <a:gridCol w="1486679">
                  <a:extLst>
                    <a:ext uri="{9D8B030D-6E8A-4147-A177-3AD203B41FA5}">
                      <a16:colId xmlns:a16="http://schemas.microsoft.com/office/drawing/2014/main" xmlns="" val="797179976"/>
                    </a:ext>
                  </a:extLst>
                </a:gridCol>
                <a:gridCol w="671459">
                  <a:extLst>
                    <a:ext uri="{9D8B030D-6E8A-4147-A177-3AD203B41FA5}">
                      <a16:colId xmlns:a16="http://schemas.microsoft.com/office/drawing/2014/main" xmlns="" val="20001"/>
                    </a:ext>
                  </a:extLst>
                </a:gridCol>
                <a:gridCol w="626833">
                  <a:extLst>
                    <a:ext uri="{9D8B030D-6E8A-4147-A177-3AD203B41FA5}">
                      <a16:colId xmlns:a16="http://schemas.microsoft.com/office/drawing/2014/main" xmlns="" val="2615110997"/>
                    </a:ext>
                  </a:extLst>
                </a:gridCol>
              </a:tblGrid>
              <a:tr h="369678">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ru-RU" sz="1400" b="1" dirty="0">
                          <a:solidFill>
                            <a:schemeClr val="tx1"/>
                          </a:solidFill>
                        </a:rPr>
                        <a:t>Исходные характеристики</a:t>
                      </a:r>
                      <a:endParaRPr lang="en-US" sz="1400" b="1" dirty="0">
                        <a:solidFill>
                          <a:schemeClr val="tx1"/>
                        </a:solidFill>
                      </a:endParaRPr>
                    </a:p>
                  </a:txBody>
                  <a:tcPr marL="0" marR="0" marT="0" marB="0" anchor="ctr">
                    <a:noFill/>
                  </a:tcPr>
                </a:tc>
                <a:tc>
                  <a:txBody>
                    <a:bodyPr/>
                    <a:lstStyle/>
                    <a:p>
                      <a:pPr algn="ctr" fontAlgn="b"/>
                      <a:r>
                        <a:rPr lang="ru-RU" sz="1050" b="1" i="0" u="none" strike="noStrike" dirty="0">
                          <a:solidFill>
                            <a:schemeClr val="tx1"/>
                          </a:solidFill>
                          <a:effectLst/>
                          <a:latin typeface="+mn-lt"/>
                        </a:rPr>
                        <a:t>СОФ</a:t>
                      </a:r>
                      <a:r>
                        <a:rPr lang="en-US" sz="1050" b="1" i="0" u="none" strike="noStrike" dirty="0" smtClean="0">
                          <a:solidFill>
                            <a:schemeClr val="tx1"/>
                          </a:solidFill>
                          <a:effectLst/>
                          <a:latin typeface="+mn-lt"/>
                        </a:rPr>
                        <a:t>/</a:t>
                      </a:r>
                      <a:r>
                        <a:rPr lang="ru-RU" sz="1050" b="1" i="0" u="none" strike="noStrike" dirty="0" smtClean="0">
                          <a:solidFill>
                            <a:schemeClr val="tx1"/>
                          </a:solidFill>
                          <a:effectLst/>
                          <a:latin typeface="+mn-lt"/>
                        </a:rPr>
                        <a:t>ВЕЛ</a:t>
                      </a:r>
                      <a:endParaRPr lang="en-US" sz="1050" b="1" i="0" u="none" strike="noStrike" dirty="0">
                        <a:solidFill>
                          <a:schemeClr val="tx1"/>
                        </a:solidFill>
                        <a:effectLst/>
                        <a:latin typeface="+mn-lt"/>
                      </a:endParaRPr>
                    </a:p>
                    <a:p>
                      <a:pPr algn="ctr" fontAlgn="b"/>
                      <a:r>
                        <a:rPr lang="en-US" sz="1050" b="1" i="0" u="none" strike="noStrike" dirty="0">
                          <a:solidFill>
                            <a:schemeClr val="tx1"/>
                          </a:solidFill>
                          <a:effectLst/>
                          <a:latin typeface="+mn-lt"/>
                        </a:rPr>
                        <a:t>N=777</a:t>
                      </a:r>
                    </a:p>
                  </a:txBody>
                  <a:tcPr marL="0" marR="0" marT="0" marB="0" anchor="ctr">
                    <a:solidFill>
                      <a:srgbClr val="97BAFF"/>
                    </a:solidFill>
                  </a:tcPr>
                </a:tc>
                <a:tc>
                  <a:txBody>
                    <a:bodyPr/>
                    <a:lstStyle/>
                    <a:p>
                      <a:pPr algn="ctr" fontAlgn="b"/>
                      <a:r>
                        <a:rPr lang="ru-RU" sz="1050" b="1" i="0" u="none" strike="noStrike" dirty="0">
                          <a:solidFill>
                            <a:schemeClr val="tx1"/>
                          </a:solidFill>
                          <a:effectLst/>
                          <a:latin typeface="+mn-lt"/>
                        </a:rPr>
                        <a:t>ГЛЕ/ПИБ</a:t>
                      </a:r>
                      <a:endParaRPr lang="en-US" sz="1050" b="1" i="0" u="none" strike="noStrike" dirty="0">
                        <a:solidFill>
                          <a:schemeClr val="tx1"/>
                        </a:solidFill>
                        <a:effectLst/>
                        <a:latin typeface="+mn-lt"/>
                      </a:endParaRPr>
                    </a:p>
                    <a:p>
                      <a:pPr algn="ctr" fontAlgn="b"/>
                      <a:r>
                        <a:rPr lang="en-US" sz="1050" b="1" i="0" u="none" strike="noStrike" dirty="0">
                          <a:solidFill>
                            <a:schemeClr val="tx1"/>
                          </a:solidFill>
                          <a:effectLst/>
                          <a:latin typeface="+mn-lt"/>
                        </a:rPr>
                        <a:t>N=1131</a:t>
                      </a:r>
                    </a:p>
                  </a:txBody>
                  <a:tcPr marL="0" marR="0" marT="0" marB="0" anchor="ctr">
                    <a:solidFill>
                      <a:srgbClr val="FED96F"/>
                    </a:solidFill>
                  </a:tcPr>
                </a:tc>
                <a:extLst>
                  <a:ext uri="{0D108BD9-81ED-4DB2-BD59-A6C34878D82A}">
                    <a16:rowId xmlns:a16="http://schemas.microsoft.com/office/drawing/2014/main" xmlns="" val="1099919398"/>
                  </a:ext>
                </a:extLst>
              </a:tr>
              <a:tr h="205396">
                <a:tc>
                  <a:txBody>
                    <a:bodyPr/>
                    <a:lstStyle/>
                    <a:p>
                      <a:pPr algn="l" fontAlgn="b"/>
                      <a:r>
                        <a:rPr lang="en-US" sz="1100" u="none" strike="noStrike" dirty="0">
                          <a:effectLst/>
                          <a:latin typeface="+mn-lt"/>
                        </a:rPr>
                        <a:t> </a:t>
                      </a:r>
                      <a:r>
                        <a:rPr lang="ru-RU" sz="1100" u="none" strike="noStrike" dirty="0">
                          <a:effectLst/>
                          <a:latin typeface="+mn-lt"/>
                        </a:rPr>
                        <a:t>Мужчины</a:t>
                      </a:r>
                      <a:r>
                        <a:rPr lang="en-US" sz="1100" u="none" strike="noStrike" dirty="0">
                          <a:effectLst/>
                          <a:latin typeface="+mn-lt"/>
                        </a:rPr>
                        <a:t>, n (%)</a:t>
                      </a:r>
                      <a:endParaRPr lang="en-US" sz="1100" b="1"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456 (59)</a:t>
                      </a:r>
                    </a:p>
                  </a:txBody>
                  <a:tcPr marL="7620" marR="7620" marT="7620" marB="0" anchor="ctr"/>
                </a:tc>
                <a:tc>
                  <a:txBody>
                    <a:bodyPr/>
                    <a:lstStyle/>
                    <a:p>
                      <a:pPr algn="ctr" fontAlgn="b"/>
                      <a:r>
                        <a:rPr lang="en-US" sz="1100" b="0" i="0" u="none" strike="noStrike" dirty="0">
                          <a:solidFill>
                            <a:srgbClr val="000000"/>
                          </a:solidFill>
                          <a:effectLst/>
                          <a:latin typeface="+mn-lt"/>
                        </a:rPr>
                        <a:t>664 (59)</a:t>
                      </a:r>
                    </a:p>
                  </a:txBody>
                  <a:tcPr marL="7620" marR="7620" marT="7620" marB="0" anchor="ctr"/>
                </a:tc>
                <a:extLst>
                  <a:ext uri="{0D108BD9-81ED-4DB2-BD59-A6C34878D82A}">
                    <a16:rowId xmlns:a16="http://schemas.microsoft.com/office/drawing/2014/main" xmlns="" val="261548645"/>
                  </a:ext>
                </a:extLst>
              </a:tr>
              <a:tr h="312420">
                <a:tc>
                  <a:txBody>
                    <a:bodyPr/>
                    <a:lstStyle/>
                    <a:p>
                      <a:pPr algn="l" fontAlgn="b"/>
                      <a:r>
                        <a:rPr lang="en-US" sz="1100" u="none" strike="noStrike" dirty="0">
                          <a:effectLst/>
                          <a:latin typeface="+mn-lt"/>
                        </a:rPr>
                        <a:t> </a:t>
                      </a:r>
                      <a:r>
                        <a:rPr lang="ru-RU" sz="1100" u="none" strike="noStrike" dirty="0">
                          <a:effectLst/>
                          <a:latin typeface="+mn-lt"/>
                        </a:rPr>
                        <a:t>Возраст, среднее</a:t>
                      </a:r>
                      <a:r>
                        <a:rPr lang="en-US" sz="1100" u="none" strike="noStrike" dirty="0">
                          <a:effectLst/>
                          <a:latin typeface="+mn-lt"/>
                        </a:rPr>
                        <a:t> </a:t>
                      </a:r>
                      <a:br>
                        <a:rPr lang="en-US" sz="1100" u="none" strike="noStrike" dirty="0">
                          <a:effectLst/>
                          <a:latin typeface="+mn-lt"/>
                        </a:rPr>
                      </a:br>
                      <a:r>
                        <a:rPr lang="en-US" sz="1100" u="none" strike="noStrike" dirty="0">
                          <a:effectLst/>
                          <a:latin typeface="+mn-lt"/>
                        </a:rPr>
                        <a:t> (</a:t>
                      </a:r>
                      <a:r>
                        <a:rPr lang="ru-RU" sz="1100" u="none" strike="noStrike" dirty="0">
                          <a:effectLst/>
                          <a:latin typeface="+mn-lt"/>
                        </a:rPr>
                        <a:t>диапазон</a:t>
                      </a:r>
                      <a:r>
                        <a:rPr lang="en-US" sz="1100" u="none" strike="noStrike" dirty="0">
                          <a:effectLst/>
                          <a:latin typeface="+mn-lt"/>
                        </a:rPr>
                        <a:t>)</a:t>
                      </a:r>
                      <a:endParaRPr lang="en-US" sz="1100" b="1"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57 </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(21-90)</a:t>
                      </a:r>
                    </a:p>
                  </a:txBody>
                  <a:tcPr marL="7620" marR="7620" marT="7620" marB="0" anchor="ctr"/>
                </a:tc>
                <a:tc>
                  <a:txBody>
                    <a:bodyPr/>
                    <a:lstStyle/>
                    <a:p>
                      <a:pPr algn="ctr" fontAlgn="b"/>
                      <a:r>
                        <a:rPr lang="en-US" sz="1100" b="0" i="0" u="none" strike="noStrike" dirty="0">
                          <a:solidFill>
                            <a:srgbClr val="000000"/>
                          </a:solidFill>
                          <a:effectLst/>
                          <a:latin typeface="+mn-lt"/>
                        </a:rPr>
                        <a:t>54 </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(18-87)</a:t>
                      </a:r>
                    </a:p>
                  </a:txBody>
                  <a:tcPr marL="7620" marR="7620" marT="7620" marB="0" anchor="ctr"/>
                </a:tc>
                <a:extLst>
                  <a:ext uri="{0D108BD9-81ED-4DB2-BD59-A6C34878D82A}">
                    <a16:rowId xmlns:a16="http://schemas.microsoft.com/office/drawing/2014/main" xmlns="" val="4293435370"/>
                  </a:ext>
                </a:extLst>
              </a:tr>
              <a:tr h="205396">
                <a:tc>
                  <a:txBody>
                    <a:bodyPr/>
                    <a:lstStyle/>
                    <a:p>
                      <a:pPr algn="l" fontAlgn="b"/>
                      <a:r>
                        <a:rPr lang="en-US" sz="1100" u="none" strike="noStrike" dirty="0">
                          <a:effectLst/>
                          <a:latin typeface="+mn-lt"/>
                        </a:rPr>
                        <a:t> </a:t>
                      </a:r>
                      <a:r>
                        <a:rPr lang="ru-RU" sz="1100" u="none" strike="noStrike" dirty="0">
                          <a:effectLst/>
                          <a:latin typeface="+mn-lt"/>
                        </a:rPr>
                        <a:t>Цирроз</a:t>
                      </a:r>
                      <a:r>
                        <a:rPr lang="en-US" sz="1100" u="none" strike="noStrike" dirty="0">
                          <a:effectLst/>
                          <a:latin typeface="+mn-lt"/>
                        </a:rPr>
                        <a:t>, n (%)</a:t>
                      </a:r>
                      <a:endParaRPr lang="en-US" sz="1100" b="0"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209 (27)</a:t>
                      </a:r>
                    </a:p>
                  </a:txBody>
                  <a:tcPr marL="7620" marR="7620" marT="7620" marB="0" anchor="ctr"/>
                </a:tc>
                <a:tc>
                  <a:txBody>
                    <a:bodyPr/>
                    <a:lstStyle/>
                    <a:p>
                      <a:pPr algn="ctr" fontAlgn="b"/>
                      <a:r>
                        <a:rPr lang="en-US" sz="1100" b="0" i="0" u="none" strike="noStrike" dirty="0">
                          <a:solidFill>
                            <a:srgbClr val="000000"/>
                          </a:solidFill>
                          <a:effectLst/>
                          <a:latin typeface="+mn-lt"/>
                        </a:rPr>
                        <a:t>182 (16)</a:t>
                      </a:r>
                    </a:p>
                  </a:txBody>
                  <a:tcPr marL="7620" marR="7620" marT="7620" marB="0" anchor="ctr"/>
                </a:tc>
                <a:extLst>
                  <a:ext uri="{0D108BD9-81ED-4DB2-BD59-A6C34878D82A}">
                    <a16:rowId xmlns:a16="http://schemas.microsoft.com/office/drawing/2014/main" xmlns="" val="2677106070"/>
                  </a:ext>
                </a:extLst>
              </a:tr>
              <a:tr h="205396">
                <a:tc>
                  <a:txBody>
                    <a:bodyPr/>
                    <a:lstStyle/>
                    <a:p>
                      <a:pPr algn="l" fontAlgn="b"/>
                      <a:r>
                        <a:rPr lang="en-US" sz="1100" u="none" strike="noStrike" dirty="0">
                          <a:effectLst/>
                          <a:latin typeface="+mn-lt"/>
                        </a:rPr>
                        <a:t> </a:t>
                      </a:r>
                      <a:r>
                        <a:rPr lang="ru-RU" sz="1100" u="none" strike="noStrike" dirty="0">
                          <a:effectLst/>
                          <a:latin typeface="+mn-lt"/>
                        </a:rPr>
                        <a:t>Стадия ХБП</a:t>
                      </a:r>
                      <a:r>
                        <a:rPr lang="en-US" sz="1100" u="none" strike="noStrike" dirty="0">
                          <a:effectLst/>
                          <a:latin typeface="+mn-lt"/>
                        </a:rPr>
                        <a:t>, n (%)</a:t>
                      </a:r>
                      <a:endParaRPr lang="en-US" sz="1100" b="0"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10 (1)</a:t>
                      </a:r>
                    </a:p>
                  </a:txBody>
                  <a:tcPr marL="7620" marR="7620" marT="7620" marB="0" anchor="ctr"/>
                </a:tc>
                <a:tc>
                  <a:txBody>
                    <a:bodyPr/>
                    <a:lstStyle/>
                    <a:p>
                      <a:pPr algn="ctr" fontAlgn="b"/>
                      <a:r>
                        <a:rPr lang="en-US" sz="1100" b="0" i="0" u="none" strike="noStrike" dirty="0">
                          <a:solidFill>
                            <a:srgbClr val="000000"/>
                          </a:solidFill>
                          <a:effectLst/>
                          <a:latin typeface="+mn-lt"/>
                        </a:rPr>
                        <a:t>74 (7)</a:t>
                      </a:r>
                    </a:p>
                  </a:txBody>
                  <a:tcPr marL="7620" marR="7620" marT="7620" marB="0" anchor="ctr"/>
                </a:tc>
                <a:extLst>
                  <a:ext uri="{0D108BD9-81ED-4DB2-BD59-A6C34878D82A}">
                    <a16:rowId xmlns:a16="http://schemas.microsoft.com/office/drawing/2014/main" xmlns="" val="3107951495"/>
                  </a:ext>
                </a:extLst>
              </a:tr>
              <a:tr h="312420">
                <a:tc>
                  <a:txBody>
                    <a:bodyPr/>
                    <a:lstStyle/>
                    <a:p>
                      <a:pPr algn="l" fontAlgn="b"/>
                      <a:r>
                        <a:rPr lang="en-US" sz="1100" u="none" strike="noStrike" dirty="0">
                          <a:effectLst/>
                          <a:latin typeface="+mn-lt"/>
                        </a:rPr>
                        <a:t> </a:t>
                      </a:r>
                      <a:r>
                        <a:rPr lang="ru-RU" sz="1100" u="none" strike="noStrike" dirty="0">
                          <a:effectLst/>
                          <a:latin typeface="+mn-lt"/>
                        </a:rPr>
                        <a:t>Исходная ВН</a:t>
                      </a:r>
                      <a:r>
                        <a:rPr lang="en-US" sz="1100" u="none" strike="noStrike" dirty="0">
                          <a:effectLst/>
                          <a:latin typeface="+mn-lt"/>
                        </a:rPr>
                        <a:t> &gt;6</a:t>
                      </a:r>
                      <a:r>
                        <a:rPr lang="ru-RU" sz="1100" u="none" strike="noStrike" dirty="0">
                          <a:effectLst/>
                          <a:latin typeface="+mn-lt"/>
                        </a:rPr>
                        <a:t>млн</a:t>
                      </a:r>
                      <a:r>
                        <a:rPr lang="en-US" sz="1100" u="none" strike="noStrike" dirty="0">
                          <a:effectLst/>
                          <a:latin typeface="+mn-lt"/>
                        </a:rPr>
                        <a:t>, </a:t>
                      </a:r>
                      <a:br>
                        <a:rPr lang="en-US" sz="1100" u="none" strike="noStrike" dirty="0">
                          <a:effectLst/>
                          <a:latin typeface="+mn-lt"/>
                        </a:rPr>
                      </a:br>
                      <a:r>
                        <a:rPr lang="en-US" sz="1100" u="none" strike="noStrike" dirty="0">
                          <a:effectLst/>
                          <a:latin typeface="+mn-lt"/>
                        </a:rPr>
                        <a:t>  n (%)</a:t>
                      </a:r>
                      <a:endParaRPr lang="en-US" sz="1100" b="0"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180 (23)</a:t>
                      </a:r>
                    </a:p>
                  </a:txBody>
                  <a:tcPr marL="7620" marR="7620" marT="7620" marB="0" anchor="ctr"/>
                </a:tc>
                <a:tc>
                  <a:txBody>
                    <a:bodyPr/>
                    <a:lstStyle/>
                    <a:p>
                      <a:pPr algn="ctr" fontAlgn="b"/>
                      <a:r>
                        <a:rPr lang="en-US" sz="1100" b="0" i="0" u="none" strike="noStrike" dirty="0">
                          <a:solidFill>
                            <a:srgbClr val="000000"/>
                          </a:solidFill>
                          <a:effectLst/>
                          <a:latin typeface="+mn-lt"/>
                        </a:rPr>
                        <a:t>228 (20)</a:t>
                      </a:r>
                    </a:p>
                  </a:txBody>
                  <a:tcPr marL="7620" marR="7620" marT="7620" marB="0" anchor="ctr"/>
                </a:tc>
                <a:extLst>
                  <a:ext uri="{0D108BD9-81ED-4DB2-BD59-A6C34878D82A}">
                    <a16:rowId xmlns:a16="http://schemas.microsoft.com/office/drawing/2014/main" xmlns="" val="2769287480"/>
                  </a:ext>
                </a:extLst>
              </a:tr>
              <a:tr h="769620">
                <a:tc>
                  <a:txBody>
                    <a:bodyPr/>
                    <a:lstStyle/>
                    <a:p>
                      <a:pPr algn="l" fontAlgn="b"/>
                      <a:r>
                        <a:rPr lang="en-US" sz="1100" u="none" strike="noStrike" dirty="0">
                          <a:effectLst/>
                          <a:latin typeface="+mn-lt"/>
                        </a:rPr>
                        <a:t> </a:t>
                      </a:r>
                      <a:r>
                        <a:rPr lang="ru-RU" sz="1100" u="none" strike="noStrike" dirty="0">
                          <a:effectLst/>
                          <a:latin typeface="+mn-lt"/>
                        </a:rPr>
                        <a:t>ГТ</a:t>
                      </a:r>
                      <a:r>
                        <a:rPr lang="en-US" sz="1100" u="none" strike="noStrike" dirty="0">
                          <a:effectLst/>
                          <a:latin typeface="+mn-lt"/>
                        </a:rPr>
                        <a:t> , %</a:t>
                      </a:r>
                    </a:p>
                    <a:p>
                      <a:pPr algn="l" fontAlgn="b"/>
                      <a:r>
                        <a:rPr lang="en-US" sz="1100" u="none" strike="noStrike" dirty="0">
                          <a:effectLst/>
                          <a:latin typeface="+mn-lt"/>
                        </a:rPr>
                        <a:t>1</a:t>
                      </a:r>
                    </a:p>
                    <a:p>
                      <a:pPr algn="l" fontAlgn="b"/>
                      <a:r>
                        <a:rPr lang="en-US" sz="1100" u="none" strike="noStrike" dirty="0">
                          <a:effectLst/>
                          <a:latin typeface="+mn-lt"/>
                        </a:rPr>
                        <a:t>2</a:t>
                      </a:r>
                    </a:p>
                    <a:p>
                      <a:pPr algn="l" fontAlgn="b"/>
                      <a:r>
                        <a:rPr lang="en-US" sz="1100" u="none" strike="noStrike" dirty="0">
                          <a:effectLst/>
                          <a:latin typeface="+mn-lt"/>
                        </a:rPr>
                        <a:t>3</a:t>
                      </a:r>
                    </a:p>
                    <a:p>
                      <a:pPr algn="l" fontAlgn="b"/>
                      <a:r>
                        <a:rPr lang="en-US" sz="1100" u="none" strike="noStrike" dirty="0">
                          <a:effectLst/>
                          <a:latin typeface="+mn-lt"/>
                        </a:rPr>
                        <a:t>4</a:t>
                      </a:r>
                      <a:r>
                        <a:rPr lang="en-US" sz="1100" u="none" strike="noStrike" dirty="0">
                          <a:effectLst/>
                          <a:latin typeface="+mn-lt"/>
                          <a:cs typeface="Arial" panose="020B0604020202020204" pitchFamily="34" charset="0"/>
                        </a:rPr>
                        <a:t>–</a:t>
                      </a:r>
                      <a:r>
                        <a:rPr lang="en-US" sz="1100" u="none" strike="noStrike" dirty="0">
                          <a:effectLst/>
                          <a:latin typeface="+mn-lt"/>
                        </a:rPr>
                        <a:t>6</a:t>
                      </a:r>
                      <a:endParaRPr lang="en-US" sz="1100" b="0" i="0" u="none" strike="noStrike" dirty="0">
                        <a:solidFill>
                          <a:srgbClr val="000000"/>
                        </a:solidFill>
                        <a:effectLst/>
                        <a:latin typeface="+mn-lt"/>
                      </a:endParaRPr>
                    </a:p>
                  </a:txBody>
                  <a:tcPr marL="7620" marR="7620" marT="7620" marB="0" anchor="ctr"/>
                </a:tc>
                <a:tc>
                  <a:txBody>
                    <a:bodyPr/>
                    <a:lstStyle/>
                    <a:p>
                      <a:pPr algn="ctr"/>
                      <a:endParaRPr lang="en-GB" sz="1100" dirty="0"/>
                    </a:p>
                    <a:p>
                      <a:pPr algn="ctr"/>
                      <a:r>
                        <a:rPr lang="en-GB" sz="1100" dirty="0"/>
                        <a:t>170 (22)</a:t>
                      </a:r>
                    </a:p>
                    <a:p>
                      <a:pPr algn="ctr"/>
                      <a:r>
                        <a:rPr lang="en-GB" sz="1100" dirty="0"/>
                        <a:t>315 (41)</a:t>
                      </a:r>
                    </a:p>
                    <a:p>
                      <a:pPr algn="ctr"/>
                      <a:r>
                        <a:rPr lang="en-GB" sz="1100" dirty="0"/>
                        <a:t>262 (34)</a:t>
                      </a:r>
                    </a:p>
                    <a:p>
                      <a:pPr algn="ctr"/>
                      <a:r>
                        <a:rPr lang="en-GB" sz="1100" dirty="0"/>
                        <a:t>30 (4)</a:t>
                      </a:r>
                    </a:p>
                  </a:txBody>
                  <a:tcPr marL="7620" marR="7620" marT="7620" marB="0" anchor="ctr"/>
                </a:tc>
                <a:tc>
                  <a:txBody>
                    <a:bodyPr/>
                    <a:lstStyle/>
                    <a:p>
                      <a:pPr algn="ctr"/>
                      <a:endParaRPr lang="en-GB" sz="1100" dirty="0"/>
                    </a:p>
                    <a:p>
                      <a:pPr algn="ctr"/>
                      <a:r>
                        <a:rPr lang="en-GB" sz="1100" dirty="0"/>
                        <a:t>805 (71)</a:t>
                      </a:r>
                    </a:p>
                    <a:p>
                      <a:pPr algn="ctr"/>
                      <a:r>
                        <a:rPr lang="en-GB" sz="1100" dirty="0"/>
                        <a:t>167 (15)</a:t>
                      </a:r>
                    </a:p>
                    <a:p>
                      <a:pPr algn="ctr"/>
                      <a:r>
                        <a:rPr lang="en-GB" sz="1100" dirty="0"/>
                        <a:t>133 (12)</a:t>
                      </a:r>
                    </a:p>
                    <a:p>
                      <a:pPr algn="ctr"/>
                      <a:r>
                        <a:rPr lang="en-GB" sz="1100" dirty="0"/>
                        <a:t>26 (2)</a:t>
                      </a:r>
                    </a:p>
                  </a:txBody>
                  <a:tcPr marL="7620" marR="7620" marT="7620" marB="0" anchor="ctr"/>
                </a:tc>
                <a:extLst>
                  <a:ext uri="{0D108BD9-81ED-4DB2-BD59-A6C34878D82A}">
                    <a16:rowId xmlns:a16="http://schemas.microsoft.com/office/drawing/2014/main" xmlns="" val="772373996"/>
                  </a:ext>
                </a:extLst>
              </a:tr>
              <a:tr h="205396">
                <a:tc>
                  <a:txBody>
                    <a:bodyPr/>
                    <a:lstStyle/>
                    <a:p>
                      <a:pPr algn="l" fontAlgn="b"/>
                      <a:r>
                        <a:rPr lang="en-US" sz="1100" u="none" strike="noStrike" dirty="0">
                          <a:effectLst/>
                          <a:latin typeface="+mn-lt"/>
                        </a:rPr>
                        <a:t> </a:t>
                      </a:r>
                      <a:r>
                        <a:rPr lang="ru-RU" sz="1100" u="none" strike="noStrike" dirty="0">
                          <a:effectLst/>
                          <a:latin typeface="+mn-lt"/>
                        </a:rPr>
                        <a:t>Без опыта терапии</a:t>
                      </a:r>
                      <a:r>
                        <a:rPr lang="en-US" sz="1100" u="none" strike="noStrike" dirty="0">
                          <a:effectLst/>
                          <a:latin typeface="+mn-lt"/>
                        </a:rPr>
                        <a:t>,</a:t>
                      </a:r>
                      <a:r>
                        <a:rPr lang="ru-RU" sz="1100" u="none" strike="noStrike" dirty="0">
                          <a:effectLst/>
                          <a:latin typeface="+mn-lt"/>
                        </a:rPr>
                        <a:t/>
                      </a:r>
                      <a:br>
                        <a:rPr lang="ru-RU" sz="1100" u="none" strike="noStrike" dirty="0">
                          <a:effectLst/>
                          <a:latin typeface="+mn-lt"/>
                        </a:rPr>
                      </a:br>
                      <a:r>
                        <a:rPr lang="en-US" sz="1100" u="none" strike="noStrike" dirty="0">
                          <a:effectLst/>
                          <a:latin typeface="+mn-lt"/>
                        </a:rPr>
                        <a:t> n (%)</a:t>
                      </a:r>
                      <a:endParaRPr lang="en-US" sz="1100" b="1"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680 (88)</a:t>
                      </a:r>
                    </a:p>
                  </a:txBody>
                  <a:tcPr marL="7620" marR="7620" marT="7620" marB="0" anchor="ctr"/>
                </a:tc>
                <a:tc>
                  <a:txBody>
                    <a:bodyPr/>
                    <a:lstStyle/>
                    <a:p>
                      <a:pPr algn="ctr" fontAlgn="b"/>
                      <a:r>
                        <a:rPr lang="en-US" sz="1100" b="0" i="0" u="none" strike="noStrike" dirty="0">
                          <a:solidFill>
                            <a:srgbClr val="000000"/>
                          </a:solidFill>
                          <a:effectLst/>
                          <a:latin typeface="+mn-lt"/>
                        </a:rPr>
                        <a:t>1005 (89)</a:t>
                      </a:r>
                    </a:p>
                  </a:txBody>
                  <a:tcPr marL="7620" marR="7620" marT="7620" marB="0" anchor="ctr"/>
                </a:tc>
                <a:extLst>
                  <a:ext uri="{0D108BD9-81ED-4DB2-BD59-A6C34878D82A}">
                    <a16:rowId xmlns:a16="http://schemas.microsoft.com/office/drawing/2014/main" xmlns="" val="2602137791"/>
                  </a:ext>
                </a:extLst>
              </a:tr>
              <a:tr h="205396">
                <a:tc>
                  <a:txBody>
                    <a:bodyPr/>
                    <a:lstStyle/>
                    <a:p>
                      <a:pPr algn="l" fontAlgn="b"/>
                      <a:r>
                        <a:rPr lang="en-US" sz="1100" u="none" strike="noStrike" dirty="0">
                          <a:effectLst/>
                          <a:latin typeface="+mn-lt"/>
                        </a:rPr>
                        <a:t> + </a:t>
                      </a:r>
                      <a:r>
                        <a:rPr lang="ru-RU" sz="1100" u="none" strike="noStrike" dirty="0">
                          <a:effectLst/>
                          <a:latin typeface="+mn-lt"/>
                        </a:rPr>
                        <a:t>РБВ</a:t>
                      </a:r>
                      <a:r>
                        <a:rPr lang="en-US" sz="1100" u="none" strike="noStrike" dirty="0">
                          <a:effectLst/>
                          <a:latin typeface="+mn-lt"/>
                        </a:rPr>
                        <a:t>, n (%)</a:t>
                      </a:r>
                      <a:endParaRPr lang="en-US" sz="1100" b="1" i="0" u="none" strike="noStrike" dirty="0">
                        <a:solidFill>
                          <a:srgbClr val="000000"/>
                        </a:solidFill>
                        <a:effectLst/>
                        <a:latin typeface="+mn-lt"/>
                      </a:endParaRPr>
                    </a:p>
                  </a:txBody>
                  <a:tcPr marL="7620" marR="7620" marT="7620" marB="0" anchor="ctr"/>
                </a:tc>
                <a:tc>
                  <a:txBody>
                    <a:bodyPr/>
                    <a:lstStyle/>
                    <a:p>
                      <a:pPr algn="ctr" fontAlgn="b"/>
                      <a:r>
                        <a:rPr lang="en-US" sz="1100" b="0" i="0" u="none" strike="noStrike" dirty="0">
                          <a:solidFill>
                            <a:srgbClr val="000000"/>
                          </a:solidFill>
                          <a:effectLst/>
                          <a:latin typeface="+mn-lt"/>
                        </a:rPr>
                        <a:t>30 (4)</a:t>
                      </a:r>
                    </a:p>
                  </a:txBody>
                  <a:tcPr marL="7620" marR="7620" marT="7620" marB="0" anchor="ctr"/>
                </a:tc>
                <a:tc>
                  <a:txBody>
                    <a:bodyPr/>
                    <a:lstStyle/>
                    <a:p>
                      <a:pPr algn="ctr" fontAlgn="b"/>
                      <a:r>
                        <a:rPr lang="en-US" sz="1100" b="0" i="0" u="none" strike="noStrike" dirty="0">
                          <a:solidFill>
                            <a:srgbClr val="000000"/>
                          </a:solidFill>
                          <a:effectLst/>
                          <a:latin typeface="+mn-lt"/>
                        </a:rPr>
                        <a:t>1 (&lt;1)</a:t>
                      </a:r>
                    </a:p>
                  </a:txBody>
                  <a:tcPr marL="7620" marR="7620" marT="7620" marB="0" anchor="ctr"/>
                </a:tc>
                <a:extLst>
                  <a:ext uri="{0D108BD9-81ED-4DB2-BD59-A6C34878D82A}">
                    <a16:rowId xmlns:a16="http://schemas.microsoft.com/office/drawing/2014/main" xmlns="" val="3995927687"/>
                  </a:ext>
                </a:extLst>
              </a:tr>
              <a:tr h="205396">
                <a:tc>
                  <a:txBody>
                    <a:bodyPr/>
                    <a:lstStyle/>
                    <a:p>
                      <a:pPr algn="l" fontAlgn="b"/>
                      <a:r>
                        <a:rPr lang="en-US" sz="1100" b="0" i="0" u="none" strike="noStrike" dirty="0">
                          <a:solidFill>
                            <a:srgbClr val="000000"/>
                          </a:solidFill>
                          <a:effectLst/>
                          <a:latin typeface="+mn-lt"/>
                        </a:rPr>
                        <a:t> </a:t>
                      </a:r>
                      <a:r>
                        <a:rPr lang="ru-RU" sz="1100" b="0" i="0" u="none" strike="noStrike" dirty="0">
                          <a:solidFill>
                            <a:srgbClr val="000000"/>
                          </a:solidFill>
                          <a:effectLst/>
                          <a:latin typeface="+mn-lt"/>
                        </a:rPr>
                        <a:t>ИПП</a:t>
                      </a:r>
                      <a:r>
                        <a:rPr lang="en-US" sz="1100" b="0" i="0" u="none" strike="noStrike" dirty="0">
                          <a:solidFill>
                            <a:srgbClr val="000000"/>
                          </a:solidFill>
                          <a:effectLst/>
                          <a:latin typeface="+mn-lt"/>
                        </a:rPr>
                        <a:t>, n (%)</a:t>
                      </a:r>
                    </a:p>
                  </a:txBody>
                  <a:tcPr marL="7620" marR="7620" marT="7620" marB="0" anchor="ctr"/>
                </a:tc>
                <a:tc>
                  <a:txBody>
                    <a:bodyPr/>
                    <a:lstStyle/>
                    <a:p>
                      <a:pPr algn="ctr" fontAlgn="b"/>
                      <a:r>
                        <a:rPr lang="en-US" sz="1100" b="0" i="0" u="none" strike="noStrike" dirty="0">
                          <a:solidFill>
                            <a:srgbClr val="000000"/>
                          </a:solidFill>
                          <a:effectLst/>
                          <a:latin typeface="+mn-lt"/>
                        </a:rPr>
                        <a:t>87 (11)</a:t>
                      </a:r>
                    </a:p>
                  </a:txBody>
                  <a:tcPr marL="7620" marR="7620" marT="7620" marB="0" anchor="ctr"/>
                </a:tc>
                <a:tc>
                  <a:txBody>
                    <a:bodyPr/>
                    <a:lstStyle/>
                    <a:p>
                      <a:pPr algn="ctr" fontAlgn="b"/>
                      <a:r>
                        <a:rPr lang="en-US" sz="1100" b="0" i="0" u="none" strike="noStrike" dirty="0">
                          <a:solidFill>
                            <a:srgbClr val="000000"/>
                          </a:solidFill>
                          <a:effectLst/>
                          <a:latin typeface="+mn-lt"/>
                        </a:rPr>
                        <a:t>149 (13)</a:t>
                      </a:r>
                    </a:p>
                  </a:txBody>
                  <a:tcPr marL="7620" marR="7620" marT="7620" marB="0" anchor="ctr"/>
                </a:tc>
                <a:extLst>
                  <a:ext uri="{0D108BD9-81ED-4DB2-BD59-A6C34878D82A}">
                    <a16:rowId xmlns:a16="http://schemas.microsoft.com/office/drawing/2014/main" xmlns="" val="2336251460"/>
                  </a:ext>
                </a:extLst>
              </a:tr>
              <a:tr h="769620">
                <a:tc>
                  <a:txBody>
                    <a:bodyPr/>
                    <a:lstStyle/>
                    <a:p>
                      <a:pPr algn="l" fontAlgn="b"/>
                      <a:r>
                        <a:rPr lang="ru-RU" sz="1100" b="0" i="0" u="none" strike="noStrike" dirty="0">
                          <a:solidFill>
                            <a:srgbClr val="000000"/>
                          </a:solidFill>
                          <a:effectLst/>
                          <a:latin typeface="+mn-lt"/>
                        </a:rPr>
                        <a:t>Продолжительность терапии</a:t>
                      </a:r>
                      <a:r>
                        <a:rPr lang="en-US" sz="1100" b="0" i="0" u="none" strike="noStrike" dirty="0">
                          <a:solidFill>
                            <a:srgbClr val="000000"/>
                          </a:solidFill>
                          <a:effectLst/>
                          <a:latin typeface="+mn-lt"/>
                        </a:rPr>
                        <a:t>, n (%)</a:t>
                      </a:r>
                    </a:p>
                    <a:p>
                      <a:pPr algn="l" fontAlgn="b"/>
                      <a:r>
                        <a:rPr lang="en-US" sz="1100" b="0" i="0" u="none" strike="noStrike" dirty="0">
                          <a:solidFill>
                            <a:srgbClr val="000000"/>
                          </a:solidFill>
                          <a:effectLst/>
                          <a:latin typeface="+mn-lt"/>
                        </a:rPr>
                        <a:t>  8 </a:t>
                      </a:r>
                      <a:r>
                        <a:rPr lang="ru-RU" sz="1100" b="0" i="0" u="none" strike="noStrike" dirty="0">
                          <a:solidFill>
                            <a:srgbClr val="000000"/>
                          </a:solidFill>
                          <a:effectLst/>
                          <a:latin typeface="+mn-lt"/>
                        </a:rPr>
                        <a:t>недель</a:t>
                      </a:r>
                      <a:endParaRPr lang="en-US" sz="1100" b="0" i="0" u="none" strike="noStrike" dirty="0">
                        <a:solidFill>
                          <a:srgbClr val="000000"/>
                        </a:solidFill>
                        <a:effectLst/>
                        <a:latin typeface="+mn-lt"/>
                      </a:endParaRPr>
                    </a:p>
                    <a:p>
                      <a:pPr algn="l" fontAlgn="b"/>
                      <a:r>
                        <a:rPr lang="en-US" sz="1100" b="0" i="0" u="none" strike="noStrike" dirty="0">
                          <a:solidFill>
                            <a:srgbClr val="000000"/>
                          </a:solidFill>
                          <a:effectLst/>
                          <a:latin typeface="+mn-lt"/>
                        </a:rPr>
                        <a:t>  12 </a:t>
                      </a:r>
                      <a:r>
                        <a:rPr lang="ru-RU" sz="1100" b="0" i="0" u="none" strike="noStrike" dirty="0">
                          <a:solidFill>
                            <a:srgbClr val="000000"/>
                          </a:solidFill>
                          <a:effectLst/>
                          <a:latin typeface="+mn-lt"/>
                        </a:rPr>
                        <a:t>недель</a:t>
                      </a:r>
                      <a:endParaRPr lang="en-US" sz="1100" b="0" i="0" u="none" strike="noStrike" dirty="0">
                        <a:solidFill>
                          <a:srgbClr val="000000"/>
                        </a:solidFill>
                        <a:effectLst/>
                        <a:latin typeface="+mn-lt"/>
                      </a:endParaRPr>
                    </a:p>
                    <a:p>
                      <a:pPr algn="l" fontAlgn="b"/>
                      <a:r>
                        <a:rPr lang="en-US" sz="1100" b="0" i="0" u="none" strike="noStrike" dirty="0">
                          <a:solidFill>
                            <a:srgbClr val="000000"/>
                          </a:solidFill>
                          <a:effectLst/>
                          <a:latin typeface="+mn-lt"/>
                        </a:rPr>
                        <a:t>  &gt;12 </a:t>
                      </a:r>
                      <a:r>
                        <a:rPr lang="ru-RU" sz="1100" b="0" i="0" u="none" strike="noStrike" dirty="0">
                          <a:solidFill>
                            <a:srgbClr val="000000"/>
                          </a:solidFill>
                          <a:effectLst/>
                          <a:latin typeface="+mn-lt"/>
                        </a:rPr>
                        <a:t>недель</a:t>
                      </a:r>
                      <a:endParaRPr lang="en-US" sz="1100" b="0" i="0" u="none" strike="noStrike" dirty="0">
                        <a:solidFill>
                          <a:srgbClr val="000000"/>
                        </a:solidFill>
                        <a:effectLst/>
                        <a:latin typeface="+mn-lt"/>
                      </a:endParaRPr>
                    </a:p>
                  </a:txBody>
                  <a:tcPr marL="7620" marR="7620" marT="7620" marB="0" anchor="ctr"/>
                </a:tc>
                <a:tc>
                  <a:txBody>
                    <a:bodyPr/>
                    <a:lstStyle/>
                    <a:p>
                      <a:pPr algn="ctr" fontAlgn="b"/>
                      <a:endParaRPr lang="en-US" sz="1100" b="0" i="0" u="none" strike="noStrike" dirty="0">
                        <a:solidFill>
                          <a:srgbClr val="000000"/>
                        </a:solidFill>
                        <a:effectLst/>
                        <a:latin typeface="+mn-lt"/>
                      </a:endParaRPr>
                    </a:p>
                    <a:p>
                      <a:pPr algn="ctr" fontAlgn="b"/>
                      <a:r>
                        <a:rPr lang="en-US" sz="1100" b="0" i="0" u="none" strike="noStrike" dirty="0">
                          <a:solidFill>
                            <a:srgbClr val="000000"/>
                          </a:solidFill>
                          <a:effectLst/>
                          <a:latin typeface="+mn-lt"/>
                        </a:rPr>
                        <a:t>15 (2)</a:t>
                      </a:r>
                    </a:p>
                    <a:p>
                      <a:pPr algn="ctr" fontAlgn="b"/>
                      <a:r>
                        <a:rPr lang="en-US" sz="1100" b="0" i="0" u="none" strike="noStrike" dirty="0">
                          <a:solidFill>
                            <a:srgbClr val="000000"/>
                          </a:solidFill>
                          <a:effectLst/>
                          <a:latin typeface="+mn-lt"/>
                        </a:rPr>
                        <a:t>733 (94)</a:t>
                      </a:r>
                    </a:p>
                    <a:p>
                      <a:pPr algn="ctr" fontAlgn="b"/>
                      <a:r>
                        <a:rPr lang="en-US" sz="1100" b="0" i="0" u="none" strike="noStrike" dirty="0">
                          <a:solidFill>
                            <a:srgbClr val="000000"/>
                          </a:solidFill>
                          <a:effectLst/>
                          <a:latin typeface="+mn-lt"/>
                        </a:rPr>
                        <a:t>4 (1)</a:t>
                      </a:r>
                    </a:p>
                  </a:txBody>
                  <a:tcPr marL="7620" marR="7620" marT="7620" marB="0" anchor="ctr"/>
                </a:tc>
                <a:tc>
                  <a:txBody>
                    <a:bodyPr/>
                    <a:lstStyle/>
                    <a:p>
                      <a:pPr algn="ctr" fontAlgn="b"/>
                      <a:endParaRPr lang="en-US" sz="1100" b="0" i="0" u="none" strike="noStrike" dirty="0">
                        <a:solidFill>
                          <a:srgbClr val="000000"/>
                        </a:solidFill>
                        <a:effectLst/>
                        <a:latin typeface="+mn-lt"/>
                      </a:endParaRPr>
                    </a:p>
                    <a:p>
                      <a:pPr algn="ctr" fontAlgn="b"/>
                      <a:r>
                        <a:rPr lang="en-US" sz="1100" b="0" i="0" u="none" strike="noStrike" dirty="0">
                          <a:solidFill>
                            <a:srgbClr val="000000"/>
                          </a:solidFill>
                          <a:effectLst/>
                          <a:latin typeface="+mn-lt"/>
                        </a:rPr>
                        <a:t>844 (75)</a:t>
                      </a:r>
                    </a:p>
                    <a:p>
                      <a:pPr algn="ctr" fontAlgn="b"/>
                      <a:r>
                        <a:rPr lang="en-US" sz="1100" b="0" i="0" u="none" strike="noStrike" dirty="0">
                          <a:solidFill>
                            <a:srgbClr val="000000"/>
                          </a:solidFill>
                          <a:effectLst/>
                          <a:latin typeface="+mn-lt"/>
                        </a:rPr>
                        <a:t>237 (21)</a:t>
                      </a:r>
                    </a:p>
                    <a:p>
                      <a:pPr algn="ctr" fontAlgn="b"/>
                      <a:r>
                        <a:rPr lang="en-US" sz="1100" b="0" i="0" u="none" strike="noStrike" dirty="0">
                          <a:solidFill>
                            <a:srgbClr val="000000"/>
                          </a:solidFill>
                          <a:effectLst/>
                          <a:latin typeface="+mn-lt"/>
                        </a:rPr>
                        <a:t>40 (4)</a:t>
                      </a:r>
                    </a:p>
                  </a:txBody>
                  <a:tcPr marL="7620" marR="7620" marT="7620" marB="0" anchor="ctr"/>
                </a:tc>
                <a:extLst>
                  <a:ext uri="{0D108BD9-81ED-4DB2-BD59-A6C34878D82A}">
                    <a16:rowId xmlns:a16="http://schemas.microsoft.com/office/drawing/2014/main" xmlns="" val="3894540587"/>
                  </a:ext>
                </a:extLst>
              </a:tr>
            </a:tbl>
          </a:graphicData>
        </a:graphic>
      </p:graphicFrame>
      <p:sp>
        <p:nvSpPr>
          <p:cNvPr id="3" name="TextBox 2">
            <a:extLst>
              <a:ext uri="{FF2B5EF4-FFF2-40B4-BE49-F238E27FC236}">
                <a16:creationId xmlns:a16="http://schemas.microsoft.com/office/drawing/2014/main" xmlns="" id="{36E5C887-7A54-494B-8964-DA6B98B79466}"/>
              </a:ext>
            </a:extLst>
          </p:cNvPr>
          <p:cNvSpPr txBox="1"/>
          <p:nvPr/>
        </p:nvSpPr>
        <p:spPr>
          <a:xfrm>
            <a:off x="6992777" y="2016000"/>
            <a:ext cx="1204332" cy="138499"/>
          </a:xfrm>
          <a:prstGeom prst="rect">
            <a:avLst/>
          </a:prstGeom>
          <a:noFill/>
        </p:spPr>
        <p:txBody>
          <a:bodyPr wrap="square" lIns="0" tIns="0" rIns="0" bIns="0" rtlCol="0">
            <a:spAutoFit/>
          </a:bodyPr>
          <a:lstStyle/>
          <a:p>
            <a:pPr algn="ctr" defTabSz="909203">
              <a:lnSpc>
                <a:spcPct val="90000"/>
              </a:lnSpc>
              <a:defRPr/>
            </a:pPr>
            <a:r>
              <a:rPr lang="en-US" sz="1000" i="1" dirty="0">
                <a:solidFill>
                  <a:prstClr val="black"/>
                </a:solidFill>
                <a:latin typeface="Arial"/>
              </a:rPr>
              <a:t>p</a:t>
            </a:r>
            <a:r>
              <a:rPr lang="en-US" sz="1000" dirty="0">
                <a:solidFill>
                  <a:prstClr val="black"/>
                </a:solidFill>
                <a:latin typeface="Arial"/>
              </a:rPr>
              <a:t>=0.044</a:t>
            </a:r>
            <a:endParaRPr lang="en-US" sz="1000" i="1" dirty="0">
              <a:solidFill>
                <a:prstClr val="black"/>
              </a:solidFill>
              <a:latin typeface="Arial"/>
            </a:endParaRPr>
          </a:p>
        </p:txBody>
      </p:sp>
      <p:sp>
        <p:nvSpPr>
          <p:cNvPr id="10" name="TextBox 9"/>
          <p:cNvSpPr txBox="1"/>
          <p:nvPr/>
        </p:nvSpPr>
        <p:spPr>
          <a:xfrm rot="16200000">
            <a:off x="2053534" y="3437810"/>
            <a:ext cx="2032907" cy="166199"/>
          </a:xfrm>
          <a:prstGeom prst="rect">
            <a:avLst/>
          </a:prstGeom>
          <a:noFill/>
        </p:spPr>
        <p:txBody>
          <a:bodyPr wrap="square" lIns="0" tIns="0" rIns="0" bIns="0" rtlCol="0">
            <a:spAutoFit/>
          </a:bodyPr>
          <a:lstStyle/>
          <a:p>
            <a:pPr algn="ctr" defTabSz="909203">
              <a:lnSpc>
                <a:spcPct val="90000"/>
              </a:lnSpc>
              <a:defRPr/>
            </a:pPr>
            <a:r>
              <a:rPr lang="ru-RU" sz="1200" b="1" dirty="0">
                <a:solidFill>
                  <a:prstClr val="black"/>
                </a:solidFill>
                <a:latin typeface="Arial"/>
              </a:rPr>
              <a:t>У</a:t>
            </a:r>
            <a:r>
              <a:rPr lang="ru-RU" sz="1200" b="1" dirty="0" smtClean="0">
                <a:solidFill>
                  <a:prstClr val="black"/>
                </a:solidFill>
                <a:latin typeface="Arial"/>
              </a:rPr>
              <a:t>ВО</a:t>
            </a:r>
            <a:r>
              <a:rPr lang="en-GB" sz="1200" b="1" dirty="0">
                <a:solidFill>
                  <a:prstClr val="black"/>
                </a:solidFill>
                <a:latin typeface="Arial"/>
              </a:rPr>
              <a:t>12, % (PP)</a:t>
            </a:r>
          </a:p>
        </p:txBody>
      </p:sp>
      <p:sp>
        <p:nvSpPr>
          <p:cNvPr id="23" name="Rectangle 22">
            <a:extLst>
              <a:ext uri="{FF2B5EF4-FFF2-40B4-BE49-F238E27FC236}">
                <a16:creationId xmlns:a16="http://schemas.microsoft.com/office/drawing/2014/main" xmlns="" id="{E116F112-4E2F-4946-8A4B-BAFE516D7F93}"/>
              </a:ext>
            </a:extLst>
          </p:cNvPr>
          <p:cNvSpPr/>
          <p:nvPr/>
        </p:nvSpPr>
        <p:spPr>
          <a:xfrm>
            <a:off x="3399665" y="5876848"/>
            <a:ext cx="5564774" cy="922865"/>
          </a:xfrm>
          <a:prstGeom prst="rect">
            <a:avLst/>
          </a:prstGeom>
        </p:spPr>
        <p:txBody>
          <a:bodyPr wrap="square" lIns="90980" tIns="45490" rIns="90980" bIns="45490">
            <a:spAutoFit/>
          </a:bodyPr>
          <a:lstStyle/>
          <a:p>
            <a:pPr algn="ctr" defTabSz="909203">
              <a:defRPr/>
            </a:pPr>
            <a:r>
              <a:rPr lang="ru-RU" b="1" dirty="0">
                <a:solidFill>
                  <a:prstClr val="black"/>
                </a:solidFill>
                <a:latin typeface="Arial"/>
              </a:rPr>
              <a:t>С помощью СОФ/ВЕЛ удалось достигнуть высоких значений </a:t>
            </a:r>
            <a:r>
              <a:rPr lang="ru-RU" b="1" dirty="0" smtClean="0">
                <a:solidFill>
                  <a:prstClr val="black"/>
                </a:solidFill>
                <a:latin typeface="Arial"/>
              </a:rPr>
              <a:t>УВО </a:t>
            </a:r>
            <a:r>
              <a:rPr lang="ru-RU" b="1" dirty="0">
                <a:solidFill>
                  <a:prstClr val="black"/>
                </a:solidFill>
                <a:latin typeface="Arial"/>
              </a:rPr>
              <a:t>в различных группах пациентов</a:t>
            </a:r>
            <a:endParaRPr lang="en-US" b="1" dirty="0">
              <a:solidFill>
                <a:prstClr val="black"/>
              </a:solidFill>
              <a:latin typeface="Arial"/>
            </a:endParaRPr>
          </a:p>
        </p:txBody>
      </p:sp>
      <p:pic>
        <p:nvPicPr>
          <p:cNvPr id="22" name="Picture 21">
            <a:extLst>
              <a:ext uri="{FF2B5EF4-FFF2-40B4-BE49-F238E27FC236}">
                <a16:creationId xmlns:a16="http://schemas.microsoft.com/office/drawing/2014/main" xmlns="" id="{9ED99A87-4A33-4710-B703-4E5C9D73F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903" y="229586"/>
            <a:ext cx="598209" cy="598209"/>
          </a:xfrm>
          <a:prstGeom prst="rect">
            <a:avLst/>
          </a:prstGeom>
        </p:spPr>
      </p:pic>
      <p:grpSp>
        <p:nvGrpSpPr>
          <p:cNvPr id="6" name="Group 5">
            <a:extLst>
              <a:ext uri="{FF2B5EF4-FFF2-40B4-BE49-F238E27FC236}">
                <a16:creationId xmlns:a16="http://schemas.microsoft.com/office/drawing/2014/main" xmlns="" id="{6A97A337-69A0-4BD5-A129-740CDF609989}"/>
              </a:ext>
            </a:extLst>
          </p:cNvPr>
          <p:cNvGrpSpPr/>
          <p:nvPr/>
        </p:nvGrpSpPr>
        <p:grpSpPr>
          <a:xfrm>
            <a:off x="3694219" y="4731703"/>
            <a:ext cx="5136878" cy="278881"/>
            <a:chOff x="3694219" y="4731715"/>
            <a:chExt cx="5026753" cy="193415"/>
          </a:xfrm>
        </p:grpSpPr>
        <p:sp>
          <p:nvSpPr>
            <p:cNvPr id="29" name="TextBox 28">
              <a:extLst>
                <a:ext uri="{FF2B5EF4-FFF2-40B4-BE49-F238E27FC236}">
                  <a16:creationId xmlns:a16="http://schemas.microsoft.com/office/drawing/2014/main" xmlns="" id="{6C436B80-4219-4B62-A36C-530D2FDDC16C}"/>
                </a:ext>
              </a:extLst>
            </p:cNvPr>
            <p:cNvSpPr txBox="1"/>
            <p:nvPr/>
          </p:nvSpPr>
          <p:spPr>
            <a:xfrm>
              <a:off x="4842683" y="4733016"/>
              <a:ext cx="247719" cy="192109"/>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113/</a:t>
              </a:r>
            </a:p>
            <a:p>
              <a:pPr algn="ctr" defTabSz="909203">
                <a:lnSpc>
                  <a:spcPct val="90000"/>
                </a:lnSpc>
                <a:defRPr/>
              </a:pPr>
              <a:r>
                <a:rPr lang="en-US" sz="1000" dirty="0">
                  <a:solidFill>
                    <a:prstClr val="black"/>
                  </a:solidFill>
                  <a:latin typeface="Arial"/>
                </a:rPr>
                <a:t>121</a:t>
              </a:r>
            </a:p>
          </p:txBody>
        </p:sp>
        <p:sp>
          <p:nvSpPr>
            <p:cNvPr id="30" name="TextBox 29">
              <a:extLst>
                <a:ext uri="{FF2B5EF4-FFF2-40B4-BE49-F238E27FC236}">
                  <a16:creationId xmlns:a16="http://schemas.microsoft.com/office/drawing/2014/main" xmlns="" id="{C8893CF6-7A29-4190-9F15-82167ACB5B47}"/>
                </a:ext>
              </a:extLst>
            </p:cNvPr>
            <p:cNvSpPr txBox="1"/>
            <p:nvPr/>
          </p:nvSpPr>
          <p:spPr>
            <a:xfrm>
              <a:off x="4594964" y="4733017"/>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87/</a:t>
              </a:r>
              <a:br>
                <a:rPr lang="en-US" sz="1000" dirty="0">
                  <a:solidFill>
                    <a:prstClr val="black"/>
                  </a:solidFill>
                  <a:latin typeface="Arial"/>
                </a:rPr>
              </a:br>
              <a:r>
                <a:rPr lang="en-US" sz="1000" dirty="0">
                  <a:solidFill>
                    <a:prstClr val="black"/>
                  </a:solidFill>
                  <a:latin typeface="Arial"/>
                </a:rPr>
                <a:t>91</a:t>
              </a:r>
            </a:p>
          </p:txBody>
        </p:sp>
        <p:sp>
          <p:nvSpPr>
            <p:cNvPr id="31" name="TextBox 30">
              <a:extLst>
                <a:ext uri="{FF2B5EF4-FFF2-40B4-BE49-F238E27FC236}">
                  <a16:creationId xmlns:a16="http://schemas.microsoft.com/office/drawing/2014/main" xmlns="" id="{D93F6C1D-8BD1-4BB3-AAE0-DC50CD342039}"/>
                </a:ext>
              </a:extLst>
            </p:cNvPr>
            <p:cNvSpPr txBox="1"/>
            <p:nvPr/>
          </p:nvSpPr>
          <p:spPr>
            <a:xfrm>
              <a:off x="5764714" y="4733020"/>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159/</a:t>
              </a:r>
            </a:p>
            <a:p>
              <a:pPr algn="ctr" defTabSz="909203">
                <a:lnSpc>
                  <a:spcPct val="90000"/>
                </a:lnSpc>
                <a:defRPr/>
              </a:pPr>
              <a:r>
                <a:rPr lang="en-US" sz="1000" dirty="0">
                  <a:solidFill>
                    <a:prstClr val="black"/>
                  </a:solidFill>
                  <a:latin typeface="Arial"/>
                </a:rPr>
                <a:t>167</a:t>
              </a:r>
            </a:p>
          </p:txBody>
        </p:sp>
        <p:sp>
          <p:nvSpPr>
            <p:cNvPr id="32" name="TextBox 31">
              <a:extLst>
                <a:ext uri="{FF2B5EF4-FFF2-40B4-BE49-F238E27FC236}">
                  <a16:creationId xmlns:a16="http://schemas.microsoft.com/office/drawing/2014/main" xmlns="" id="{190324D9-52CB-4377-A368-DE87DBED999B}"/>
                </a:ext>
              </a:extLst>
            </p:cNvPr>
            <p:cNvSpPr txBox="1"/>
            <p:nvPr/>
          </p:nvSpPr>
          <p:spPr>
            <a:xfrm>
              <a:off x="5516993" y="4733020"/>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187/</a:t>
              </a:r>
            </a:p>
            <a:p>
              <a:pPr algn="ctr" defTabSz="909203">
                <a:lnSpc>
                  <a:spcPct val="90000"/>
                </a:lnSpc>
                <a:defRPr/>
              </a:pPr>
              <a:r>
                <a:rPr lang="en-US" sz="1000" dirty="0">
                  <a:solidFill>
                    <a:prstClr val="black"/>
                  </a:solidFill>
                  <a:latin typeface="Arial"/>
                </a:rPr>
                <a:t>191</a:t>
              </a:r>
            </a:p>
          </p:txBody>
        </p:sp>
        <p:sp>
          <p:nvSpPr>
            <p:cNvPr id="33" name="TextBox 32">
              <a:extLst>
                <a:ext uri="{FF2B5EF4-FFF2-40B4-BE49-F238E27FC236}">
                  <a16:creationId xmlns:a16="http://schemas.microsoft.com/office/drawing/2014/main" xmlns="" id="{2BAAEDA0-9E66-4A3D-A449-7254051B31C1}"/>
                </a:ext>
              </a:extLst>
            </p:cNvPr>
            <p:cNvSpPr txBox="1"/>
            <p:nvPr/>
          </p:nvSpPr>
          <p:spPr>
            <a:xfrm>
              <a:off x="7556386" y="4733013"/>
              <a:ext cx="296432"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22/</a:t>
              </a:r>
              <a:br>
                <a:rPr lang="en-US" sz="1000" dirty="0">
                  <a:solidFill>
                    <a:prstClr val="black"/>
                  </a:solidFill>
                  <a:latin typeface="Arial"/>
                </a:rPr>
              </a:br>
              <a:r>
                <a:rPr lang="en-US" sz="1000" dirty="0">
                  <a:solidFill>
                    <a:prstClr val="black"/>
                  </a:solidFill>
                  <a:latin typeface="Arial"/>
                </a:rPr>
                <a:t>25</a:t>
              </a:r>
            </a:p>
          </p:txBody>
        </p:sp>
        <p:sp>
          <p:nvSpPr>
            <p:cNvPr id="34" name="TextBox 33">
              <a:extLst>
                <a:ext uri="{FF2B5EF4-FFF2-40B4-BE49-F238E27FC236}">
                  <a16:creationId xmlns:a16="http://schemas.microsoft.com/office/drawing/2014/main" xmlns="" id="{8E49F64B-D31F-4A32-846C-3EEEF74A192F}"/>
                </a:ext>
              </a:extLst>
            </p:cNvPr>
            <p:cNvSpPr txBox="1"/>
            <p:nvPr/>
          </p:nvSpPr>
          <p:spPr>
            <a:xfrm>
              <a:off x="7320215" y="4733014"/>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57/</a:t>
              </a:r>
              <a:br>
                <a:rPr lang="en-US" sz="1000" dirty="0">
                  <a:solidFill>
                    <a:prstClr val="black"/>
                  </a:solidFill>
                  <a:latin typeface="Arial"/>
                </a:rPr>
              </a:br>
              <a:r>
                <a:rPr lang="en-US" sz="1000" dirty="0">
                  <a:solidFill>
                    <a:prstClr val="black"/>
                  </a:solidFill>
                  <a:latin typeface="Arial"/>
                </a:rPr>
                <a:t>58</a:t>
              </a:r>
            </a:p>
          </p:txBody>
        </p:sp>
        <p:sp>
          <p:nvSpPr>
            <p:cNvPr id="35" name="TextBox 34">
              <a:extLst>
                <a:ext uri="{FF2B5EF4-FFF2-40B4-BE49-F238E27FC236}">
                  <a16:creationId xmlns:a16="http://schemas.microsoft.com/office/drawing/2014/main" xmlns="" id="{9C2100EE-ED2F-45CC-B0CD-24C75E5A0539}"/>
                </a:ext>
              </a:extLst>
            </p:cNvPr>
            <p:cNvSpPr txBox="1"/>
            <p:nvPr/>
          </p:nvSpPr>
          <p:spPr>
            <a:xfrm>
              <a:off x="8473253" y="4731715"/>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19/</a:t>
              </a:r>
              <a:br>
                <a:rPr lang="en-US" sz="1000" dirty="0">
                  <a:solidFill>
                    <a:prstClr val="black"/>
                  </a:solidFill>
                  <a:latin typeface="Arial"/>
                </a:rPr>
              </a:br>
              <a:r>
                <a:rPr lang="en-US" sz="1000" dirty="0">
                  <a:solidFill>
                    <a:prstClr val="black"/>
                  </a:solidFill>
                  <a:latin typeface="Arial"/>
                </a:rPr>
                <a:t>22</a:t>
              </a:r>
            </a:p>
          </p:txBody>
        </p:sp>
        <p:sp>
          <p:nvSpPr>
            <p:cNvPr id="36" name="TextBox 35">
              <a:extLst>
                <a:ext uri="{FF2B5EF4-FFF2-40B4-BE49-F238E27FC236}">
                  <a16:creationId xmlns:a16="http://schemas.microsoft.com/office/drawing/2014/main" xmlns="" id="{6F57ED7F-F311-47AD-B85F-833CA43CB2DF}"/>
                </a:ext>
              </a:extLst>
            </p:cNvPr>
            <p:cNvSpPr txBox="1"/>
            <p:nvPr/>
          </p:nvSpPr>
          <p:spPr>
            <a:xfrm>
              <a:off x="8225534" y="4733011"/>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38/</a:t>
              </a:r>
              <a:br>
                <a:rPr lang="en-US" sz="1000" dirty="0">
                  <a:solidFill>
                    <a:prstClr val="black"/>
                  </a:solidFill>
                  <a:latin typeface="Arial"/>
                </a:rPr>
              </a:br>
              <a:r>
                <a:rPr lang="en-US" sz="1000" dirty="0">
                  <a:solidFill>
                    <a:prstClr val="black"/>
                  </a:solidFill>
                  <a:latin typeface="Arial"/>
                </a:rPr>
                <a:t>39</a:t>
              </a:r>
            </a:p>
          </p:txBody>
        </p:sp>
        <p:sp>
          <p:nvSpPr>
            <p:cNvPr id="26" name="TextBox 25">
              <a:extLst>
                <a:ext uri="{FF2B5EF4-FFF2-40B4-BE49-F238E27FC236}">
                  <a16:creationId xmlns:a16="http://schemas.microsoft.com/office/drawing/2014/main" xmlns="" id="{6C436B80-4219-4B62-A36C-530D2FDDC16C}"/>
                </a:ext>
              </a:extLst>
            </p:cNvPr>
            <p:cNvSpPr txBox="1"/>
            <p:nvPr/>
          </p:nvSpPr>
          <p:spPr>
            <a:xfrm>
              <a:off x="3941938" y="4733017"/>
              <a:ext cx="31860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1049/</a:t>
              </a:r>
            </a:p>
            <a:p>
              <a:pPr algn="ctr" defTabSz="909203">
                <a:lnSpc>
                  <a:spcPct val="90000"/>
                </a:lnSpc>
                <a:defRPr/>
              </a:pPr>
              <a:r>
                <a:rPr lang="en-US" sz="1000" dirty="0">
                  <a:solidFill>
                    <a:prstClr val="black"/>
                  </a:solidFill>
                  <a:latin typeface="Arial"/>
                </a:rPr>
                <a:t>1066</a:t>
              </a:r>
            </a:p>
          </p:txBody>
        </p:sp>
        <p:sp>
          <p:nvSpPr>
            <p:cNvPr id="27" name="TextBox 26">
              <a:extLst>
                <a:ext uri="{FF2B5EF4-FFF2-40B4-BE49-F238E27FC236}">
                  <a16:creationId xmlns:a16="http://schemas.microsoft.com/office/drawing/2014/main" xmlns="" id="{6C436B80-4219-4B62-A36C-530D2FDDC16C}"/>
                </a:ext>
              </a:extLst>
            </p:cNvPr>
            <p:cNvSpPr txBox="1"/>
            <p:nvPr/>
          </p:nvSpPr>
          <p:spPr>
            <a:xfrm>
              <a:off x="3694219" y="4733019"/>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701/</a:t>
              </a:r>
            </a:p>
            <a:p>
              <a:pPr algn="ctr" defTabSz="909203">
                <a:lnSpc>
                  <a:spcPct val="90000"/>
                </a:lnSpc>
                <a:defRPr/>
              </a:pPr>
              <a:r>
                <a:rPr lang="en-US" sz="1000" dirty="0">
                  <a:solidFill>
                    <a:prstClr val="black"/>
                  </a:solidFill>
                  <a:latin typeface="Arial"/>
                </a:rPr>
                <a:t>716</a:t>
              </a:r>
            </a:p>
          </p:txBody>
        </p:sp>
        <p:sp>
          <p:nvSpPr>
            <p:cNvPr id="37" name="TextBox 36">
              <a:extLst>
                <a:ext uri="{FF2B5EF4-FFF2-40B4-BE49-F238E27FC236}">
                  <a16:creationId xmlns:a16="http://schemas.microsoft.com/office/drawing/2014/main" xmlns="" id="{D93F6C1D-8BD1-4BB3-AAE0-DC50CD342039}"/>
                </a:ext>
              </a:extLst>
            </p:cNvPr>
            <p:cNvSpPr txBox="1"/>
            <p:nvPr/>
          </p:nvSpPr>
          <p:spPr>
            <a:xfrm>
              <a:off x="6655949" y="4733014"/>
              <a:ext cx="247719" cy="192110"/>
            </a:xfrm>
            <a:prstGeom prst="rect">
              <a:avLst/>
            </a:prstGeom>
            <a:noFill/>
          </p:spPr>
          <p:txBody>
            <a:bodyPr wrap="square" lIns="0" tIns="0" rIns="0" bIns="0" rtlCol="0">
              <a:spAutoFit/>
            </a:bodyPr>
            <a:lstStyle/>
            <a:p>
              <a:pPr algn="ctr" defTabSz="909203">
                <a:lnSpc>
                  <a:spcPct val="90000"/>
                </a:lnSpc>
                <a:defRPr/>
              </a:pPr>
              <a:r>
                <a:rPr lang="en-US" sz="1000" dirty="0">
                  <a:solidFill>
                    <a:prstClr val="black"/>
                  </a:solidFill>
                  <a:latin typeface="Arial"/>
                </a:rPr>
                <a:t>135/</a:t>
              </a:r>
            </a:p>
            <a:p>
              <a:pPr algn="ctr" defTabSz="909203">
                <a:lnSpc>
                  <a:spcPct val="90000"/>
                </a:lnSpc>
                <a:defRPr/>
              </a:pPr>
              <a:r>
                <a:rPr lang="en-US" sz="1000" dirty="0">
                  <a:solidFill>
                    <a:prstClr val="black"/>
                  </a:solidFill>
                  <a:latin typeface="Arial"/>
                </a:rPr>
                <a:t>138</a:t>
              </a:r>
            </a:p>
          </p:txBody>
        </p:sp>
      </p:grpSp>
      <p:sp>
        <p:nvSpPr>
          <p:cNvPr id="8" name="TextBox 7"/>
          <p:cNvSpPr txBox="1"/>
          <p:nvPr/>
        </p:nvSpPr>
        <p:spPr>
          <a:xfrm>
            <a:off x="354842" y="5991367"/>
            <a:ext cx="2361062" cy="346913"/>
          </a:xfrm>
          <a:prstGeom prst="rect">
            <a:avLst/>
          </a:prstGeom>
          <a:noFill/>
        </p:spPr>
        <p:txBody>
          <a:bodyPr wrap="square" lIns="0" tIns="0" rIns="0" bIns="0" rtlCol="0">
            <a:noAutofit/>
          </a:bodyPr>
          <a:lstStyle/>
          <a:p>
            <a:pPr>
              <a:lnSpc>
                <a:spcPct val="90000"/>
              </a:lnSpc>
            </a:pPr>
            <a:r>
              <a:rPr lang="ru-RU" sz="900" dirty="0" smtClean="0"/>
              <a:t>ХБП – хроническая болезнь почек; ВН – вирусная нагрузка; РБВ – </a:t>
            </a:r>
            <a:r>
              <a:rPr lang="ru-RU" sz="900" dirty="0" err="1" smtClean="0"/>
              <a:t>рибавирин</a:t>
            </a:r>
            <a:r>
              <a:rPr lang="ru-RU" sz="900" dirty="0" smtClean="0"/>
              <a:t>; ИПП – ингибиторы протонной помпы</a:t>
            </a:r>
          </a:p>
        </p:txBody>
      </p:sp>
      <p:sp>
        <p:nvSpPr>
          <p:cNvPr id="25" name="Footer Placeholder 3"/>
          <p:cNvSpPr>
            <a:spLocks noGrp="1"/>
          </p:cNvSpPr>
          <p:nvPr>
            <p:ph type="ftr" sz="quarter" idx="11"/>
          </p:nvPr>
        </p:nvSpPr>
        <p:spPr>
          <a:xfrm>
            <a:off x="-668755" y="6676269"/>
            <a:ext cx="3048000" cy="123444"/>
          </a:xfrm>
        </p:spPr>
        <p:txBody>
          <a:bodyPr/>
          <a:lstStyle/>
          <a:p>
            <a:pPr defTabSz="909203">
              <a:defRPr/>
            </a:pPr>
            <a:r>
              <a:rPr lang="en-US" sz="1050" dirty="0">
                <a:solidFill>
                  <a:prstClr val="black"/>
                </a:solidFill>
                <a:latin typeface="Arial"/>
              </a:rPr>
              <a:t>Curry, EASL 2019, THU-127 </a:t>
            </a:r>
          </a:p>
        </p:txBody>
      </p:sp>
    </p:spTree>
    <p:extLst>
      <p:ext uri="{BB962C8B-B14F-4D97-AF65-F5344CB8AC3E}">
        <p14:creationId xmlns:p14="http://schemas.microsoft.com/office/powerpoint/2010/main" val="2197977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5">
            <a:extLst>
              <a:ext uri="{FF2B5EF4-FFF2-40B4-BE49-F238E27FC236}">
                <a16:creationId xmlns="" xmlns:a16="http://schemas.microsoft.com/office/drawing/2014/main" id="{FEDBD230-458E-4AAB-B1C5-6B2FE3105FBF}"/>
              </a:ext>
            </a:extLst>
          </p:cNvPr>
          <p:cNvGraphicFramePr>
            <a:graphicFrameLocks/>
          </p:cNvGraphicFramePr>
          <p:nvPr>
            <p:extLst>
              <p:ext uri="{D42A27DB-BD31-4B8C-83A1-F6EECF244321}">
                <p14:modId xmlns:p14="http://schemas.microsoft.com/office/powerpoint/2010/main" val="3681411250"/>
              </p:ext>
            </p:extLst>
          </p:nvPr>
        </p:nvGraphicFramePr>
        <p:xfrm>
          <a:off x="323528" y="1844824"/>
          <a:ext cx="8579222" cy="3636761"/>
        </p:xfrm>
        <a:graphic>
          <a:graphicData uri="http://schemas.openxmlformats.org/drawingml/2006/table">
            <a:tbl>
              <a:tblPr firstRow="1" bandRow="1"/>
              <a:tblGrid>
                <a:gridCol w="1682431">
                  <a:extLst>
                    <a:ext uri="{9D8B030D-6E8A-4147-A177-3AD203B41FA5}">
                      <a16:colId xmlns="" xmlns:a16="http://schemas.microsoft.com/office/drawing/2014/main" val="683237184"/>
                    </a:ext>
                  </a:extLst>
                </a:gridCol>
                <a:gridCol w="1231570">
                  <a:extLst>
                    <a:ext uri="{9D8B030D-6E8A-4147-A177-3AD203B41FA5}">
                      <a16:colId xmlns="" xmlns:a16="http://schemas.microsoft.com/office/drawing/2014/main" val="430423422"/>
                    </a:ext>
                  </a:extLst>
                </a:gridCol>
                <a:gridCol w="1287561">
                  <a:extLst>
                    <a:ext uri="{9D8B030D-6E8A-4147-A177-3AD203B41FA5}">
                      <a16:colId xmlns="" xmlns:a16="http://schemas.microsoft.com/office/drawing/2014/main" val="1966399494"/>
                    </a:ext>
                  </a:extLst>
                </a:gridCol>
                <a:gridCol w="1732462">
                  <a:extLst>
                    <a:ext uri="{9D8B030D-6E8A-4147-A177-3AD203B41FA5}">
                      <a16:colId xmlns="" xmlns:a16="http://schemas.microsoft.com/office/drawing/2014/main" val="3228500059"/>
                    </a:ext>
                  </a:extLst>
                </a:gridCol>
                <a:gridCol w="1360081">
                  <a:extLst>
                    <a:ext uri="{9D8B030D-6E8A-4147-A177-3AD203B41FA5}">
                      <a16:colId xmlns="" xmlns:a16="http://schemas.microsoft.com/office/drawing/2014/main" val="3742366209"/>
                    </a:ext>
                  </a:extLst>
                </a:gridCol>
                <a:gridCol w="1285117">
                  <a:extLst>
                    <a:ext uri="{9D8B030D-6E8A-4147-A177-3AD203B41FA5}">
                      <a16:colId xmlns="" xmlns:a16="http://schemas.microsoft.com/office/drawing/2014/main" val="41884058"/>
                    </a:ext>
                  </a:extLst>
                </a:gridCol>
              </a:tblGrid>
              <a:tr h="6517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19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7212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Режимы,</a:t>
                      </a:r>
                      <a:r>
                        <a:rPr lang="ru-RU" sz="1600" baseline="0" dirty="0"/>
                        <a:t> основанные на нуклеотидах</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2121"/>
                    </a:solidFill>
                  </a:tcPr>
                </a:tc>
                <a:tc hMerge="1">
                  <a:txBody>
                    <a:bodyPr/>
                    <a:lstStyle/>
                    <a:p>
                      <a:endParaRPr lang="en-GB" dirty="0"/>
                    </a:p>
                  </a:txBody>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Режимы, основанные на </a:t>
                      </a:r>
                      <a:r>
                        <a:rPr lang="ru-RU" sz="1600" b="1" kern="1200" dirty="0">
                          <a:solidFill>
                            <a:schemeClr val="lt1"/>
                          </a:solidFill>
                          <a:latin typeface="Arial"/>
                          <a:ea typeface="+mn-ea"/>
                          <a:cs typeface="+mn-cs"/>
                        </a:rPr>
                        <a:t>ингибиторах протеазы</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348654829"/>
                  </a:ext>
                </a:extLst>
              </a:tr>
              <a:tr h="6517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9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SOF/VEL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007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SOF</a:t>
                      </a:r>
                      <a:r>
                        <a:rPr lang="ru-RU" sz="1600" dirty="0">
                          <a:solidFill>
                            <a:schemeClr val="bg1"/>
                          </a:solidFill>
                        </a:rPr>
                        <a:t>+</a:t>
                      </a:r>
                      <a:r>
                        <a:rPr lang="en-US" sz="1600" dirty="0">
                          <a:solidFill>
                            <a:schemeClr val="bg1"/>
                          </a:solidFill>
                        </a:rPr>
                        <a:t>DCV</a:t>
                      </a:r>
                      <a:endParaRPr lang="en-GB" sz="1600" dirty="0">
                        <a:solidFill>
                          <a:schemeClr val="bg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99F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OMB/PTV/r + DSV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GRZ/ELB</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4872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GLE/PIB</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48A54"/>
                    </a:solidFill>
                  </a:tcPr>
                </a:tc>
                <a:extLst>
                  <a:ext uri="{0D108BD9-81ED-4DB2-BD59-A6C34878D82A}">
                    <a16:rowId xmlns="" xmlns:a16="http://schemas.microsoft.com/office/drawing/2014/main" val="1703176715"/>
                  </a:ext>
                </a:extLst>
              </a:tr>
              <a:tr h="5831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500" b="1" dirty="0" err="1"/>
                        <a:t>Пангенотип-ность</a:t>
                      </a:r>
                      <a:endParaRPr lang="en-GB" sz="15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494854144"/>
                  </a:ext>
                </a:extLst>
              </a:tr>
              <a:tr h="122673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100" b="1" dirty="0"/>
                        <a:t>Высокий барьер к</a:t>
                      </a:r>
                      <a:r>
                        <a:rPr lang="ru-RU" sz="1100" b="1" baseline="0" dirty="0"/>
                        <a:t> развитию резистентности</a:t>
                      </a:r>
                      <a:endParaRPr lang="en-GB" sz="1100" b="1" dirty="0"/>
                    </a:p>
                    <a:p>
                      <a:endParaRPr lang="en-GB" sz="15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ym typeface="Wingdings" panose="05000000000000000000" pitchFamily="2" charset="2"/>
                        </a:rPr>
                        <a:t></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1590578958"/>
                  </a:ext>
                </a:extLst>
              </a:tr>
              <a:tr h="5234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500" dirty="0"/>
                        <a:t>Дозирование</a:t>
                      </a:r>
                      <a:endParaRPr lang="en-GB" sz="15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1р/д</a:t>
                      </a:r>
                      <a:endParaRPr lang="en-GB"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      1р/д</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     </a:t>
                      </a:r>
                      <a:r>
                        <a:rPr lang="ru-RU" sz="1600" dirty="0"/>
                        <a:t>1р/д </a:t>
                      </a:r>
                      <a:r>
                        <a:rPr lang="ru-RU" sz="1600" baseline="0" dirty="0"/>
                        <a:t>    2р/д</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   </a:t>
                      </a:r>
                      <a:r>
                        <a:rPr lang="ru-RU" sz="1600" dirty="0"/>
                        <a:t>1р/д</a:t>
                      </a:r>
                      <a:endParaRPr lang="en-GB" sz="160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600" dirty="0"/>
                        <a:t>         </a:t>
                      </a:r>
                      <a:r>
                        <a:rPr lang="ru-RU" sz="1600" dirty="0"/>
                        <a:t> 1р/д</a:t>
                      </a:r>
                      <a:endParaRPr lang="en-GB" sz="16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1805654972"/>
                  </a:ext>
                </a:extLst>
              </a:tr>
            </a:tbl>
          </a:graphicData>
        </a:graphic>
      </p:graphicFrame>
      <p:pic>
        <p:nvPicPr>
          <p:cNvPr id="19" name="Picture 30" descr="cure, medicament, pill, science, technology icon">
            <a:extLst>
              <a:ext uri="{FF2B5EF4-FFF2-40B4-BE49-F238E27FC236}">
                <a16:creationId xmlns="" xmlns:a16="http://schemas.microsoft.com/office/drawing/2014/main" id="{0E78543C-7C08-4580-A9FC-362425E89E08}"/>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2168463" y="5133229"/>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cure, medicament, pill, science, technology icon">
            <a:extLst>
              <a:ext uri="{FF2B5EF4-FFF2-40B4-BE49-F238E27FC236}">
                <a16:creationId xmlns="" xmlns:a16="http://schemas.microsoft.com/office/drawing/2014/main" id="{1CFB1374-BA1D-44B8-A023-9AA0A6DBB2E1}"/>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3603762" y="513323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cure, medicament, pill, science, technology icon">
            <a:extLst>
              <a:ext uri="{FF2B5EF4-FFF2-40B4-BE49-F238E27FC236}">
                <a16:creationId xmlns="" xmlns:a16="http://schemas.microsoft.com/office/drawing/2014/main" id="{42BD4908-F01F-4C56-A008-2B8C6D8F1DCE}"/>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4578345" y="513323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0" descr="cure, medicament, pill, science, technology icon">
            <a:extLst>
              <a:ext uri="{FF2B5EF4-FFF2-40B4-BE49-F238E27FC236}">
                <a16:creationId xmlns="" xmlns:a16="http://schemas.microsoft.com/office/drawing/2014/main" id="{CD357992-DC45-4568-B68A-B4BAFBE24704}"/>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4731082" y="513096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0" descr="cure, medicament, pill, science, technology icon">
            <a:extLst>
              <a:ext uri="{FF2B5EF4-FFF2-40B4-BE49-F238E27FC236}">
                <a16:creationId xmlns="" xmlns:a16="http://schemas.microsoft.com/office/drawing/2014/main" id="{F6946C9D-C7B5-4552-98B1-B579057CE95C}"/>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5336814" y="513096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0" descr="cure, medicament, pill, science, technology icon">
            <a:extLst>
              <a:ext uri="{FF2B5EF4-FFF2-40B4-BE49-F238E27FC236}">
                <a16:creationId xmlns="" xmlns:a16="http://schemas.microsoft.com/office/drawing/2014/main" id="{91F1963C-ABBE-4D0D-A775-3CB01C595C78}"/>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6574740" y="513096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0" descr="cure, medicament, pill, science, technology icon">
            <a:extLst>
              <a:ext uri="{FF2B5EF4-FFF2-40B4-BE49-F238E27FC236}">
                <a16:creationId xmlns="" xmlns:a16="http://schemas.microsoft.com/office/drawing/2014/main" id="{A3F8491C-DE8D-4188-BB9A-D8A17BD5D33A}"/>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7653913" y="5130960"/>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0" descr="cure, medicament, pill, science, technology icon">
            <a:extLst>
              <a:ext uri="{FF2B5EF4-FFF2-40B4-BE49-F238E27FC236}">
                <a16:creationId xmlns="" xmlns:a16="http://schemas.microsoft.com/office/drawing/2014/main" id="{16EA66B1-E256-4EA0-9848-166F1A50DBEA}"/>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7864351" y="5130959"/>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cure, medicament, pill, science, technology icon">
            <a:extLst>
              <a:ext uri="{FF2B5EF4-FFF2-40B4-BE49-F238E27FC236}">
                <a16:creationId xmlns="" xmlns:a16="http://schemas.microsoft.com/office/drawing/2014/main" id="{F548D615-DAF7-4EB6-973D-430590104C0E}"/>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8051978" y="5128858"/>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 xmlns:a16="http://schemas.microsoft.com/office/drawing/2014/main" id="{7E62CACB-F843-49BE-A540-38B7887B1D14}"/>
              </a:ext>
            </a:extLst>
          </p:cNvPr>
          <p:cNvSpPr>
            <a:spLocks noGrp="1"/>
          </p:cNvSpPr>
          <p:nvPr>
            <p:ph type="title"/>
          </p:nvPr>
        </p:nvSpPr>
        <p:spPr>
          <a:xfrm>
            <a:off x="457200" y="466725"/>
            <a:ext cx="8229600" cy="676275"/>
          </a:xfrm>
        </p:spPr>
        <p:txBody>
          <a:bodyPr>
            <a:normAutofit/>
          </a:bodyPr>
          <a:lstStyle/>
          <a:p>
            <a:r>
              <a:rPr lang="ru-RU" sz="2000" b="1" dirty="0"/>
              <a:t>Выбор оптимальной терапии хронического гепатита С: </a:t>
            </a:r>
            <a:br>
              <a:rPr lang="ru-RU" sz="2000" b="1" dirty="0"/>
            </a:br>
            <a:r>
              <a:rPr lang="ru-RU" sz="2000" b="1" dirty="0" err="1"/>
              <a:t>пангенотипность</a:t>
            </a:r>
            <a:r>
              <a:rPr lang="ru-RU" sz="2000" b="1" dirty="0"/>
              <a:t>,  резистентность,   дозирование</a:t>
            </a:r>
            <a:endParaRPr lang="en-GB" sz="2000" b="1" dirty="0"/>
          </a:p>
        </p:txBody>
      </p:sp>
      <p:sp>
        <p:nvSpPr>
          <p:cNvPr id="32" name="Text Placeholder 2">
            <a:extLst>
              <a:ext uri="{FF2B5EF4-FFF2-40B4-BE49-F238E27FC236}">
                <a16:creationId xmlns="" xmlns:a16="http://schemas.microsoft.com/office/drawing/2014/main" id="{AC2D1C0B-77E6-4B94-BF06-50B6D6393DBD}"/>
              </a:ext>
            </a:extLst>
          </p:cNvPr>
          <p:cNvSpPr>
            <a:spLocks noGrp="1"/>
          </p:cNvSpPr>
          <p:nvPr>
            <p:ph type="body" sz="quarter" idx="15"/>
          </p:nvPr>
        </p:nvSpPr>
        <p:spPr>
          <a:xfrm>
            <a:off x="457200" y="154546"/>
            <a:ext cx="8229600" cy="302655"/>
          </a:xfrm>
        </p:spPr>
        <p:txBody>
          <a:bodyPr/>
          <a:lstStyle/>
          <a:p>
            <a:r>
              <a:rPr lang="ru-RU" dirty="0"/>
              <a:t>Противовирусная терапия ХГС</a:t>
            </a:r>
            <a:endParaRPr lang="en-GB" dirty="0"/>
          </a:p>
        </p:txBody>
      </p:sp>
      <p:sp>
        <p:nvSpPr>
          <p:cNvPr id="33" name="Text Placeholder 5">
            <a:extLst>
              <a:ext uri="{FF2B5EF4-FFF2-40B4-BE49-F238E27FC236}">
                <a16:creationId xmlns="" xmlns:a16="http://schemas.microsoft.com/office/drawing/2014/main" id="{3B54B32F-3CC4-48E3-842A-3A34CC9E207F}"/>
              </a:ext>
            </a:extLst>
          </p:cNvPr>
          <p:cNvSpPr txBox="1">
            <a:spLocks/>
          </p:cNvSpPr>
          <p:nvPr/>
        </p:nvSpPr>
        <p:spPr bwMode="auto">
          <a:xfrm>
            <a:off x="6083248" y="6518301"/>
            <a:ext cx="295387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r" rtl="0" eaLnBrk="0" fontAlgn="base" hangingPunct="0">
              <a:lnSpc>
                <a:spcPct val="100000"/>
              </a:lnSpc>
              <a:spcBef>
                <a:spcPts val="0"/>
              </a:spcBef>
              <a:spcAft>
                <a:spcPct val="0"/>
              </a:spcAft>
              <a:buClr>
                <a:srgbClr val="A9A9A9"/>
              </a:buClr>
              <a:buSzPct val="90000"/>
              <a:buFontTx/>
              <a:buNone/>
              <a:defRPr sz="1000" kern="1200">
                <a:solidFill>
                  <a:schemeClr val="tx1"/>
                </a:solidFill>
                <a:latin typeface="+mn-lt"/>
                <a:ea typeface="+mn-ea"/>
                <a:cs typeface="+mn-cs"/>
              </a:defRPr>
            </a:lvl1pPr>
            <a:lvl2pPr marL="274320" indent="0" algn="l" rtl="0" eaLnBrk="0" fontAlgn="base" hangingPunct="0">
              <a:lnSpc>
                <a:spcPct val="90000"/>
              </a:lnSpc>
              <a:spcBef>
                <a:spcPts val="800"/>
              </a:spcBef>
              <a:spcAft>
                <a:spcPct val="0"/>
              </a:spcAft>
              <a:buClr>
                <a:srgbClr val="A9A9A9"/>
              </a:buClr>
              <a:buSzPct val="90000"/>
              <a:buFontTx/>
              <a:buNone/>
              <a:defRPr sz="1000" kern="1200">
                <a:solidFill>
                  <a:schemeClr val="tx1"/>
                </a:solidFill>
                <a:latin typeface="+mn-lt"/>
                <a:ea typeface="+mn-ea"/>
                <a:cs typeface="+mn-cs"/>
              </a:defRPr>
            </a:lvl2pPr>
            <a:lvl3pPr marL="548640" indent="0" algn="l" rtl="0" eaLnBrk="0" fontAlgn="base" hangingPunct="0">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3pPr>
            <a:lvl4pPr marL="777240" indent="0" algn="l" rtl="0" eaLnBrk="0" fontAlgn="base" hangingPunct="0">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4pPr>
            <a:lvl5pPr marL="1005840" indent="0" algn="l" rtl="0" eaLnBrk="0" fontAlgn="base" hangingPunct="0">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r>
              <a:rPr lang="en-GB" sz="800" dirty="0">
                <a:solidFill>
                  <a:prstClr val="black"/>
                </a:solidFill>
              </a:rPr>
              <a:t>DCV: </a:t>
            </a:r>
            <a:r>
              <a:rPr lang="ru-RU" sz="800" dirty="0" err="1">
                <a:solidFill>
                  <a:prstClr val="black"/>
                </a:solidFill>
              </a:rPr>
              <a:t>даклатасвир</a:t>
            </a:r>
            <a:r>
              <a:rPr lang="en-GB" sz="800" dirty="0">
                <a:solidFill>
                  <a:prstClr val="black"/>
                </a:solidFill>
              </a:rPr>
              <a:t>; DSV: </a:t>
            </a:r>
            <a:r>
              <a:rPr lang="ru-RU" sz="800" dirty="0" err="1">
                <a:solidFill>
                  <a:prstClr val="black"/>
                </a:solidFill>
              </a:rPr>
              <a:t>дасабувир</a:t>
            </a:r>
            <a:r>
              <a:rPr lang="en-GB" sz="800" dirty="0">
                <a:solidFill>
                  <a:prstClr val="black"/>
                </a:solidFill>
              </a:rPr>
              <a:t>; </a:t>
            </a:r>
            <a:endParaRPr lang="ru-RU" sz="800" dirty="0">
              <a:solidFill>
                <a:prstClr val="black"/>
              </a:solidFill>
            </a:endParaRPr>
          </a:p>
          <a:p>
            <a:r>
              <a:rPr lang="en-GB" sz="800" dirty="0">
                <a:solidFill>
                  <a:prstClr val="black"/>
                </a:solidFill>
              </a:rPr>
              <a:t>EBR: </a:t>
            </a:r>
            <a:r>
              <a:rPr lang="ru-RU" sz="800" dirty="0" err="1">
                <a:solidFill>
                  <a:prstClr val="black"/>
                </a:solidFill>
              </a:rPr>
              <a:t>элбасвир</a:t>
            </a:r>
            <a:r>
              <a:rPr lang="en-GB" sz="800" dirty="0">
                <a:solidFill>
                  <a:prstClr val="black"/>
                </a:solidFill>
              </a:rPr>
              <a:t>; GLE: </a:t>
            </a:r>
            <a:r>
              <a:rPr lang="ru-RU" sz="800" dirty="0" err="1">
                <a:solidFill>
                  <a:prstClr val="black"/>
                </a:solidFill>
              </a:rPr>
              <a:t>глекапревир</a:t>
            </a:r>
            <a:r>
              <a:rPr lang="en-GB" sz="800" dirty="0">
                <a:solidFill>
                  <a:prstClr val="black"/>
                </a:solidFill>
              </a:rPr>
              <a:t>; GRZ: </a:t>
            </a:r>
            <a:r>
              <a:rPr lang="ru-RU" sz="800" dirty="0" err="1">
                <a:solidFill>
                  <a:prstClr val="black"/>
                </a:solidFill>
              </a:rPr>
              <a:t>гразопревир</a:t>
            </a:r>
            <a:r>
              <a:rPr lang="en-GB" sz="800" dirty="0">
                <a:solidFill>
                  <a:prstClr val="black"/>
                </a:solidFill>
              </a:rPr>
              <a:t>;</a:t>
            </a:r>
            <a:r>
              <a:rPr lang="ru-RU" sz="800" dirty="0">
                <a:solidFill>
                  <a:prstClr val="black"/>
                </a:solidFill>
              </a:rPr>
              <a:t> </a:t>
            </a:r>
          </a:p>
          <a:p>
            <a:r>
              <a:rPr lang="en-GB" sz="800" dirty="0">
                <a:solidFill>
                  <a:prstClr val="black"/>
                </a:solidFill>
              </a:rPr>
              <a:t>OMB: </a:t>
            </a:r>
            <a:r>
              <a:rPr lang="ru-RU" sz="800" dirty="0" err="1">
                <a:solidFill>
                  <a:prstClr val="black"/>
                </a:solidFill>
              </a:rPr>
              <a:t>омбитасвир</a:t>
            </a:r>
            <a:r>
              <a:rPr lang="en-GB" sz="800" dirty="0">
                <a:solidFill>
                  <a:prstClr val="black"/>
                </a:solidFill>
              </a:rPr>
              <a:t>; </a:t>
            </a:r>
            <a:endParaRPr lang="ru-RU" sz="800" dirty="0">
              <a:solidFill>
                <a:prstClr val="black"/>
              </a:solidFill>
            </a:endParaRPr>
          </a:p>
          <a:p>
            <a:r>
              <a:rPr lang="en-GB" sz="800" dirty="0">
                <a:solidFill>
                  <a:prstClr val="black"/>
                </a:solidFill>
              </a:rPr>
              <a:t>PIB: </a:t>
            </a:r>
            <a:r>
              <a:rPr lang="ru-RU" sz="800" dirty="0" err="1">
                <a:solidFill>
                  <a:prstClr val="black"/>
                </a:solidFill>
              </a:rPr>
              <a:t>пибрентасвир</a:t>
            </a:r>
            <a:r>
              <a:rPr lang="en-GB" sz="800" dirty="0">
                <a:solidFill>
                  <a:prstClr val="black"/>
                </a:solidFill>
              </a:rPr>
              <a:t>;</a:t>
            </a:r>
            <a:r>
              <a:rPr lang="ru-RU" sz="800" dirty="0">
                <a:solidFill>
                  <a:prstClr val="black"/>
                </a:solidFill>
              </a:rPr>
              <a:t> </a:t>
            </a:r>
            <a:r>
              <a:rPr lang="en-GB" sz="800" dirty="0">
                <a:solidFill>
                  <a:prstClr val="black"/>
                </a:solidFill>
              </a:rPr>
              <a:t>PTV: </a:t>
            </a:r>
            <a:r>
              <a:rPr lang="ru-RU" sz="800" dirty="0" err="1">
                <a:solidFill>
                  <a:prstClr val="black"/>
                </a:solidFill>
              </a:rPr>
              <a:t>паритапревир</a:t>
            </a:r>
            <a:r>
              <a:rPr lang="en-GB" sz="800" dirty="0">
                <a:solidFill>
                  <a:prstClr val="black"/>
                </a:solidFill>
              </a:rPr>
              <a:t>; </a:t>
            </a:r>
            <a:endParaRPr lang="ru-RU" sz="800" dirty="0">
              <a:solidFill>
                <a:prstClr val="black"/>
              </a:solidFill>
            </a:endParaRPr>
          </a:p>
          <a:p>
            <a:r>
              <a:rPr lang="en-GB" sz="800" dirty="0">
                <a:solidFill>
                  <a:prstClr val="black"/>
                </a:solidFill>
              </a:rPr>
              <a:t>r: </a:t>
            </a:r>
            <a:r>
              <a:rPr lang="ru-RU" sz="800" dirty="0" err="1">
                <a:solidFill>
                  <a:prstClr val="black"/>
                </a:solidFill>
              </a:rPr>
              <a:t>ритонавир</a:t>
            </a:r>
            <a:r>
              <a:rPr lang="en-GB" sz="800" dirty="0">
                <a:solidFill>
                  <a:prstClr val="black"/>
                </a:solidFill>
              </a:rPr>
              <a:t>;</a:t>
            </a:r>
            <a:r>
              <a:rPr lang="ru-RU" sz="800" dirty="0">
                <a:solidFill>
                  <a:prstClr val="black"/>
                </a:solidFill>
              </a:rPr>
              <a:t> </a:t>
            </a:r>
            <a:r>
              <a:rPr lang="en-GB" sz="800" dirty="0">
                <a:solidFill>
                  <a:prstClr val="black"/>
                </a:solidFill>
              </a:rPr>
              <a:t>RBV: </a:t>
            </a:r>
            <a:r>
              <a:rPr lang="ru-RU" sz="800" dirty="0" err="1">
                <a:solidFill>
                  <a:prstClr val="black"/>
                </a:solidFill>
              </a:rPr>
              <a:t>рибавирин</a:t>
            </a:r>
            <a:r>
              <a:rPr lang="en-GB" sz="800" dirty="0">
                <a:solidFill>
                  <a:prstClr val="black"/>
                </a:solidFill>
              </a:rPr>
              <a:t>; </a:t>
            </a:r>
            <a:endParaRPr lang="ru-RU" sz="800" dirty="0">
              <a:solidFill>
                <a:prstClr val="black"/>
              </a:solidFill>
            </a:endParaRPr>
          </a:p>
          <a:p>
            <a:r>
              <a:rPr lang="ru-RU" sz="800" dirty="0">
                <a:solidFill>
                  <a:prstClr val="black"/>
                </a:solidFill>
              </a:rPr>
              <a:t>  </a:t>
            </a:r>
            <a:r>
              <a:rPr lang="en-GB" sz="800" dirty="0">
                <a:solidFill>
                  <a:prstClr val="black"/>
                </a:solidFill>
              </a:rPr>
              <a:t>SOF: </a:t>
            </a:r>
            <a:r>
              <a:rPr lang="ru-RU" sz="800" dirty="0" err="1">
                <a:solidFill>
                  <a:prstClr val="black"/>
                </a:solidFill>
              </a:rPr>
              <a:t>софосбувир</a:t>
            </a:r>
            <a:r>
              <a:rPr lang="en-US" sz="800" dirty="0"/>
              <a:t> ;</a:t>
            </a:r>
            <a:r>
              <a:rPr lang="ru-RU" sz="800" dirty="0"/>
              <a:t> </a:t>
            </a:r>
            <a:r>
              <a:rPr lang="en-US" sz="800" dirty="0"/>
              <a:t>VEL: </a:t>
            </a:r>
            <a:r>
              <a:rPr lang="ru-RU" sz="800" dirty="0" err="1"/>
              <a:t>велпатасвир</a:t>
            </a:r>
            <a:r>
              <a:rPr lang="ru-RU" sz="800" dirty="0"/>
              <a:t>; </a:t>
            </a:r>
          </a:p>
        </p:txBody>
      </p:sp>
      <p:pic>
        <p:nvPicPr>
          <p:cNvPr id="34" name="Picture 30" descr="cure, medicament, pill, science, technology icon">
            <a:extLst>
              <a:ext uri="{FF2B5EF4-FFF2-40B4-BE49-F238E27FC236}">
                <a16:creationId xmlns="" xmlns:a16="http://schemas.microsoft.com/office/drawing/2014/main" id="{1CFB1374-BA1D-44B8-A023-9AA0A6DBB2E1}"/>
              </a:ext>
            </a:extLst>
          </p:cNvPr>
          <p:cNvPicPr>
            <a:picLocks noChangeAspect="1" noChangeArrowheads="1"/>
          </p:cNvPicPr>
          <p:nvPr/>
        </p:nvPicPr>
        <p:blipFill>
          <a:blip r:embed="rId3" cstate="print">
            <a:duotone>
              <a:srgbClr val="66007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8900000">
            <a:off x="3392599" y="5133230"/>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23528" y="3717032"/>
            <a:ext cx="8579222" cy="1224136"/>
          </a:xfrm>
          <a:prstGeom prst="rect">
            <a:avLst/>
          </a:prstGeom>
          <a:noFill/>
          <a:ln w="28575">
            <a:solidFill>
              <a:schemeClr val="accent1"/>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 Placeholder 3">
            <a:extLst>
              <a:ext uri="{FF2B5EF4-FFF2-40B4-BE49-F238E27FC236}">
                <a16:creationId xmlns="" xmlns:a16="http://schemas.microsoft.com/office/drawing/2014/main" id="{E808EDBA-E243-4B67-811F-A7EB4C5E2478}"/>
              </a:ext>
            </a:extLst>
          </p:cNvPr>
          <p:cNvSpPr txBox="1">
            <a:spLocks/>
          </p:cNvSpPr>
          <p:nvPr/>
        </p:nvSpPr>
        <p:spPr>
          <a:xfrm>
            <a:off x="192833" y="6763370"/>
            <a:ext cx="5496351" cy="280988"/>
          </a:xfrm>
          <a:prstGeom prst="rect">
            <a:avLst/>
          </a:prstGeom>
        </p:spPr>
        <p:txBody>
          <a:bodyPr vert="horz" lIns="0" tIns="0" rIns="0" bIns="0" rtlCol="0" anchor="b">
            <a:noAutofit/>
          </a:bodyPr>
          <a:lstStyle>
            <a:lvl1pPr marL="0" indent="0" algn="l" defTabSz="908447" rtl="0" fontAlgn="base">
              <a:lnSpc>
                <a:spcPct val="100000"/>
              </a:lnSpc>
              <a:spcBef>
                <a:spcPts val="0"/>
              </a:spcBef>
              <a:spcAft>
                <a:spcPct val="0"/>
              </a:spcAft>
              <a:buClr>
                <a:srgbClr val="A9A9A9"/>
              </a:buClr>
              <a:buSzPct val="90000"/>
              <a:buFontTx/>
              <a:buNone/>
              <a:defRPr sz="1000" kern="1200">
                <a:solidFill>
                  <a:schemeClr val="tx1"/>
                </a:solidFill>
                <a:latin typeface="+mn-lt"/>
                <a:ea typeface="+mn-ea"/>
                <a:cs typeface="+mn-cs"/>
              </a:defRPr>
            </a:lvl1pPr>
            <a:lvl2pPr marL="274320" indent="0" algn="l" defTabSz="908447" rtl="0" fontAlgn="base">
              <a:lnSpc>
                <a:spcPct val="90000"/>
              </a:lnSpc>
              <a:spcBef>
                <a:spcPts val="797"/>
              </a:spcBef>
              <a:spcAft>
                <a:spcPct val="0"/>
              </a:spcAft>
              <a:buClr>
                <a:srgbClr val="A9A9A9"/>
              </a:buClr>
              <a:buSzPct val="90000"/>
              <a:buFontTx/>
              <a:buNone/>
              <a:defRPr sz="1000" kern="1200">
                <a:solidFill>
                  <a:schemeClr val="tx1"/>
                </a:solidFill>
                <a:latin typeface="+mn-lt"/>
                <a:ea typeface="+mn-ea"/>
                <a:cs typeface="+mn-cs"/>
              </a:defRPr>
            </a:lvl2pPr>
            <a:lvl3pPr marL="5486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3pPr>
            <a:lvl4pPr marL="7772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4pPr>
            <a:lvl5pPr marL="10058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5pPr>
            <a:lvl6pPr marL="1409802"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718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616"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96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r>
              <a:rPr lang="en-GB" altLang="en-US" sz="800" dirty="0"/>
              <a:t>Bristol-Myers Squibb </a:t>
            </a:r>
            <a:r>
              <a:rPr lang="ru-RU" altLang="en-US" sz="800" dirty="0"/>
              <a:t>ДАКЛИНЗА® </a:t>
            </a:r>
            <a:r>
              <a:rPr lang="en-GB" altLang="en-US" sz="800" dirty="0"/>
              <a:t>(</a:t>
            </a:r>
            <a:r>
              <a:rPr lang="ru-RU" altLang="en-US" sz="800" dirty="0" err="1"/>
              <a:t>даклатасвир</a:t>
            </a:r>
            <a:r>
              <a:rPr lang="en-GB" altLang="en-US" sz="800" dirty="0"/>
              <a:t>) </a:t>
            </a:r>
            <a:r>
              <a:rPr lang="ru-RU" altLang="en-US" sz="800" dirty="0"/>
              <a:t>ИМП</a:t>
            </a:r>
            <a:r>
              <a:rPr lang="en-GB" altLang="en-US" sz="800" dirty="0"/>
              <a:t>, </a:t>
            </a:r>
            <a:r>
              <a:rPr lang="ru-RU" altLang="en-US" sz="800" dirty="0"/>
              <a:t>март </a:t>
            </a:r>
            <a:r>
              <a:rPr lang="en-GB" altLang="en-US" sz="800" dirty="0"/>
              <a:t>201</a:t>
            </a:r>
            <a:r>
              <a:rPr lang="ru-RU" altLang="en-US" sz="800" dirty="0"/>
              <a:t>7</a:t>
            </a:r>
            <a:endParaRPr lang="en-GB" altLang="en-US" sz="800" dirty="0"/>
          </a:p>
          <a:p>
            <a:r>
              <a:rPr lang="en-GB" altLang="en-US" sz="800" dirty="0"/>
              <a:t>AbbVie Ltd. </a:t>
            </a:r>
            <a:r>
              <a:rPr lang="ru-RU" altLang="en-US" sz="800" dirty="0"/>
              <a:t>ВИКЕЙРА®</a:t>
            </a:r>
            <a:r>
              <a:rPr lang="en-GB" sz="800" dirty="0"/>
              <a:t> </a:t>
            </a:r>
            <a:r>
              <a:rPr lang="en-GB" altLang="en-US" sz="800" dirty="0"/>
              <a:t>(</a:t>
            </a:r>
            <a:r>
              <a:rPr lang="ru-RU" altLang="en-US" sz="800" dirty="0" err="1"/>
              <a:t>омбитасвир</a:t>
            </a:r>
            <a:r>
              <a:rPr lang="ru-RU" altLang="en-US" sz="800" dirty="0"/>
              <a:t>/</a:t>
            </a:r>
            <a:r>
              <a:rPr lang="ru-RU" altLang="en-US" sz="800" dirty="0" err="1"/>
              <a:t>паритапревир</a:t>
            </a:r>
            <a:r>
              <a:rPr lang="ru-RU" altLang="en-US" sz="800" dirty="0"/>
              <a:t>/</a:t>
            </a:r>
            <a:r>
              <a:rPr lang="ru-RU" altLang="en-US" sz="800" dirty="0" err="1"/>
              <a:t>ритонавир</a:t>
            </a:r>
            <a:r>
              <a:rPr lang="ru-RU" altLang="en-US" sz="800" dirty="0"/>
              <a:t> + </a:t>
            </a:r>
            <a:r>
              <a:rPr lang="ru-RU" altLang="en-US" sz="800" dirty="0" err="1"/>
              <a:t>дасабувир</a:t>
            </a:r>
            <a:r>
              <a:rPr lang="en-GB" altLang="en-US" sz="800" dirty="0"/>
              <a:t>) </a:t>
            </a:r>
            <a:r>
              <a:rPr lang="ru-RU" sz="800" dirty="0"/>
              <a:t>ИМП</a:t>
            </a:r>
            <a:r>
              <a:rPr lang="en-GB" sz="800" dirty="0"/>
              <a:t>,</a:t>
            </a:r>
            <a:r>
              <a:rPr lang="en-GB" altLang="en-US" sz="800" dirty="0"/>
              <a:t> </a:t>
            </a:r>
            <a:r>
              <a:rPr lang="ru-RU" altLang="en-US" sz="800" dirty="0"/>
              <a:t>май</a:t>
            </a:r>
            <a:r>
              <a:rPr lang="en-GB" altLang="en-US" sz="800" dirty="0"/>
              <a:t> 2018; </a:t>
            </a:r>
            <a:br>
              <a:rPr lang="en-GB" altLang="en-US" sz="800" dirty="0"/>
            </a:br>
            <a:r>
              <a:rPr lang="en-GB" sz="800" dirty="0"/>
              <a:t>Merck Sharp &amp; Dohme Ltd. </a:t>
            </a:r>
            <a:r>
              <a:rPr lang="ru-RU" sz="800" dirty="0"/>
              <a:t>ЗЕПАТИР®</a:t>
            </a:r>
            <a:r>
              <a:rPr lang="en-GB" sz="800" dirty="0"/>
              <a:t> (</a:t>
            </a:r>
            <a:r>
              <a:rPr lang="ru-RU" sz="800" dirty="0" err="1"/>
              <a:t>гразопревир</a:t>
            </a:r>
            <a:r>
              <a:rPr lang="ru-RU" sz="800" dirty="0"/>
              <a:t>/</a:t>
            </a:r>
            <a:r>
              <a:rPr lang="ru-RU" sz="800" dirty="0" err="1"/>
              <a:t>элбасвир</a:t>
            </a:r>
            <a:r>
              <a:rPr lang="en-GB" sz="800" dirty="0"/>
              <a:t>) </a:t>
            </a:r>
            <a:r>
              <a:rPr lang="ru-RU" sz="800" dirty="0"/>
              <a:t>ИМП</a:t>
            </a:r>
            <a:r>
              <a:rPr lang="en-GB" sz="800" dirty="0"/>
              <a:t>, </a:t>
            </a:r>
            <a:r>
              <a:rPr lang="ru-RU" sz="800" dirty="0"/>
              <a:t>сентябрь </a:t>
            </a:r>
            <a:r>
              <a:rPr lang="en-GB" sz="800" dirty="0"/>
              <a:t>2018;</a:t>
            </a:r>
            <a:br>
              <a:rPr lang="en-GB" sz="800" dirty="0"/>
            </a:br>
            <a:r>
              <a:rPr lang="en-GB" sz="800" dirty="0"/>
              <a:t>AbbVie Ltd. </a:t>
            </a:r>
            <a:r>
              <a:rPr lang="ru-RU" sz="800" dirty="0"/>
              <a:t>МАВИРЕТ</a:t>
            </a:r>
            <a:r>
              <a:rPr lang="en-GB" sz="800" dirty="0"/>
              <a:t>® (</a:t>
            </a:r>
            <a:r>
              <a:rPr lang="ru-RU" sz="800" dirty="0" err="1"/>
              <a:t>глекапревир</a:t>
            </a:r>
            <a:r>
              <a:rPr lang="ru-RU" sz="800" dirty="0"/>
              <a:t>/</a:t>
            </a:r>
            <a:r>
              <a:rPr lang="ru-RU" sz="800" dirty="0" err="1"/>
              <a:t>элбасвир</a:t>
            </a:r>
            <a:r>
              <a:rPr lang="en-GB" sz="800" dirty="0"/>
              <a:t>) </a:t>
            </a:r>
            <a:r>
              <a:rPr lang="ru-RU" sz="800" dirty="0"/>
              <a:t>ИМП</a:t>
            </a:r>
            <a:r>
              <a:rPr lang="en-GB" sz="800" dirty="0"/>
              <a:t>, </a:t>
            </a:r>
            <a:r>
              <a:rPr lang="ru-RU" sz="800" dirty="0"/>
              <a:t>февраль</a:t>
            </a:r>
            <a:r>
              <a:rPr lang="en-GB" sz="800" dirty="0"/>
              <a:t> 201</a:t>
            </a:r>
            <a:r>
              <a:rPr lang="ru-RU" sz="800" dirty="0"/>
              <a:t>9</a:t>
            </a:r>
            <a:r>
              <a:rPr lang="en-GB" sz="800" dirty="0"/>
              <a:t>;</a:t>
            </a:r>
            <a:endParaRPr lang="ru-RU" sz="800" dirty="0"/>
          </a:p>
          <a:p>
            <a:r>
              <a:rPr lang="en-GB" sz="800" dirty="0"/>
              <a:t>Gilead Sciences </a:t>
            </a:r>
            <a:r>
              <a:rPr lang="en-US" sz="800" dirty="0"/>
              <a:t>Russia, </a:t>
            </a:r>
            <a:r>
              <a:rPr lang="ru-RU" sz="800" dirty="0" err="1"/>
              <a:t>Эпклюза</a:t>
            </a:r>
            <a:r>
              <a:rPr lang="en-GB" sz="800" dirty="0"/>
              <a:t> (</a:t>
            </a:r>
            <a:r>
              <a:rPr lang="ru-RU" sz="800" dirty="0" err="1"/>
              <a:t>софосбувир</a:t>
            </a:r>
            <a:r>
              <a:rPr lang="ru-RU" sz="800" dirty="0"/>
              <a:t>/</a:t>
            </a:r>
            <a:r>
              <a:rPr lang="ru-RU" sz="800" dirty="0" err="1"/>
              <a:t>велпатасвир</a:t>
            </a:r>
            <a:r>
              <a:rPr lang="en-GB" sz="800" dirty="0"/>
              <a:t>) </a:t>
            </a:r>
            <a:r>
              <a:rPr lang="ru-RU" sz="800" dirty="0"/>
              <a:t>ИМП</a:t>
            </a:r>
            <a:r>
              <a:rPr lang="en-GB" sz="800" dirty="0"/>
              <a:t>, </a:t>
            </a:r>
            <a:r>
              <a:rPr lang="ru-RU" sz="800" dirty="0"/>
              <a:t>август</a:t>
            </a:r>
            <a:r>
              <a:rPr lang="en-GB" sz="800" dirty="0"/>
              <a:t> 201</a:t>
            </a:r>
            <a:r>
              <a:rPr lang="ru-RU" sz="800" dirty="0"/>
              <a:t>9</a:t>
            </a:r>
            <a:r>
              <a:rPr lang="en-GB" sz="800" dirty="0"/>
              <a:t>;</a:t>
            </a:r>
            <a:endParaRPr lang="ru-RU" sz="800" dirty="0"/>
          </a:p>
          <a:p>
            <a:r>
              <a:rPr lang="en-US" sz="800" dirty="0"/>
              <a:t>Gilead Sciences Russia, </a:t>
            </a:r>
            <a:r>
              <a:rPr lang="ru-RU" sz="800" dirty="0" err="1"/>
              <a:t>Совальди</a:t>
            </a:r>
            <a:r>
              <a:rPr lang="en-US" sz="800" dirty="0"/>
              <a:t> </a:t>
            </a:r>
            <a:r>
              <a:rPr lang="ru-RU" sz="800" dirty="0"/>
              <a:t>( </a:t>
            </a:r>
            <a:r>
              <a:rPr lang="ru-RU" sz="800" dirty="0" err="1"/>
              <a:t>софосбувир</a:t>
            </a:r>
            <a:r>
              <a:rPr lang="ru-RU" sz="800" dirty="0"/>
              <a:t>), ИМП, июнь 2019</a:t>
            </a:r>
            <a:endParaRPr lang="en-GB" sz="800" dirty="0"/>
          </a:p>
          <a:p>
            <a:endParaRPr lang="ru-RU" dirty="0"/>
          </a:p>
          <a:p>
            <a:endParaRPr lang="en-GB" dirty="0"/>
          </a:p>
        </p:txBody>
      </p:sp>
      <p:sp>
        <p:nvSpPr>
          <p:cNvPr id="31" name="Rectangle 30">
            <a:extLst>
              <a:ext uri="{FF2B5EF4-FFF2-40B4-BE49-F238E27FC236}">
                <a16:creationId xmlns="" xmlns:a16="http://schemas.microsoft.com/office/drawing/2014/main" id="{A190F15F-FDF7-4E87-B0AB-5C9CE84FE779}"/>
              </a:ext>
            </a:extLst>
          </p:cNvPr>
          <p:cNvSpPr/>
          <p:nvPr/>
        </p:nvSpPr>
        <p:spPr>
          <a:xfrm>
            <a:off x="8746297" y="132645"/>
            <a:ext cx="312906" cy="369332"/>
          </a:xfrm>
          <a:prstGeom prst="rect">
            <a:avLst/>
          </a:prstGeom>
        </p:spPr>
        <p:txBody>
          <a:bodyPr wrap="none">
            <a:spAutoFit/>
          </a:bodyPr>
          <a:lstStyle/>
          <a:p>
            <a:r>
              <a:rPr lang="en-US" dirty="0">
                <a:solidFill>
                  <a:srgbClr val="FF0000"/>
                </a:solidFill>
                <a:cs typeface="Arial" charset="0"/>
              </a:rPr>
              <a:t>‡</a:t>
            </a:r>
            <a:endParaRPr lang="en-GB" dirty="0">
              <a:solidFill>
                <a:prstClr val="black"/>
              </a:solidFill>
            </a:endParaRPr>
          </a:p>
        </p:txBody>
      </p:sp>
    </p:spTree>
    <p:extLst>
      <p:ext uri="{BB962C8B-B14F-4D97-AF65-F5344CB8AC3E}">
        <p14:creationId xmlns:p14="http://schemas.microsoft.com/office/powerpoint/2010/main" val="398410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71488" y="469900"/>
            <a:ext cx="8686800" cy="676275"/>
          </a:xfrm>
        </p:spPr>
        <p:txBody>
          <a:bodyPr/>
          <a:lstStyle/>
          <a:p>
            <a:r>
              <a:rPr lang="ru" sz="2800" b="0" i="0" dirty="0">
                <a:solidFill>
                  <a:srgbClr val="CC0000"/>
                </a:solidFill>
              </a:rPr>
              <a:t>Анализ резистентности в программе ASTRAL</a:t>
            </a:r>
          </a:p>
        </p:txBody>
      </p:sp>
      <p:sp>
        <p:nvSpPr>
          <p:cNvPr id="76837" name="TextBox 1"/>
          <p:cNvSpPr txBox="1">
            <a:spLocks noChangeArrowheads="1"/>
          </p:cNvSpPr>
          <p:nvPr/>
        </p:nvSpPr>
        <p:spPr bwMode="auto">
          <a:xfrm>
            <a:off x="7924800" y="304800"/>
            <a:ext cx="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lnSpc>
                <a:spcPct val="90000"/>
              </a:lnSpc>
              <a:spcBef>
                <a:spcPct val="0"/>
              </a:spcBef>
              <a:spcAft>
                <a:spcPct val="0"/>
              </a:spcAft>
            </a:pPr>
            <a:endParaRPr lang="en-US" altLang="en-US">
              <a:solidFill>
                <a:srgbClr val="000000"/>
              </a:solidFill>
              <a:latin typeface="Arial" charset="0"/>
            </a:endParaRPr>
          </a:p>
        </p:txBody>
      </p:sp>
      <p:sp>
        <p:nvSpPr>
          <p:cNvPr id="48" name="Text Placeholder 5"/>
          <p:cNvSpPr txBox="1">
            <a:spLocks/>
          </p:cNvSpPr>
          <p:nvPr/>
        </p:nvSpPr>
        <p:spPr bwMode="auto">
          <a:xfrm>
            <a:off x="381000" y="161925"/>
            <a:ext cx="82296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400">
                <a:solidFill>
                  <a:schemeClr val="tx1"/>
                </a:solidFill>
                <a:latin typeface="Arial" pitchFamily="34" charset="0"/>
              </a:defRPr>
            </a:lvl4pPr>
            <a:lvl5pPr marL="2057400" indent="-228600">
              <a:defRPr sz="1400">
                <a:solidFill>
                  <a:schemeClr val="tx1"/>
                </a:solidFill>
                <a:latin typeface="Arial" pitchFamily="34" charset="0"/>
              </a:defRPr>
            </a:lvl5pPr>
            <a:lvl6pPr marL="2514600" indent="-228600" eaLnBrk="0" fontAlgn="base" hangingPunct="0">
              <a:spcAft>
                <a:spcPct val="0"/>
              </a:spcAft>
              <a:buClr>
                <a:srgbClr val="A9A9A9"/>
              </a:buClr>
              <a:buFont typeface="Wingdings" pitchFamily="2" charset="2"/>
              <a:buChar char="§"/>
              <a:defRPr sz="1400">
                <a:solidFill>
                  <a:schemeClr val="tx1"/>
                </a:solidFill>
                <a:latin typeface="Arial" pitchFamily="34" charset="0"/>
              </a:defRPr>
            </a:lvl6pPr>
            <a:lvl7pPr marL="2971800" indent="-228600" eaLnBrk="0" fontAlgn="base" hangingPunct="0">
              <a:spcAft>
                <a:spcPct val="0"/>
              </a:spcAft>
              <a:buClr>
                <a:srgbClr val="A9A9A9"/>
              </a:buClr>
              <a:defRPr sz="1400">
                <a:solidFill>
                  <a:schemeClr val="tx1"/>
                </a:solidFill>
                <a:latin typeface="Arial" pitchFamily="34" charset="0"/>
              </a:defRPr>
            </a:lvl7pPr>
            <a:lvl8pPr marL="3429000" indent="-228600" eaLnBrk="0" fontAlgn="base" hangingPunct="0">
              <a:spcAft>
                <a:spcPct val="0"/>
              </a:spcAft>
              <a:buClr>
                <a:srgbClr val="A9A9A9"/>
              </a:buClr>
              <a:buFont typeface="Wingdings" pitchFamily="2" charset="2"/>
              <a:buChar char="§"/>
              <a:defRPr sz="1400">
                <a:solidFill>
                  <a:schemeClr val="tx1"/>
                </a:solidFill>
                <a:latin typeface="Arial" pitchFamily="34" charset="0"/>
              </a:defRPr>
            </a:lvl8pPr>
            <a:lvl9pPr marL="3886200" indent="-228600" eaLnBrk="0" fontAlgn="base" hangingPunct="0">
              <a:spcAft>
                <a:spcPct val="0"/>
              </a:spcAft>
              <a:buClr>
                <a:srgbClr val="A9A9A9"/>
              </a:buClr>
              <a:defRPr sz="1400">
                <a:solidFill>
                  <a:schemeClr val="tx1"/>
                </a:solidFill>
                <a:latin typeface="Arial" pitchFamily="34" charset="0"/>
              </a:defRPr>
            </a:lvl9pPr>
          </a:lstStyle>
          <a:p>
            <a:pPr>
              <a:spcBef>
                <a:spcPct val="0"/>
              </a:spcBef>
            </a:pPr>
            <a:r>
              <a:rPr lang="ru" sz="1600" b="0" i="0" dirty="0">
                <a:solidFill>
                  <a:srgbClr val="000000"/>
                </a:solidFill>
              </a:rPr>
              <a:t>ASTRAL-1, -2, -3, -4</a:t>
            </a:r>
          </a:p>
        </p:txBody>
      </p:sp>
      <p:sp>
        <p:nvSpPr>
          <p:cNvPr id="5" name="TextBox 4"/>
          <p:cNvSpPr txBox="1"/>
          <p:nvPr/>
        </p:nvSpPr>
        <p:spPr>
          <a:xfrm>
            <a:off x="514581" y="1476739"/>
            <a:ext cx="3505200" cy="498598"/>
          </a:xfrm>
          <a:prstGeom prst="rect">
            <a:avLst/>
          </a:prstGeom>
          <a:noFill/>
        </p:spPr>
        <p:txBody>
          <a:bodyPr wrap="square" lIns="0" tIns="0" rIns="0" bIns="0" rtlCol="0">
            <a:spAutoFit/>
          </a:bodyPr>
          <a:lstStyle/>
          <a:p>
            <a:pPr algn="ctr">
              <a:lnSpc>
                <a:spcPct val="90000"/>
              </a:lnSpc>
            </a:pPr>
            <a:r>
              <a:rPr lang="ru" sz="1800" b="1" i="0" dirty="0">
                <a:solidFill>
                  <a:srgbClr val="000000"/>
                </a:solidFill>
              </a:rPr>
              <a:t>ASTRAL 1–3 (</a:t>
            </a:r>
            <a:r>
              <a:rPr lang="ru-RU" sz="1800" b="1" i="0" dirty="0">
                <a:solidFill>
                  <a:srgbClr val="000000"/>
                </a:solidFill>
              </a:rPr>
              <a:t>СОФ/ВЕЛ</a:t>
            </a:r>
            <a:r>
              <a:rPr lang="ru" sz="1800" b="1" i="0" dirty="0">
                <a:solidFill>
                  <a:srgbClr val="000000"/>
                </a:solidFill>
              </a:rPr>
              <a:t>)</a:t>
            </a:r>
          </a:p>
          <a:p>
            <a:pPr algn="ctr">
              <a:lnSpc>
                <a:spcPct val="90000"/>
              </a:lnSpc>
            </a:pPr>
            <a:r>
              <a:rPr lang="ru" sz="1800" b="1" i="0" dirty="0">
                <a:solidFill>
                  <a:srgbClr val="000000"/>
                </a:solidFill>
              </a:rPr>
              <a:t>Генотипы 1–6</a:t>
            </a:r>
          </a:p>
        </p:txBody>
      </p:sp>
      <p:sp>
        <p:nvSpPr>
          <p:cNvPr id="15" name="TextBox 14"/>
          <p:cNvSpPr txBox="1"/>
          <p:nvPr/>
        </p:nvSpPr>
        <p:spPr>
          <a:xfrm>
            <a:off x="5020623" y="1476739"/>
            <a:ext cx="3505200" cy="498598"/>
          </a:xfrm>
          <a:prstGeom prst="rect">
            <a:avLst/>
          </a:prstGeom>
          <a:noFill/>
        </p:spPr>
        <p:txBody>
          <a:bodyPr wrap="square" lIns="0" tIns="0" rIns="0" bIns="0" rtlCol="0">
            <a:spAutoFit/>
          </a:bodyPr>
          <a:lstStyle/>
          <a:p>
            <a:pPr algn="ctr">
              <a:lnSpc>
                <a:spcPct val="90000"/>
              </a:lnSpc>
            </a:pPr>
            <a:r>
              <a:rPr lang="ru" sz="1800" b="1" i="0" dirty="0">
                <a:solidFill>
                  <a:srgbClr val="000000"/>
                </a:solidFill>
              </a:rPr>
              <a:t>ASTRAL 4 (</a:t>
            </a:r>
            <a:r>
              <a:rPr lang="ru-RU" sz="1800" b="1" i="0" dirty="0">
                <a:solidFill>
                  <a:srgbClr val="000000"/>
                </a:solidFill>
              </a:rPr>
              <a:t>СОФ/ВЕЛ</a:t>
            </a:r>
            <a:r>
              <a:rPr lang="ru" sz="1800" b="1" i="0" dirty="0">
                <a:solidFill>
                  <a:srgbClr val="000000"/>
                </a:solidFill>
              </a:rPr>
              <a:t> + </a:t>
            </a:r>
            <a:r>
              <a:rPr lang="ru-RU" sz="1800" b="1" i="0" dirty="0">
                <a:solidFill>
                  <a:srgbClr val="000000"/>
                </a:solidFill>
              </a:rPr>
              <a:t>РБВ</a:t>
            </a:r>
            <a:r>
              <a:rPr lang="ru" sz="1800" b="1" i="0" dirty="0">
                <a:solidFill>
                  <a:srgbClr val="000000"/>
                </a:solidFill>
              </a:rPr>
              <a:t>)</a:t>
            </a:r>
          </a:p>
          <a:p>
            <a:pPr algn="ctr">
              <a:lnSpc>
                <a:spcPct val="90000"/>
              </a:lnSpc>
            </a:pPr>
            <a:r>
              <a:rPr lang="ru" sz="1800" b="1" i="0" dirty="0">
                <a:solidFill>
                  <a:srgbClr val="000000"/>
                </a:solidFill>
              </a:rPr>
              <a:t>Генотипы 1–4</a:t>
            </a:r>
          </a:p>
        </p:txBody>
      </p:sp>
      <p:sp>
        <p:nvSpPr>
          <p:cNvPr id="2" name="Rectangle 1"/>
          <p:cNvSpPr/>
          <p:nvPr/>
        </p:nvSpPr>
        <p:spPr>
          <a:xfrm>
            <a:off x="3505199" y="6228717"/>
            <a:ext cx="258277" cy="1524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3" name="TextBox 2"/>
          <p:cNvSpPr txBox="1"/>
          <p:nvPr/>
        </p:nvSpPr>
        <p:spPr>
          <a:xfrm>
            <a:off x="3799494" y="6216426"/>
            <a:ext cx="2448906" cy="152349"/>
          </a:xfrm>
          <a:prstGeom prst="rect">
            <a:avLst/>
          </a:prstGeom>
          <a:noFill/>
        </p:spPr>
        <p:txBody>
          <a:bodyPr wrap="square" lIns="0" tIns="0" rIns="0" bIns="0" rtlCol="0">
            <a:spAutoFit/>
          </a:bodyPr>
          <a:lstStyle/>
          <a:p>
            <a:pPr>
              <a:lnSpc>
                <a:spcPct val="90000"/>
              </a:lnSpc>
            </a:pPr>
            <a:r>
              <a:rPr lang="ru" sz="1100" b="0" i="0" dirty="0">
                <a:solidFill>
                  <a:srgbClr val="000000"/>
                </a:solidFill>
              </a:rPr>
              <a:t>Пациенты с RAV исходно</a:t>
            </a:r>
          </a:p>
        </p:txBody>
      </p:sp>
      <p:sp>
        <p:nvSpPr>
          <p:cNvPr id="11" name="TextBox 10"/>
          <p:cNvSpPr txBox="1"/>
          <p:nvPr/>
        </p:nvSpPr>
        <p:spPr>
          <a:xfrm>
            <a:off x="1029162" y="2087327"/>
            <a:ext cx="2476038" cy="221599"/>
          </a:xfrm>
          <a:prstGeom prst="rect">
            <a:avLst/>
          </a:prstGeom>
          <a:noFill/>
        </p:spPr>
        <p:txBody>
          <a:bodyPr wrap="square" lIns="0" tIns="0" rIns="0" bIns="0" rtlCol="0">
            <a:spAutoFit/>
          </a:bodyPr>
          <a:lstStyle/>
          <a:p>
            <a:pPr algn="ctr">
              <a:lnSpc>
                <a:spcPct val="90000"/>
              </a:lnSpc>
            </a:pPr>
            <a:r>
              <a:rPr lang="ru" sz="1600" b="1" i="0" dirty="0">
                <a:solidFill>
                  <a:srgbClr val="000000"/>
                </a:solidFill>
              </a:rPr>
              <a:t>RAV к классу NS5A</a:t>
            </a:r>
          </a:p>
        </p:txBody>
      </p:sp>
      <p:sp>
        <p:nvSpPr>
          <p:cNvPr id="36" name="TextBox 35"/>
          <p:cNvSpPr txBox="1"/>
          <p:nvPr/>
        </p:nvSpPr>
        <p:spPr>
          <a:xfrm>
            <a:off x="952962" y="2349331"/>
            <a:ext cx="2476038" cy="166199"/>
          </a:xfrm>
          <a:prstGeom prst="rect">
            <a:avLst/>
          </a:prstGeom>
          <a:noFill/>
        </p:spPr>
        <p:txBody>
          <a:bodyPr wrap="square" lIns="0" tIns="0" rIns="0" bIns="0" rtlCol="0">
            <a:spAutoFit/>
          </a:bodyPr>
          <a:lstStyle/>
          <a:p>
            <a:pPr algn="ctr">
              <a:lnSpc>
                <a:spcPct val="90000"/>
              </a:lnSpc>
            </a:pPr>
            <a:r>
              <a:rPr lang="ru" sz="1200" b="1" i="0" dirty="0">
                <a:solidFill>
                  <a:srgbClr val="000000"/>
                </a:solidFill>
              </a:rPr>
              <a:t>15% граничного значения</a:t>
            </a:r>
          </a:p>
        </p:txBody>
      </p:sp>
      <p:sp>
        <p:nvSpPr>
          <p:cNvPr id="80" name="TextBox 79"/>
          <p:cNvSpPr txBox="1"/>
          <p:nvPr/>
        </p:nvSpPr>
        <p:spPr>
          <a:xfrm>
            <a:off x="1045312" y="4229887"/>
            <a:ext cx="2476038" cy="221599"/>
          </a:xfrm>
          <a:prstGeom prst="rect">
            <a:avLst/>
          </a:prstGeom>
          <a:noFill/>
        </p:spPr>
        <p:txBody>
          <a:bodyPr wrap="square" lIns="0" tIns="0" rIns="0" bIns="0" rtlCol="0">
            <a:spAutoFit/>
          </a:bodyPr>
          <a:lstStyle/>
          <a:p>
            <a:pPr algn="ctr">
              <a:lnSpc>
                <a:spcPct val="90000"/>
              </a:lnSpc>
            </a:pPr>
            <a:r>
              <a:rPr lang="ru" sz="1600" b="1" i="0" dirty="0">
                <a:solidFill>
                  <a:srgbClr val="000000"/>
                </a:solidFill>
              </a:rPr>
              <a:t>RAV, связанные с </a:t>
            </a:r>
            <a:r>
              <a:rPr lang="ru-RU" sz="1600" b="1" i="0" dirty="0">
                <a:solidFill>
                  <a:srgbClr val="000000"/>
                </a:solidFill>
              </a:rPr>
              <a:t>ВЕЛ</a:t>
            </a:r>
            <a:endParaRPr lang="ru" sz="1600" b="1" i="0" dirty="0">
              <a:solidFill>
                <a:srgbClr val="000000"/>
              </a:solidFill>
            </a:endParaRPr>
          </a:p>
        </p:txBody>
      </p:sp>
      <p:sp>
        <p:nvSpPr>
          <p:cNvPr id="83" name="TextBox 82"/>
          <p:cNvSpPr txBox="1"/>
          <p:nvPr/>
        </p:nvSpPr>
        <p:spPr>
          <a:xfrm>
            <a:off x="996508" y="4506172"/>
            <a:ext cx="2476038" cy="166199"/>
          </a:xfrm>
          <a:prstGeom prst="rect">
            <a:avLst/>
          </a:prstGeom>
          <a:noFill/>
        </p:spPr>
        <p:txBody>
          <a:bodyPr wrap="square" lIns="0" tIns="0" rIns="0" bIns="0" rtlCol="0">
            <a:spAutoFit/>
          </a:bodyPr>
          <a:lstStyle/>
          <a:p>
            <a:pPr algn="ctr">
              <a:lnSpc>
                <a:spcPct val="90000"/>
              </a:lnSpc>
            </a:pPr>
            <a:r>
              <a:rPr lang="ru" sz="1200" b="1" i="0" dirty="0">
                <a:solidFill>
                  <a:srgbClr val="000000"/>
                </a:solidFill>
              </a:rPr>
              <a:t>15% граничного значения</a:t>
            </a:r>
          </a:p>
        </p:txBody>
      </p:sp>
      <p:cxnSp>
        <p:nvCxnSpPr>
          <p:cNvPr id="13" name="Straight Connector 12"/>
          <p:cNvCxnSpPr/>
          <p:nvPr/>
        </p:nvCxnSpPr>
        <p:spPr>
          <a:xfrm>
            <a:off x="452179" y="2325443"/>
            <a:ext cx="3751521"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2179" y="4477563"/>
            <a:ext cx="3751521"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624348" y="2087327"/>
            <a:ext cx="2476038" cy="221599"/>
          </a:xfrm>
          <a:prstGeom prst="rect">
            <a:avLst/>
          </a:prstGeom>
          <a:noFill/>
        </p:spPr>
        <p:txBody>
          <a:bodyPr wrap="square" lIns="0" tIns="0" rIns="0" bIns="0" rtlCol="0">
            <a:spAutoFit/>
          </a:bodyPr>
          <a:lstStyle/>
          <a:p>
            <a:pPr algn="ctr">
              <a:lnSpc>
                <a:spcPct val="90000"/>
              </a:lnSpc>
            </a:pPr>
            <a:r>
              <a:rPr lang="ru" sz="1600" b="1" i="0" dirty="0">
                <a:solidFill>
                  <a:srgbClr val="000000"/>
                </a:solidFill>
              </a:rPr>
              <a:t>RAV к классу NS5A</a:t>
            </a:r>
          </a:p>
        </p:txBody>
      </p:sp>
      <p:sp>
        <p:nvSpPr>
          <p:cNvPr id="97" name="TextBox 96"/>
          <p:cNvSpPr txBox="1"/>
          <p:nvPr/>
        </p:nvSpPr>
        <p:spPr>
          <a:xfrm>
            <a:off x="5661986" y="2352506"/>
            <a:ext cx="2476038" cy="166199"/>
          </a:xfrm>
          <a:prstGeom prst="rect">
            <a:avLst/>
          </a:prstGeom>
          <a:noFill/>
        </p:spPr>
        <p:txBody>
          <a:bodyPr wrap="square" lIns="0" tIns="0" rIns="0" bIns="0" rtlCol="0">
            <a:spAutoFit/>
          </a:bodyPr>
          <a:lstStyle/>
          <a:p>
            <a:pPr algn="ctr">
              <a:lnSpc>
                <a:spcPct val="90000"/>
              </a:lnSpc>
            </a:pPr>
            <a:r>
              <a:rPr lang="ru" sz="1200" b="1" i="0" dirty="0">
                <a:solidFill>
                  <a:srgbClr val="000000"/>
                </a:solidFill>
              </a:rPr>
              <a:t>15% граничного значения</a:t>
            </a:r>
          </a:p>
        </p:txBody>
      </p:sp>
      <p:sp>
        <p:nvSpPr>
          <p:cNvPr id="128" name="TextBox 127"/>
          <p:cNvSpPr txBox="1"/>
          <p:nvPr/>
        </p:nvSpPr>
        <p:spPr>
          <a:xfrm>
            <a:off x="5535204" y="4229887"/>
            <a:ext cx="2476038" cy="221599"/>
          </a:xfrm>
          <a:prstGeom prst="rect">
            <a:avLst/>
          </a:prstGeom>
          <a:noFill/>
        </p:spPr>
        <p:txBody>
          <a:bodyPr wrap="square" lIns="0" tIns="0" rIns="0" bIns="0" rtlCol="0">
            <a:spAutoFit/>
          </a:bodyPr>
          <a:lstStyle/>
          <a:p>
            <a:pPr algn="ctr">
              <a:lnSpc>
                <a:spcPct val="90000"/>
              </a:lnSpc>
            </a:pPr>
            <a:r>
              <a:rPr lang="ru" sz="1600" b="1" i="0" dirty="0">
                <a:solidFill>
                  <a:srgbClr val="000000"/>
                </a:solidFill>
              </a:rPr>
              <a:t>RAV, связанные с </a:t>
            </a:r>
            <a:r>
              <a:rPr lang="ru-RU" sz="1600" b="1" dirty="0">
                <a:solidFill>
                  <a:srgbClr val="000000"/>
                </a:solidFill>
              </a:rPr>
              <a:t>ВЕЛ</a:t>
            </a:r>
            <a:endParaRPr lang="ru" sz="1600" b="1" i="0" dirty="0">
              <a:solidFill>
                <a:srgbClr val="000000"/>
              </a:solidFill>
            </a:endParaRPr>
          </a:p>
        </p:txBody>
      </p:sp>
      <p:sp>
        <p:nvSpPr>
          <p:cNvPr id="130" name="TextBox 129"/>
          <p:cNvSpPr txBox="1"/>
          <p:nvPr/>
        </p:nvSpPr>
        <p:spPr>
          <a:xfrm>
            <a:off x="5572842" y="4506172"/>
            <a:ext cx="2476038" cy="166199"/>
          </a:xfrm>
          <a:prstGeom prst="rect">
            <a:avLst/>
          </a:prstGeom>
          <a:noFill/>
        </p:spPr>
        <p:txBody>
          <a:bodyPr wrap="square" lIns="0" tIns="0" rIns="0" bIns="0" rtlCol="0">
            <a:spAutoFit/>
          </a:bodyPr>
          <a:lstStyle/>
          <a:p>
            <a:pPr algn="ctr">
              <a:lnSpc>
                <a:spcPct val="90000"/>
              </a:lnSpc>
            </a:pPr>
            <a:r>
              <a:rPr lang="ru" sz="1200" b="1" i="0" dirty="0">
                <a:solidFill>
                  <a:srgbClr val="000000"/>
                </a:solidFill>
              </a:rPr>
              <a:t>15% граничного значения</a:t>
            </a:r>
          </a:p>
        </p:txBody>
      </p:sp>
      <p:cxnSp>
        <p:nvCxnSpPr>
          <p:cNvPr id="131" name="Straight Connector 130"/>
          <p:cNvCxnSpPr/>
          <p:nvPr/>
        </p:nvCxnSpPr>
        <p:spPr>
          <a:xfrm>
            <a:off x="5023947" y="2325443"/>
            <a:ext cx="3682875"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5023947" y="4477563"/>
            <a:ext cx="3688841" cy="0"/>
          </a:xfrm>
          <a:prstGeom prst="line">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3505200" y="6457317"/>
            <a:ext cx="258277" cy="152400"/>
          </a:xfrm>
          <a:prstGeom prst="rect">
            <a:avLst/>
          </a:prstGeom>
          <a:solidFill>
            <a:srgbClr val="97BAFF"/>
          </a:solidFill>
          <a:ln w="19050">
            <a:solidFill>
              <a:srgbClr val="97BA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endParaRPr>
          </a:p>
        </p:txBody>
      </p:sp>
      <p:sp>
        <p:nvSpPr>
          <p:cNvPr id="69" name="TextBox 68"/>
          <p:cNvSpPr txBox="1"/>
          <p:nvPr/>
        </p:nvSpPr>
        <p:spPr>
          <a:xfrm>
            <a:off x="3799494" y="6435501"/>
            <a:ext cx="3050897" cy="152349"/>
          </a:xfrm>
          <a:prstGeom prst="rect">
            <a:avLst/>
          </a:prstGeom>
          <a:noFill/>
        </p:spPr>
        <p:txBody>
          <a:bodyPr wrap="square" lIns="0" tIns="0" rIns="0" bIns="0" rtlCol="0">
            <a:spAutoFit/>
          </a:bodyPr>
          <a:lstStyle/>
          <a:p>
            <a:pPr>
              <a:lnSpc>
                <a:spcPct val="90000"/>
              </a:lnSpc>
            </a:pPr>
            <a:r>
              <a:rPr lang="ru" sz="1100" b="0" i="0" dirty="0">
                <a:solidFill>
                  <a:srgbClr val="000000"/>
                </a:solidFill>
              </a:rPr>
              <a:t>Пациенты без RAV исходно</a:t>
            </a:r>
          </a:p>
        </p:txBody>
      </p:sp>
      <p:grpSp>
        <p:nvGrpSpPr>
          <p:cNvPr id="21" name="Group 20"/>
          <p:cNvGrpSpPr/>
          <p:nvPr/>
        </p:nvGrpSpPr>
        <p:grpSpPr>
          <a:xfrm>
            <a:off x="1066800" y="2590800"/>
            <a:ext cx="2772664" cy="1295400"/>
            <a:chOff x="1066800" y="2590800"/>
            <a:chExt cx="2772664" cy="1295400"/>
          </a:xfrm>
        </p:grpSpPr>
        <p:graphicFrame>
          <p:nvGraphicFramePr>
            <p:cNvPr id="42" name="Chart 79"/>
            <p:cNvGraphicFramePr>
              <a:graphicFrameLocks/>
            </p:cNvGraphicFramePr>
            <p:nvPr>
              <p:extLst>
                <p:ext uri="{D42A27DB-BD31-4B8C-83A1-F6EECF244321}">
                  <p14:modId xmlns:p14="http://schemas.microsoft.com/office/powerpoint/2010/main" val="589634180"/>
                </p:ext>
              </p:extLst>
            </p:nvPr>
          </p:nvGraphicFramePr>
          <p:xfrm>
            <a:off x="1066800" y="2590800"/>
            <a:ext cx="733084" cy="1287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
            <p:cNvGraphicFramePr>
              <a:graphicFrameLocks/>
            </p:cNvGraphicFramePr>
            <p:nvPr>
              <p:extLst>
                <p:ext uri="{D42A27DB-BD31-4B8C-83A1-F6EECF244321}">
                  <p14:modId xmlns:p14="http://schemas.microsoft.com/office/powerpoint/2010/main" val="1228885639"/>
                </p:ext>
              </p:extLst>
            </p:nvPr>
          </p:nvGraphicFramePr>
          <p:xfrm>
            <a:off x="1381583" y="2596840"/>
            <a:ext cx="2457881" cy="1289360"/>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p:cNvCxnSpPr/>
            <p:nvPr/>
          </p:nvCxnSpPr>
          <p:spPr bwMode="auto">
            <a:xfrm flipH="1" flipV="1">
              <a:off x="1492250" y="3829050"/>
              <a:ext cx="742277" cy="19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Chart 82"/>
            <p:cNvGraphicFramePr>
              <a:graphicFrameLocks/>
            </p:cNvGraphicFramePr>
            <p:nvPr>
              <p:extLst>
                <p:ext uri="{D42A27DB-BD31-4B8C-83A1-F6EECF244321}">
                  <p14:modId xmlns:p14="http://schemas.microsoft.com/office/powerpoint/2010/main" val="144963520"/>
                </p:ext>
              </p:extLst>
            </p:nvPr>
          </p:nvGraphicFramePr>
          <p:xfrm>
            <a:off x="2875911" y="2590800"/>
            <a:ext cx="733084" cy="1287825"/>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Straight Connector 39"/>
            <p:cNvCxnSpPr/>
            <p:nvPr/>
          </p:nvCxnSpPr>
          <p:spPr bwMode="auto">
            <a:xfrm flipH="1" flipV="1">
              <a:off x="2565757" y="3738383"/>
              <a:ext cx="456049" cy="90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77"/>
            <p:cNvSpPr txBox="1">
              <a:spLocks noChangeArrowheads="1"/>
            </p:cNvSpPr>
            <p:nvPr/>
          </p:nvSpPr>
          <p:spPr bwMode="auto">
            <a:xfrm>
              <a:off x="1680211" y="3082726"/>
              <a:ext cx="520747" cy="2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000000"/>
                  </a:solidFill>
                </a:rPr>
                <a:t>69%</a:t>
              </a:r>
              <a:r>
                <a:rPr lang="en" sz="1000" dirty="0"/>
                <a:t/>
              </a:r>
              <a:br>
                <a:rPr lang="en" sz="1000" dirty="0"/>
              </a:br>
              <a:r>
                <a:rPr lang="ru" sz="900" b="0" i="0" dirty="0">
                  <a:solidFill>
                    <a:srgbClr val="000000"/>
                  </a:solidFill>
                </a:rPr>
                <a:t>n=709</a:t>
              </a:r>
            </a:p>
          </p:txBody>
        </p:sp>
        <p:sp>
          <p:nvSpPr>
            <p:cNvPr id="43" name="TextBox 80"/>
            <p:cNvSpPr txBox="1">
              <a:spLocks noChangeArrowheads="1"/>
            </p:cNvSpPr>
            <p:nvPr/>
          </p:nvSpPr>
          <p:spPr bwMode="auto">
            <a:xfrm>
              <a:off x="1122762" y="2769786"/>
              <a:ext cx="493967" cy="43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99% </a:t>
              </a:r>
            </a:p>
            <a:p>
              <a:pPr algn="ctr" eaLnBrk="1" hangingPunct="1">
                <a:lnSpc>
                  <a:spcPct val="90000"/>
                </a:lnSpc>
              </a:pPr>
              <a:r>
                <a:rPr lang="en" sz="800" dirty="0"/>
                <a:t/>
              </a:r>
              <a:br>
                <a:rPr lang="en" sz="800" dirty="0"/>
              </a:br>
              <a:r>
                <a:rPr lang="ru" sz="700" b="0" i="0" dirty="0">
                  <a:solidFill>
                    <a:srgbClr val="FFFFFF"/>
                  </a:solidFill>
                </a:rPr>
                <a:t>701/709</a:t>
              </a:r>
            </a:p>
          </p:txBody>
        </p:sp>
        <p:sp>
          <p:nvSpPr>
            <p:cNvPr id="45" name="TextBox 80"/>
            <p:cNvSpPr txBox="1">
              <a:spLocks noChangeArrowheads="1"/>
            </p:cNvSpPr>
            <p:nvPr/>
          </p:nvSpPr>
          <p:spPr bwMode="auto">
            <a:xfrm>
              <a:off x="2989098" y="2769786"/>
              <a:ext cx="493967" cy="43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98% </a:t>
              </a:r>
            </a:p>
            <a:p>
              <a:pPr algn="ctr" eaLnBrk="1" hangingPunct="1">
                <a:lnSpc>
                  <a:spcPct val="90000"/>
                </a:lnSpc>
              </a:pPr>
              <a:r>
                <a:rPr lang="en" sz="800" dirty="0"/>
                <a:t/>
              </a:r>
              <a:br>
                <a:rPr lang="en" sz="800" dirty="0"/>
              </a:br>
              <a:r>
                <a:rPr lang="ru" sz="700" b="0" i="0" dirty="0">
                  <a:solidFill>
                    <a:srgbClr val="FFFFFF"/>
                  </a:solidFill>
                </a:rPr>
                <a:t>309/314</a:t>
              </a:r>
            </a:p>
          </p:txBody>
        </p:sp>
        <p:sp>
          <p:nvSpPr>
            <p:cNvPr id="47" name="TextBox 77"/>
            <p:cNvSpPr txBox="1">
              <a:spLocks noChangeArrowheads="1"/>
            </p:cNvSpPr>
            <p:nvPr/>
          </p:nvSpPr>
          <p:spPr bwMode="auto">
            <a:xfrm>
              <a:off x="2374852" y="3154587"/>
              <a:ext cx="520747" cy="3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FFFFFF"/>
                  </a:solidFill>
                </a:rPr>
                <a:t>31%</a:t>
              </a:r>
              <a:r>
                <a:rPr lang="en" sz="1000" dirty="0"/>
                <a:t/>
              </a:r>
              <a:br>
                <a:rPr lang="en" sz="1000" dirty="0"/>
              </a:br>
              <a:r>
                <a:rPr lang="ru" sz="900" b="0" i="0" dirty="0">
                  <a:solidFill>
                    <a:srgbClr val="FFFFFF"/>
                  </a:solidFill>
                </a:rPr>
                <a:t>n=314</a:t>
              </a:r>
            </a:p>
          </p:txBody>
        </p:sp>
        <p:cxnSp>
          <p:nvCxnSpPr>
            <p:cNvPr id="82" name="Straight Connector 81"/>
            <p:cNvCxnSpPr/>
            <p:nvPr/>
          </p:nvCxnSpPr>
          <p:spPr bwMode="auto">
            <a:xfrm flipH="1">
              <a:off x="2565758" y="2645569"/>
              <a:ext cx="456048" cy="92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bwMode="auto">
            <a:xfrm flipH="1">
              <a:off x="1569446" y="2626518"/>
              <a:ext cx="69773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841" name="Group 76840"/>
          <p:cNvGrpSpPr/>
          <p:nvPr/>
        </p:nvGrpSpPr>
        <p:grpSpPr>
          <a:xfrm>
            <a:off x="5486168" y="2559782"/>
            <a:ext cx="2844923" cy="1384832"/>
            <a:chOff x="5486168" y="2559782"/>
            <a:chExt cx="2844923" cy="1384832"/>
          </a:xfrm>
        </p:grpSpPr>
        <p:cxnSp>
          <p:nvCxnSpPr>
            <p:cNvPr id="98" name="Straight Connector 97"/>
            <p:cNvCxnSpPr/>
            <p:nvPr/>
          </p:nvCxnSpPr>
          <p:spPr bwMode="auto">
            <a:xfrm>
              <a:off x="6670647" y="3778892"/>
              <a:ext cx="5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auto">
            <a:xfrm flipH="1" flipV="1">
              <a:off x="7244456" y="3639135"/>
              <a:ext cx="309093" cy="2597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auto">
            <a:xfrm flipH="1">
              <a:off x="7244457" y="2603500"/>
              <a:ext cx="309092" cy="278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flipH="1">
              <a:off x="6007100" y="2610643"/>
              <a:ext cx="737544" cy="40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flipH="1" flipV="1">
              <a:off x="6007100" y="3895725"/>
              <a:ext cx="762948"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 name="Chart 79"/>
            <p:cNvGraphicFramePr>
              <a:graphicFrameLocks/>
            </p:cNvGraphicFramePr>
            <p:nvPr>
              <p:extLst>
                <p:ext uri="{D42A27DB-BD31-4B8C-83A1-F6EECF244321}">
                  <p14:modId xmlns:p14="http://schemas.microsoft.com/office/powerpoint/2010/main" val="3278931622"/>
                </p:ext>
              </p:extLst>
            </p:nvPr>
          </p:nvGraphicFramePr>
          <p:xfrm>
            <a:off x="5486168" y="2575545"/>
            <a:ext cx="733345" cy="1366686"/>
          </p:xfrm>
          <a:graphic>
            <a:graphicData uri="http://schemas.openxmlformats.org/drawingml/2006/chart">
              <c:chart xmlns:c="http://schemas.openxmlformats.org/drawingml/2006/chart" xmlns:r="http://schemas.openxmlformats.org/officeDocument/2006/relationships" r:id="rId6"/>
            </a:graphicData>
          </a:graphic>
        </p:graphicFrame>
        <p:sp>
          <p:nvSpPr>
            <p:cNvPr id="104" name="TextBox 80"/>
            <p:cNvSpPr txBox="1">
              <a:spLocks noChangeArrowheads="1"/>
            </p:cNvSpPr>
            <p:nvPr/>
          </p:nvSpPr>
          <p:spPr bwMode="auto">
            <a:xfrm>
              <a:off x="5543805" y="2767874"/>
              <a:ext cx="494142" cy="45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96% </a:t>
              </a:r>
            </a:p>
            <a:p>
              <a:pPr algn="ctr" eaLnBrk="1" hangingPunct="1">
                <a:lnSpc>
                  <a:spcPct val="90000"/>
                </a:lnSpc>
              </a:pPr>
              <a:r>
                <a:rPr lang="en" sz="800" dirty="0"/>
                <a:t/>
              </a:r>
              <a:br>
                <a:rPr lang="en" sz="800" dirty="0"/>
              </a:br>
              <a:r>
                <a:rPr lang="ru" sz="700" b="0" i="0" dirty="0">
                  <a:solidFill>
                    <a:srgbClr val="FFFFFF"/>
                  </a:solidFill>
                </a:rPr>
                <a:t>65/68</a:t>
              </a:r>
            </a:p>
          </p:txBody>
        </p:sp>
        <p:graphicFrame>
          <p:nvGraphicFramePr>
            <p:cNvPr id="105" name="Chart 82"/>
            <p:cNvGraphicFramePr>
              <a:graphicFrameLocks/>
            </p:cNvGraphicFramePr>
            <p:nvPr>
              <p:extLst>
                <p:ext uri="{D42A27DB-BD31-4B8C-83A1-F6EECF244321}">
                  <p14:modId xmlns:p14="http://schemas.microsoft.com/office/powerpoint/2010/main" val="2765275901"/>
                </p:ext>
              </p:extLst>
            </p:nvPr>
          </p:nvGraphicFramePr>
          <p:xfrm>
            <a:off x="7399308" y="2577928"/>
            <a:ext cx="733345" cy="1366686"/>
          </p:xfrm>
          <a:graphic>
            <a:graphicData uri="http://schemas.openxmlformats.org/drawingml/2006/chart">
              <c:chart xmlns:c="http://schemas.openxmlformats.org/drawingml/2006/chart" xmlns:r="http://schemas.openxmlformats.org/officeDocument/2006/relationships" r:id="rId7"/>
            </a:graphicData>
          </a:graphic>
        </p:graphicFrame>
        <p:sp>
          <p:nvSpPr>
            <p:cNvPr id="106" name="TextBox 80"/>
            <p:cNvSpPr txBox="1">
              <a:spLocks noChangeArrowheads="1"/>
            </p:cNvSpPr>
            <p:nvPr/>
          </p:nvSpPr>
          <p:spPr bwMode="auto">
            <a:xfrm>
              <a:off x="7492112" y="2816847"/>
              <a:ext cx="494143" cy="42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100% </a:t>
              </a:r>
            </a:p>
            <a:p>
              <a:pPr algn="ctr" eaLnBrk="1" hangingPunct="1">
                <a:lnSpc>
                  <a:spcPct val="90000"/>
                </a:lnSpc>
              </a:pPr>
              <a:r>
                <a:rPr lang="en" sz="800" dirty="0"/>
                <a:t/>
              </a:r>
              <a:br>
                <a:rPr lang="en" sz="800" dirty="0"/>
              </a:br>
              <a:r>
                <a:rPr lang="ru" sz="700" b="0" i="0" dirty="0">
                  <a:solidFill>
                    <a:srgbClr val="FFFFFF"/>
                  </a:solidFill>
                </a:rPr>
                <a:t>17/17</a:t>
              </a:r>
            </a:p>
          </p:txBody>
        </p:sp>
        <p:graphicFrame>
          <p:nvGraphicFramePr>
            <p:cNvPr id="100" name="Chart 3"/>
            <p:cNvGraphicFramePr>
              <a:graphicFrameLocks/>
            </p:cNvGraphicFramePr>
            <p:nvPr>
              <p:extLst>
                <p:ext uri="{D42A27DB-BD31-4B8C-83A1-F6EECF244321}">
                  <p14:modId xmlns:p14="http://schemas.microsoft.com/office/powerpoint/2010/main" val="754453836"/>
                </p:ext>
              </p:extLst>
            </p:nvPr>
          </p:nvGraphicFramePr>
          <p:xfrm>
            <a:off x="5872335" y="2559782"/>
            <a:ext cx="2458756" cy="1368315"/>
          </p:xfrm>
          <a:graphic>
            <a:graphicData uri="http://schemas.openxmlformats.org/drawingml/2006/chart">
              <c:chart xmlns:c="http://schemas.openxmlformats.org/drawingml/2006/chart" xmlns:r="http://schemas.openxmlformats.org/officeDocument/2006/relationships" r:id="rId8"/>
            </a:graphicData>
          </a:graphic>
        </p:graphicFrame>
        <p:sp>
          <p:nvSpPr>
            <p:cNvPr id="102" name="TextBox 77"/>
            <p:cNvSpPr txBox="1">
              <a:spLocks noChangeArrowheads="1"/>
            </p:cNvSpPr>
            <p:nvPr/>
          </p:nvSpPr>
          <p:spPr bwMode="auto">
            <a:xfrm>
              <a:off x="6203183" y="3035131"/>
              <a:ext cx="520933" cy="37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000000"/>
                  </a:solidFill>
                </a:rPr>
                <a:t>80%</a:t>
              </a:r>
              <a:r>
                <a:rPr lang="en" sz="1000" dirty="0"/>
                <a:t/>
              </a:r>
              <a:br>
                <a:rPr lang="en" sz="1000" dirty="0"/>
              </a:br>
              <a:r>
                <a:rPr lang="ru" sz="900" b="0" i="0" dirty="0">
                  <a:solidFill>
                    <a:srgbClr val="000000"/>
                  </a:solidFill>
                </a:rPr>
                <a:t>n=68</a:t>
              </a:r>
            </a:p>
          </p:txBody>
        </p:sp>
        <p:sp>
          <p:nvSpPr>
            <p:cNvPr id="107" name="TextBox 77"/>
            <p:cNvSpPr txBox="1">
              <a:spLocks noChangeArrowheads="1"/>
            </p:cNvSpPr>
            <p:nvPr/>
          </p:nvSpPr>
          <p:spPr bwMode="auto">
            <a:xfrm>
              <a:off x="6841247" y="3142093"/>
              <a:ext cx="520933" cy="34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FFFFFF"/>
                  </a:solidFill>
                </a:rPr>
                <a:t>20%</a:t>
              </a:r>
              <a:r>
                <a:rPr lang="en" sz="1000" dirty="0"/>
                <a:t/>
              </a:r>
              <a:br>
                <a:rPr lang="en" sz="1000" dirty="0"/>
              </a:br>
              <a:r>
                <a:rPr lang="ru" sz="900" b="0" i="0" dirty="0">
                  <a:solidFill>
                    <a:srgbClr val="FFFFFF"/>
                  </a:solidFill>
                </a:rPr>
                <a:t>n=17</a:t>
              </a:r>
            </a:p>
          </p:txBody>
        </p:sp>
      </p:grpSp>
      <p:grpSp>
        <p:nvGrpSpPr>
          <p:cNvPr id="76840" name="Group 76839"/>
          <p:cNvGrpSpPr/>
          <p:nvPr/>
        </p:nvGrpSpPr>
        <p:grpSpPr>
          <a:xfrm>
            <a:off x="1072709" y="4762337"/>
            <a:ext cx="2845088" cy="1281634"/>
            <a:chOff x="1072709" y="4762337"/>
            <a:chExt cx="2845088" cy="1281634"/>
          </a:xfrm>
        </p:grpSpPr>
        <p:cxnSp>
          <p:nvCxnSpPr>
            <p:cNvPr id="70" name="Straight Connector 69"/>
            <p:cNvCxnSpPr/>
            <p:nvPr/>
          </p:nvCxnSpPr>
          <p:spPr bwMode="auto">
            <a:xfrm flipH="1" flipV="1">
              <a:off x="1203325" y="5972175"/>
              <a:ext cx="1171529" cy="2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flipH="1" flipV="1">
              <a:off x="2847975" y="5326604"/>
              <a:ext cx="157682" cy="661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bwMode="auto">
            <a:xfrm flipH="1" flipV="1">
              <a:off x="1203325" y="4797123"/>
              <a:ext cx="117153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flipH="1">
              <a:off x="2895599" y="4854032"/>
              <a:ext cx="110058" cy="431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5" name="Chart 79"/>
            <p:cNvGraphicFramePr>
              <a:graphicFrameLocks/>
            </p:cNvGraphicFramePr>
            <p:nvPr>
              <p:extLst>
                <p:ext uri="{D42A27DB-BD31-4B8C-83A1-F6EECF244321}">
                  <p14:modId xmlns:p14="http://schemas.microsoft.com/office/powerpoint/2010/main" val="775290198"/>
                </p:ext>
              </p:extLst>
            </p:nvPr>
          </p:nvGraphicFramePr>
          <p:xfrm>
            <a:off x="1072709" y="4762337"/>
            <a:ext cx="725294" cy="1274139"/>
          </p:xfrm>
          <a:graphic>
            <a:graphicData uri="http://schemas.openxmlformats.org/drawingml/2006/chart">
              <c:chart xmlns:c="http://schemas.openxmlformats.org/drawingml/2006/chart" xmlns:r="http://schemas.openxmlformats.org/officeDocument/2006/relationships" r:id="rId9"/>
            </a:graphicData>
          </a:graphic>
        </p:graphicFrame>
        <p:sp>
          <p:nvSpPr>
            <p:cNvPr id="76" name="TextBox 80"/>
            <p:cNvSpPr txBox="1">
              <a:spLocks noChangeArrowheads="1"/>
            </p:cNvSpPr>
            <p:nvPr/>
          </p:nvSpPr>
          <p:spPr bwMode="auto">
            <a:xfrm>
              <a:off x="1128076" y="4939421"/>
              <a:ext cx="488717" cy="42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99% </a:t>
              </a:r>
            </a:p>
            <a:p>
              <a:pPr algn="ctr" eaLnBrk="1" hangingPunct="1">
                <a:lnSpc>
                  <a:spcPct val="90000"/>
                </a:lnSpc>
              </a:pPr>
              <a:r>
                <a:rPr lang="en" sz="800" dirty="0"/>
                <a:t/>
              </a:r>
              <a:br>
                <a:rPr lang="en" sz="800" dirty="0"/>
              </a:br>
              <a:r>
                <a:rPr lang="ru" sz="700" b="0" i="0" dirty="0">
                  <a:solidFill>
                    <a:srgbClr val="FFFFFF"/>
                  </a:solidFill>
                </a:rPr>
                <a:t>934/943</a:t>
              </a:r>
            </a:p>
          </p:txBody>
        </p:sp>
        <p:graphicFrame>
          <p:nvGraphicFramePr>
            <p:cNvPr id="72" name="Chart 3"/>
            <p:cNvGraphicFramePr>
              <a:graphicFrameLocks/>
            </p:cNvGraphicFramePr>
            <p:nvPr>
              <p:extLst>
                <p:ext uri="{D42A27DB-BD31-4B8C-83A1-F6EECF244321}">
                  <p14:modId xmlns:p14="http://schemas.microsoft.com/office/powerpoint/2010/main" val="1624381470"/>
                </p:ext>
              </p:extLst>
            </p:nvPr>
          </p:nvGraphicFramePr>
          <p:xfrm>
            <a:off x="1486034" y="4768313"/>
            <a:ext cx="2431763" cy="127565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7" name="Chart 82"/>
            <p:cNvGraphicFramePr>
              <a:graphicFrameLocks/>
            </p:cNvGraphicFramePr>
            <p:nvPr>
              <p:extLst>
                <p:ext uri="{D42A27DB-BD31-4B8C-83A1-F6EECF244321}">
                  <p14:modId xmlns:p14="http://schemas.microsoft.com/office/powerpoint/2010/main" val="4208554010"/>
                </p:ext>
              </p:extLst>
            </p:nvPr>
          </p:nvGraphicFramePr>
          <p:xfrm>
            <a:off x="2862595" y="4762337"/>
            <a:ext cx="725294" cy="1274139"/>
          </p:xfrm>
          <a:graphic>
            <a:graphicData uri="http://schemas.openxmlformats.org/drawingml/2006/chart">
              <c:chart xmlns:c="http://schemas.openxmlformats.org/drawingml/2006/chart" xmlns:r="http://schemas.openxmlformats.org/officeDocument/2006/relationships" r:id="rId11"/>
            </a:graphicData>
          </a:graphic>
        </p:graphicFrame>
        <p:sp>
          <p:nvSpPr>
            <p:cNvPr id="74" name="TextBox 77"/>
            <p:cNvSpPr txBox="1">
              <a:spLocks noChangeArrowheads="1"/>
            </p:cNvSpPr>
            <p:nvPr/>
          </p:nvSpPr>
          <p:spPr bwMode="auto">
            <a:xfrm>
              <a:off x="1679602" y="5239884"/>
              <a:ext cx="515214" cy="3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000000"/>
                  </a:solidFill>
                </a:rPr>
                <a:t>92%</a:t>
              </a:r>
              <a:r>
                <a:rPr lang="en" sz="1000" dirty="0"/>
                <a:t/>
              </a:r>
              <a:br>
                <a:rPr lang="en" sz="1000" dirty="0"/>
              </a:br>
              <a:r>
                <a:rPr lang="ru" sz="900" b="0" i="0" dirty="0">
                  <a:solidFill>
                    <a:srgbClr val="000000"/>
                  </a:solidFill>
                </a:rPr>
                <a:t>n=943</a:t>
              </a:r>
            </a:p>
          </p:txBody>
        </p:sp>
        <p:sp>
          <p:nvSpPr>
            <p:cNvPr id="78" name="TextBox 80"/>
            <p:cNvSpPr txBox="1">
              <a:spLocks noChangeArrowheads="1"/>
            </p:cNvSpPr>
            <p:nvPr/>
          </p:nvSpPr>
          <p:spPr bwMode="auto">
            <a:xfrm>
              <a:off x="2974580" y="4939421"/>
              <a:ext cx="488717" cy="42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95% </a:t>
              </a:r>
            </a:p>
            <a:p>
              <a:pPr algn="ctr" eaLnBrk="1" hangingPunct="1">
                <a:lnSpc>
                  <a:spcPct val="90000"/>
                </a:lnSpc>
              </a:pPr>
              <a:r>
                <a:rPr lang="en" sz="800" dirty="0"/>
                <a:t/>
              </a:r>
              <a:br>
                <a:rPr lang="en" sz="800" dirty="0"/>
              </a:br>
              <a:r>
                <a:rPr lang="ru" sz="700" b="0" i="0" dirty="0">
                  <a:solidFill>
                    <a:srgbClr val="FFFFFF"/>
                  </a:solidFill>
                </a:rPr>
                <a:t>76/80</a:t>
              </a:r>
            </a:p>
          </p:txBody>
        </p:sp>
        <p:sp>
          <p:nvSpPr>
            <p:cNvPr id="79" name="TextBox 77"/>
            <p:cNvSpPr txBox="1">
              <a:spLocks noChangeArrowheads="1"/>
            </p:cNvSpPr>
            <p:nvPr/>
          </p:nvSpPr>
          <p:spPr bwMode="auto">
            <a:xfrm>
              <a:off x="2498726" y="5248573"/>
              <a:ext cx="515214" cy="3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FFFFFF"/>
                  </a:solidFill>
                </a:rPr>
                <a:t>8%</a:t>
              </a:r>
              <a:r>
                <a:rPr lang="en" sz="1000" dirty="0"/>
                <a:t/>
              </a:r>
              <a:br>
                <a:rPr lang="en" sz="1000" dirty="0"/>
              </a:br>
              <a:r>
                <a:rPr lang="ru" sz="900" b="0" i="0" dirty="0">
                  <a:solidFill>
                    <a:srgbClr val="FFFFFF"/>
                  </a:solidFill>
                </a:rPr>
                <a:t>n=80</a:t>
              </a:r>
            </a:p>
          </p:txBody>
        </p:sp>
      </p:grpSp>
      <p:grpSp>
        <p:nvGrpSpPr>
          <p:cNvPr id="76851" name="Group 76850"/>
          <p:cNvGrpSpPr/>
          <p:nvPr/>
        </p:nvGrpSpPr>
        <p:grpSpPr>
          <a:xfrm>
            <a:off x="5486398" y="4661999"/>
            <a:ext cx="3121453" cy="1437126"/>
            <a:chOff x="5486398" y="4661999"/>
            <a:chExt cx="3121453" cy="1437126"/>
          </a:xfrm>
        </p:grpSpPr>
        <p:cxnSp>
          <p:nvCxnSpPr>
            <p:cNvPr id="118" name="Straight Connector 117"/>
            <p:cNvCxnSpPr/>
            <p:nvPr/>
          </p:nvCxnSpPr>
          <p:spPr bwMode="auto">
            <a:xfrm flipH="1" flipV="1">
              <a:off x="6055418" y="6038850"/>
              <a:ext cx="755443"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flipH="1" flipV="1">
              <a:off x="7458075" y="5413327"/>
              <a:ext cx="187325" cy="628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flipH="1">
              <a:off x="6078060" y="4699000"/>
              <a:ext cx="772331" cy="4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flipH="1">
              <a:off x="7459887" y="4699000"/>
              <a:ext cx="185514" cy="586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850" name="Group 76849"/>
            <p:cNvGrpSpPr/>
            <p:nvPr/>
          </p:nvGrpSpPr>
          <p:grpSpPr>
            <a:xfrm>
              <a:off x="5486398" y="4661999"/>
              <a:ext cx="3121453" cy="1437126"/>
              <a:chOff x="5486398" y="4661999"/>
              <a:chExt cx="3121453" cy="1437126"/>
            </a:xfrm>
          </p:grpSpPr>
          <p:graphicFrame>
            <p:nvGraphicFramePr>
              <p:cNvPr id="120" name="Chart 3"/>
              <p:cNvGraphicFramePr>
                <a:graphicFrameLocks/>
              </p:cNvGraphicFramePr>
              <p:nvPr>
                <p:extLst>
                  <p:ext uri="{D42A27DB-BD31-4B8C-83A1-F6EECF244321}">
                    <p14:modId xmlns:p14="http://schemas.microsoft.com/office/powerpoint/2010/main" val="4144101648"/>
                  </p:ext>
                </p:extLst>
              </p:nvPr>
            </p:nvGraphicFramePr>
            <p:xfrm>
              <a:off x="5881060" y="4668700"/>
              <a:ext cx="2726791" cy="1430425"/>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23" name="Chart 79"/>
              <p:cNvGraphicFramePr>
                <a:graphicFrameLocks/>
              </p:cNvGraphicFramePr>
              <p:nvPr>
                <p:extLst>
                  <p:ext uri="{D42A27DB-BD31-4B8C-83A1-F6EECF244321}">
                    <p14:modId xmlns:p14="http://schemas.microsoft.com/office/powerpoint/2010/main" val="3811642"/>
                  </p:ext>
                </p:extLst>
              </p:nvPr>
            </p:nvGraphicFramePr>
            <p:xfrm>
              <a:off x="5486398" y="4661999"/>
              <a:ext cx="813289" cy="142872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25" name="Chart 82"/>
              <p:cNvGraphicFramePr>
                <a:graphicFrameLocks/>
              </p:cNvGraphicFramePr>
              <p:nvPr>
                <p:extLst>
                  <p:ext uri="{D42A27DB-BD31-4B8C-83A1-F6EECF244321}">
                    <p14:modId xmlns:p14="http://schemas.microsoft.com/office/powerpoint/2010/main" val="3942902985"/>
                  </p:ext>
                </p:extLst>
              </p:nvPr>
            </p:nvGraphicFramePr>
            <p:xfrm>
              <a:off x="7493439" y="4661999"/>
              <a:ext cx="813288" cy="1428722"/>
            </p:xfrm>
            <a:graphic>
              <a:graphicData uri="http://schemas.openxmlformats.org/drawingml/2006/chart">
                <c:chart xmlns:c="http://schemas.openxmlformats.org/drawingml/2006/chart" xmlns:r="http://schemas.openxmlformats.org/officeDocument/2006/relationships" r:id="rId14"/>
              </a:graphicData>
            </a:graphic>
          </p:graphicFrame>
          <p:sp>
            <p:nvSpPr>
              <p:cNvPr id="122" name="TextBox 77"/>
              <p:cNvSpPr txBox="1">
                <a:spLocks noChangeArrowheads="1"/>
              </p:cNvSpPr>
              <p:nvPr/>
            </p:nvSpPr>
            <p:spPr bwMode="auto">
              <a:xfrm>
                <a:off x="6166921" y="5249828"/>
                <a:ext cx="577721" cy="3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000000"/>
                    </a:solidFill>
                  </a:rPr>
                  <a:t>94%</a:t>
                </a:r>
                <a:r>
                  <a:rPr lang="en" sz="1000" dirty="0"/>
                  <a:t/>
                </a:r>
                <a:br>
                  <a:rPr lang="en" sz="1000" dirty="0"/>
                </a:br>
                <a:r>
                  <a:rPr lang="ru" sz="900" b="0" i="0" dirty="0">
                    <a:solidFill>
                      <a:srgbClr val="000000"/>
                    </a:solidFill>
                  </a:rPr>
                  <a:t>n=80</a:t>
                </a:r>
              </a:p>
            </p:txBody>
          </p:sp>
          <p:sp>
            <p:nvSpPr>
              <p:cNvPr id="124" name="TextBox 80"/>
              <p:cNvSpPr txBox="1">
                <a:spLocks noChangeArrowheads="1"/>
              </p:cNvSpPr>
              <p:nvPr/>
            </p:nvSpPr>
            <p:spPr bwMode="auto">
              <a:xfrm>
                <a:off x="5548482" y="4860567"/>
                <a:ext cx="548010" cy="47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96% </a:t>
                </a:r>
              </a:p>
              <a:p>
                <a:pPr algn="ctr" eaLnBrk="1" hangingPunct="1">
                  <a:lnSpc>
                    <a:spcPct val="90000"/>
                  </a:lnSpc>
                </a:pPr>
                <a:r>
                  <a:rPr lang="en" sz="800" dirty="0"/>
                  <a:t/>
                </a:r>
                <a:br>
                  <a:rPr lang="en" sz="800" dirty="0"/>
                </a:br>
                <a:r>
                  <a:rPr lang="ru" sz="700" b="0" i="0" dirty="0">
                    <a:solidFill>
                      <a:srgbClr val="FFFFFF"/>
                    </a:solidFill>
                  </a:rPr>
                  <a:t>77/80</a:t>
                </a:r>
              </a:p>
            </p:txBody>
          </p:sp>
          <p:sp>
            <p:nvSpPr>
              <p:cNvPr id="126" name="TextBox 80"/>
              <p:cNvSpPr txBox="1">
                <a:spLocks noChangeArrowheads="1"/>
              </p:cNvSpPr>
              <p:nvPr/>
            </p:nvSpPr>
            <p:spPr bwMode="auto">
              <a:xfrm>
                <a:off x="7619010" y="4860567"/>
                <a:ext cx="548010" cy="47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900" b="1" i="0" dirty="0">
                    <a:solidFill>
                      <a:srgbClr val="FFFFFF"/>
                    </a:solidFill>
                  </a:rPr>
                  <a:t>100% </a:t>
                </a:r>
              </a:p>
              <a:p>
                <a:pPr algn="ctr" eaLnBrk="1" hangingPunct="1">
                  <a:lnSpc>
                    <a:spcPct val="90000"/>
                  </a:lnSpc>
                </a:pPr>
                <a:r>
                  <a:rPr lang="en" sz="800" dirty="0"/>
                  <a:t/>
                </a:r>
                <a:br>
                  <a:rPr lang="en" sz="800" dirty="0"/>
                </a:br>
                <a:r>
                  <a:rPr lang="ru" sz="700" b="0" i="0" dirty="0">
                    <a:solidFill>
                      <a:srgbClr val="FFFFFF"/>
                    </a:solidFill>
                  </a:rPr>
                  <a:t>5/5</a:t>
                </a:r>
              </a:p>
            </p:txBody>
          </p:sp>
          <p:sp>
            <p:nvSpPr>
              <p:cNvPr id="127" name="TextBox 77"/>
              <p:cNvSpPr txBox="1">
                <a:spLocks noChangeArrowheads="1"/>
              </p:cNvSpPr>
              <p:nvPr/>
            </p:nvSpPr>
            <p:spPr bwMode="auto">
              <a:xfrm>
                <a:off x="7042277" y="5248573"/>
                <a:ext cx="577721" cy="38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 sz="1000" b="0" i="0" dirty="0">
                    <a:solidFill>
                      <a:srgbClr val="FFFFFF"/>
                    </a:solidFill>
                  </a:rPr>
                  <a:t>6%</a:t>
                </a:r>
                <a:r>
                  <a:rPr lang="en" sz="1000" dirty="0"/>
                  <a:t/>
                </a:r>
                <a:br>
                  <a:rPr lang="en" sz="1000" dirty="0"/>
                </a:br>
                <a:r>
                  <a:rPr lang="ru" sz="900" b="0" i="0" dirty="0">
                    <a:solidFill>
                      <a:srgbClr val="FFFFFF"/>
                    </a:solidFill>
                  </a:rPr>
                  <a:t>n=5</a:t>
                </a:r>
              </a:p>
            </p:txBody>
          </p:sp>
        </p:grpSp>
      </p:grpSp>
      <p:sp>
        <p:nvSpPr>
          <p:cNvPr id="4" name="Rectangle 3"/>
          <p:cNvSpPr/>
          <p:nvPr/>
        </p:nvSpPr>
        <p:spPr>
          <a:xfrm>
            <a:off x="31935" y="6511675"/>
            <a:ext cx="2761846" cy="276999"/>
          </a:xfrm>
          <a:prstGeom prst="rect">
            <a:avLst/>
          </a:prstGeom>
        </p:spPr>
        <p:txBody>
          <a:bodyPr wrap="none">
            <a:spAutoFit/>
          </a:bodyPr>
          <a:lstStyle/>
          <a:p>
            <a:r>
              <a:rPr lang="en-US" sz="1200" dirty="0" err="1">
                <a:solidFill>
                  <a:prstClr val="black"/>
                </a:solidFill>
              </a:rPr>
              <a:t>Hezode</a:t>
            </a:r>
            <a:r>
              <a:rPr lang="en-US" sz="1200" dirty="0">
                <a:solidFill>
                  <a:prstClr val="black"/>
                </a:solidFill>
              </a:rPr>
              <a:t>, EASL 2016, Poster THU-216</a:t>
            </a:r>
          </a:p>
        </p:txBody>
      </p:sp>
    </p:spTree>
    <p:extLst>
      <p:ext uri="{BB962C8B-B14F-4D97-AF65-F5344CB8AC3E}">
        <p14:creationId xmlns:p14="http://schemas.microsoft.com/office/powerpoint/2010/main" val="1195400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284149251"/>
              </p:ext>
            </p:extLst>
          </p:nvPr>
        </p:nvGraphicFramePr>
        <p:xfrm>
          <a:off x="307264" y="1689620"/>
          <a:ext cx="4525599" cy="323421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2783" y="5365952"/>
            <a:ext cx="8026033" cy="1191095"/>
          </a:xfrm>
          <a:prstGeom prst="rect">
            <a:avLst/>
          </a:prstGeom>
          <a:noFill/>
        </p:spPr>
        <p:txBody>
          <a:bodyPr wrap="square" lIns="0" tIns="0" rIns="0" bIns="0" rtlCol="0">
            <a:spAutoFit/>
          </a:bodyPr>
          <a:lstStyle/>
          <a:p>
            <a:pPr marL="285750" indent="-285750" fontAlgn="base">
              <a:lnSpc>
                <a:spcPct val="90000"/>
              </a:lnSpc>
              <a:spcBef>
                <a:spcPct val="0"/>
              </a:spcBef>
              <a:spcAft>
                <a:spcPct val="0"/>
              </a:spcAft>
              <a:buClr>
                <a:srgbClr val="E2E2E2">
                  <a:lumMod val="50000"/>
                </a:srgbClr>
              </a:buClr>
              <a:buSzPct val="90000"/>
              <a:buFont typeface="Wingdings" panose="05000000000000000000" pitchFamily="2" charset="2"/>
              <a:buChar char="§"/>
            </a:pPr>
            <a:r>
              <a:rPr lang="en-US" sz="1400" dirty="0">
                <a:solidFill>
                  <a:prstClr val="black"/>
                </a:solidFill>
                <a:cs typeface="Arial" pitchFamily="34" charset="0"/>
              </a:rPr>
              <a:t>9/91 </a:t>
            </a:r>
            <a:r>
              <a:rPr lang="ru-RU" sz="1400" dirty="0">
                <a:solidFill>
                  <a:prstClr val="black"/>
                </a:solidFill>
                <a:cs typeface="Arial" pitchFamily="34" charset="0"/>
              </a:rPr>
              <a:t>пациентов имели вирусологическую неудачу</a:t>
            </a:r>
            <a:endParaRPr lang="en-US" sz="1400" dirty="0">
              <a:solidFill>
                <a:prstClr val="black"/>
              </a:solidFill>
              <a:cs typeface="Arial" pitchFamily="34" charset="0"/>
            </a:endParaRPr>
          </a:p>
          <a:p>
            <a:pPr marL="577850" lvl="1" indent="-285750" fontAlgn="base">
              <a:lnSpc>
                <a:spcPct val="90000"/>
              </a:lnSpc>
              <a:spcBef>
                <a:spcPct val="0"/>
              </a:spcBef>
              <a:spcAft>
                <a:spcPct val="0"/>
              </a:spcAft>
              <a:buClr>
                <a:srgbClr val="E2E2E2">
                  <a:lumMod val="50000"/>
                </a:srgbClr>
              </a:buClr>
              <a:buSzPct val="90000"/>
              <a:buFont typeface="Arial" panose="020B0604020202020204" pitchFamily="34" charset="0"/>
              <a:buChar char="−"/>
            </a:pPr>
            <a:r>
              <a:rPr lang="en-US" sz="1200" dirty="0">
                <a:solidFill>
                  <a:prstClr val="black"/>
                </a:solidFill>
                <a:cs typeface="Arial" pitchFamily="34" charset="0"/>
              </a:rPr>
              <a:t>9/9 </a:t>
            </a:r>
            <a:r>
              <a:rPr lang="ru-RU" sz="1200" dirty="0">
                <a:solidFill>
                  <a:prstClr val="black"/>
                </a:solidFill>
                <a:cs typeface="Arial" pitchFamily="34" charset="0"/>
              </a:rPr>
              <a:t>имели</a:t>
            </a:r>
            <a:r>
              <a:rPr lang="en-US" sz="1200" dirty="0">
                <a:solidFill>
                  <a:prstClr val="black"/>
                </a:solidFill>
                <a:cs typeface="Arial" pitchFamily="34" charset="0"/>
              </a:rPr>
              <a:t> </a:t>
            </a:r>
            <a:r>
              <a:rPr lang="ru-RU" sz="1200" dirty="0">
                <a:solidFill>
                  <a:prstClr val="black"/>
                </a:solidFill>
                <a:cs typeface="Arial" pitchFamily="34" charset="0"/>
              </a:rPr>
              <a:t>мутации резистентности </a:t>
            </a:r>
            <a:r>
              <a:rPr lang="en-US" sz="1200" dirty="0">
                <a:solidFill>
                  <a:prstClr val="black"/>
                </a:solidFill>
                <a:cs typeface="Arial" pitchFamily="34" charset="0"/>
              </a:rPr>
              <a:t>NS5A </a:t>
            </a:r>
            <a:r>
              <a:rPr lang="ru-RU" sz="1200" dirty="0">
                <a:solidFill>
                  <a:prstClr val="black"/>
                </a:solidFill>
                <a:cs typeface="Arial" pitchFamily="34" charset="0"/>
              </a:rPr>
              <a:t>исходно</a:t>
            </a:r>
            <a:endParaRPr lang="en-US" sz="1200" dirty="0">
              <a:solidFill>
                <a:prstClr val="black"/>
              </a:solidFill>
              <a:cs typeface="Arial" pitchFamily="34" charset="0"/>
            </a:endParaRPr>
          </a:p>
          <a:p>
            <a:pPr marL="577850" lvl="1" indent="-285750" fontAlgn="base">
              <a:lnSpc>
                <a:spcPct val="90000"/>
              </a:lnSpc>
              <a:spcBef>
                <a:spcPct val="0"/>
              </a:spcBef>
              <a:spcAft>
                <a:spcPct val="0"/>
              </a:spcAft>
              <a:buClr>
                <a:srgbClr val="E2E2E2">
                  <a:lumMod val="50000"/>
                </a:srgbClr>
              </a:buClr>
              <a:buSzPct val="90000"/>
              <a:buFont typeface="Arial" panose="020B0604020202020204" pitchFamily="34" charset="0"/>
              <a:buChar char="−"/>
            </a:pPr>
            <a:r>
              <a:rPr lang="en-US" sz="1200" dirty="0">
                <a:solidFill>
                  <a:prstClr val="black"/>
                </a:solidFill>
                <a:cs typeface="Arial" pitchFamily="34" charset="0"/>
              </a:rPr>
              <a:t>4/9 </a:t>
            </a:r>
            <a:r>
              <a:rPr lang="ru-RU" sz="1200" dirty="0">
                <a:solidFill>
                  <a:prstClr val="black"/>
                </a:solidFill>
                <a:cs typeface="Arial" pitchFamily="34" charset="0"/>
              </a:rPr>
              <a:t>имели </a:t>
            </a:r>
            <a:r>
              <a:rPr lang="en-US" sz="1200" dirty="0">
                <a:solidFill>
                  <a:prstClr val="black"/>
                </a:solidFill>
                <a:cs typeface="Arial" pitchFamily="34" charset="0"/>
              </a:rPr>
              <a:t> NS3 </a:t>
            </a:r>
            <a:r>
              <a:rPr lang="ru-RU" sz="1200" dirty="0">
                <a:solidFill>
                  <a:prstClr val="black"/>
                </a:solidFill>
                <a:cs typeface="Arial" pitchFamily="34" charset="0"/>
              </a:rPr>
              <a:t>мутации резистентности исходно</a:t>
            </a:r>
            <a:endParaRPr lang="en-US" sz="1200" dirty="0">
              <a:solidFill>
                <a:prstClr val="black"/>
              </a:solidFill>
              <a:cs typeface="Arial" pitchFamily="34" charset="0"/>
            </a:endParaRPr>
          </a:p>
          <a:p>
            <a:pPr marL="285750" indent="-285750" fontAlgn="base">
              <a:lnSpc>
                <a:spcPct val="90000"/>
              </a:lnSpc>
              <a:spcBef>
                <a:spcPct val="0"/>
              </a:spcBef>
              <a:spcAft>
                <a:spcPct val="0"/>
              </a:spcAft>
              <a:buClr>
                <a:srgbClr val="E2E2E2">
                  <a:lumMod val="50000"/>
                </a:srgbClr>
              </a:buClr>
              <a:buSzPct val="90000"/>
              <a:buFont typeface="Wingdings" panose="05000000000000000000" pitchFamily="2" charset="2"/>
              <a:buChar char="§"/>
            </a:pPr>
            <a:r>
              <a:rPr lang="ru-RU" sz="1200" dirty="0">
                <a:solidFill>
                  <a:prstClr val="black"/>
                </a:solidFill>
                <a:cs typeface="Arial" pitchFamily="34" charset="0"/>
              </a:rPr>
              <a:t>В </a:t>
            </a:r>
            <a:r>
              <a:rPr lang="en-US" sz="1200" dirty="0">
                <a:solidFill>
                  <a:prstClr val="black"/>
                </a:solidFill>
                <a:cs typeface="Arial" pitchFamily="34" charset="0"/>
              </a:rPr>
              <a:t>44% (4/9) </a:t>
            </a:r>
            <a:r>
              <a:rPr lang="ru-RU" sz="1200" dirty="0">
                <a:solidFill>
                  <a:prstClr val="black"/>
                </a:solidFill>
                <a:cs typeface="Arial" pitchFamily="34" charset="0"/>
              </a:rPr>
              <a:t>случаев неудача терапии сопровождалась формированием </a:t>
            </a:r>
            <a:r>
              <a:rPr lang="ru-RU" sz="1200" dirty="0" err="1">
                <a:solidFill>
                  <a:prstClr val="black"/>
                </a:solidFill>
                <a:cs typeface="Arial" pitchFamily="34" charset="0"/>
              </a:rPr>
              <a:t>мультиклассовых</a:t>
            </a:r>
            <a:r>
              <a:rPr lang="ru-RU" sz="1200" dirty="0">
                <a:solidFill>
                  <a:prstClr val="black"/>
                </a:solidFill>
                <a:cs typeface="Arial" pitchFamily="34" charset="0"/>
              </a:rPr>
              <a:t> мутаций резистентности </a:t>
            </a:r>
            <a:r>
              <a:rPr lang="en-US" sz="1200" dirty="0">
                <a:solidFill>
                  <a:prstClr val="black"/>
                </a:solidFill>
                <a:cs typeface="Arial" pitchFamily="34" charset="0"/>
              </a:rPr>
              <a:t>NS3 </a:t>
            </a:r>
            <a:r>
              <a:rPr lang="ru-RU" sz="1200" dirty="0">
                <a:solidFill>
                  <a:prstClr val="black"/>
                </a:solidFill>
                <a:cs typeface="Arial" pitchFamily="34" charset="0"/>
              </a:rPr>
              <a:t>и</a:t>
            </a:r>
            <a:r>
              <a:rPr lang="en-US" sz="1200" dirty="0">
                <a:solidFill>
                  <a:prstClr val="black"/>
                </a:solidFill>
                <a:cs typeface="Arial" pitchFamily="34" charset="0"/>
              </a:rPr>
              <a:t> NS5A </a:t>
            </a:r>
          </a:p>
          <a:p>
            <a:pPr marL="285750" indent="-285750" fontAlgn="base">
              <a:lnSpc>
                <a:spcPct val="90000"/>
              </a:lnSpc>
              <a:spcBef>
                <a:spcPct val="0"/>
              </a:spcBef>
              <a:spcAft>
                <a:spcPct val="0"/>
              </a:spcAft>
              <a:buClr>
                <a:srgbClr val="E2E2E2">
                  <a:lumMod val="50000"/>
                </a:srgbClr>
              </a:buClr>
              <a:buSzPct val="90000"/>
              <a:buFont typeface="Wingdings" panose="05000000000000000000" pitchFamily="2" charset="2"/>
              <a:buChar char="§"/>
            </a:pPr>
            <a:r>
              <a:rPr lang="ru-RU" sz="1200" dirty="0">
                <a:solidFill>
                  <a:prstClr val="black"/>
                </a:solidFill>
                <a:cs typeface="Arial" pitchFamily="34" charset="0"/>
              </a:rPr>
              <a:t>В </a:t>
            </a:r>
            <a:r>
              <a:rPr lang="en-US" sz="1200" dirty="0">
                <a:solidFill>
                  <a:prstClr val="black"/>
                </a:solidFill>
                <a:cs typeface="Arial" pitchFamily="34" charset="0"/>
              </a:rPr>
              <a:t>100% (9/9) </a:t>
            </a:r>
            <a:r>
              <a:rPr lang="ru-RU" sz="1200" dirty="0">
                <a:solidFill>
                  <a:prstClr val="black"/>
                </a:solidFill>
                <a:cs typeface="Arial" pitchFamily="34" charset="0"/>
              </a:rPr>
              <a:t>случаев неудача терапии вела к формированию </a:t>
            </a:r>
            <a:r>
              <a:rPr lang="ru-RU" sz="1200" dirty="0" err="1">
                <a:solidFill>
                  <a:prstClr val="black"/>
                </a:solidFill>
                <a:cs typeface="Arial" pitchFamily="34" charset="0"/>
              </a:rPr>
              <a:t>мультипозиционных</a:t>
            </a:r>
            <a:r>
              <a:rPr lang="ru-RU" sz="1200" dirty="0">
                <a:solidFill>
                  <a:prstClr val="black"/>
                </a:solidFill>
                <a:cs typeface="Arial" pitchFamily="34" charset="0"/>
              </a:rPr>
              <a:t> </a:t>
            </a:r>
            <a:r>
              <a:rPr lang="en-US" sz="1200" dirty="0">
                <a:solidFill>
                  <a:prstClr val="black"/>
                </a:solidFill>
                <a:cs typeface="Arial" pitchFamily="34" charset="0"/>
              </a:rPr>
              <a:t>NS3 </a:t>
            </a:r>
            <a:r>
              <a:rPr lang="ru-RU" sz="1200" dirty="0">
                <a:solidFill>
                  <a:prstClr val="black"/>
                </a:solidFill>
                <a:cs typeface="Arial" pitchFamily="34" charset="0"/>
              </a:rPr>
              <a:t>и/или</a:t>
            </a:r>
            <a:r>
              <a:rPr lang="en-US" sz="1200" dirty="0">
                <a:solidFill>
                  <a:prstClr val="black"/>
                </a:solidFill>
                <a:cs typeface="Arial" pitchFamily="34" charset="0"/>
              </a:rPr>
              <a:t> NS5A</a:t>
            </a:r>
            <a:r>
              <a:rPr lang="ru-RU" sz="1200" dirty="0">
                <a:solidFill>
                  <a:prstClr val="black"/>
                </a:solidFill>
                <a:cs typeface="Arial" pitchFamily="34" charset="0"/>
              </a:rPr>
              <a:t> мутаций резистентности</a:t>
            </a:r>
            <a:endParaRPr lang="en-US" sz="1200" dirty="0">
              <a:solidFill>
                <a:prstClr val="black"/>
              </a:solidFill>
              <a:cs typeface="Arial" pitchFamily="34" charset="0"/>
            </a:endParaRPr>
          </a:p>
        </p:txBody>
      </p:sp>
      <p:sp>
        <p:nvSpPr>
          <p:cNvPr id="13" name="Title 1"/>
          <p:cNvSpPr txBox="1">
            <a:spLocks/>
          </p:cNvSpPr>
          <p:nvPr/>
        </p:nvSpPr>
        <p:spPr>
          <a:xfrm>
            <a:off x="457199" y="466436"/>
            <a:ext cx="8557492" cy="67656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a:lstStyle>
          <a:p>
            <a:r>
              <a:rPr lang="ru-RU" sz="2200" dirty="0">
                <a:solidFill>
                  <a:srgbClr val="CC0000"/>
                </a:solidFill>
              </a:rPr>
              <a:t>Частота достижения УВО12 на ГЛЕ</a:t>
            </a:r>
            <a:r>
              <a:rPr lang="en-US" sz="2200" dirty="0">
                <a:solidFill>
                  <a:srgbClr val="CC0000"/>
                </a:solidFill>
              </a:rPr>
              <a:t>/</a:t>
            </a:r>
            <a:r>
              <a:rPr lang="ru-RU" sz="2200" dirty="0">
                <a:solidFill>
                  <a:srgbClr val="CC0000"/>
                </a:solidFill>
              </a:rPr>
              <a:t>ПИБ</a:t>
            </a:r>
            <a:r>
              <a:rPr lang="en-US" sz="2200" dirty="0">
                <a:solidFill>
                  <a:srgbClr val="CC0000"/>
                </a:solidFill>
              </a:rPr>
              <a:t> </a:t>
            </a:r>
            <a:r>
              <a:rPr lang="ru-RU" sz="2200" dirty="0">
                <a:solidFill>
                  <a:srgbClr val="CC0000"/>
                </a:solidFill>
              </a:rPr>
              <a:t>в зависимости от исходных мутаций резистентности и предшествующей терапии ПППД</a:t>
            </a:r>
            <a:endParaRPr lang="en-US" sz="2200" dirty="0">
              <a:solidFill>
                <a:srgbClr val="CC0000"/>
              </a:solidFill>
            </a:endParaRPr>
          </a:p>
        </p:txBody>
      </p:sp>
      <p:sp>
        <p:nvSpPr>
          <p:cNvPr id="14" name="Text Placeholder 3"/>
          <p:cNvSpPr txBox="1">
            <a:spLocks/>
          </p:cNvSpPr>
          <p:nvPr/>
        </p:nvSpPr>
        <p:spPr>
          <a:xfrm>
            <a:off x="381000" y="19141"/>
            <a:ext cx="8229600" cy="302654"/>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buClr>
                <a:srgbClr val="E2E2E2">
                  <a:lumMod val="75000"/>
                </a:srgbClr>
              </a:buClr>
              <a:buFont typeface="Wingdings" panose="05000000000000000000" pitchFamily="2" charset="2"/>
              <a:buNone/>
              <a:defRPr/>
            </a:pPr>
            <a:r>
              <a:rPr lang="en-US" sz="1600" dirty="0">
                <a:solidFill>
                  <a:prstClr val="black"/>
                </a:solidFill>
              </a:rPr>
              <a:t>MAGELLAN-1, Part 2</a:t>
            </a:r>
          </a:p>
        </p:txBody>
      </p:sp>
      <p:sp>
        <p:nvSpPr>
          <p:cNvPr id="5" name="TextBox 4"/>
          <p:cNvSpPr txBox="1"/>
          <p:nvPr/>
        </p:nvSpPr>
        <p:spPr>
          <a:xfrm>
            <a:off x="381001" y="1282478"/>
            <a:ext cx="4261028" cy="387798"/>
          </a:xfrm>
          <a:prstGeom prst="rect">
            <a:avLst/>
          </a:prstGeom>
          <a:noFill/>
        </p:spPr>
        <p:txBody>
          <a:bodyPr wrap="square" lIns="0" tIns="0" rIns="0" bIns="0" rtlCol="0">
            <a:spAutoFit/>
          </a:bodyPr>
          <a:lstStyle/>
          <a:p>
            <a:pPr algn="ctr">
              <a:lnSpc>
                <a:spcPct val="90000"/>
              </a:lnSpc>
            </a:pPr>
            <a:r>
              <a:rPr lang="ru-RU" sz="1400" b="1" dirty="0">
                <a:solidFill>
                  <a:prstClr val="black"/>
                </a:solidFill>
              </a:rPr>
              <a:t>УВО12 в зависимости от класса предшествующей терапии</a:t>
            </a:r>
            <a:endParaRPr lang="en-US" sz="1400" b="1" dirty="0">
              <a:solidFill>
                <a:prstClr val="black"/>
              </a:solidFill>
            </a:endParaRPr>
          </a:p>
        </p:txBody>
      </p:sp>
      <p:cxnSp>
        <p:nvCxnSpPr>
          <p:cNvPr id="43" name="Straight Connector 42"/>
          <p:cNvCxnSpPr>
            <a:stCxn id="20" idx="0"/>
          </p:cNvCxnSpPr>
          <p:nvPr/>
        </p:nvCxnSpPr>
        <p:spPr>
          <a:xfrm flipH="1" flipV="1">
            <a:off x="2191283" y="3712028"/>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2572030" y="3712028"/>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057848" y="3712028"/>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4463232" y="3712028"/>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0128" y="3939593"/>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39</a:t>
            </a:r>
          </a:p>
          <a:p>
            <a:pPr algn="ctr">
              <a:lnSpc>
                <a:spcPct val="90000"/>
              </a:lnSpc>
            </a:pPr>
            <a:r>
              <a:rPr lang="en-US" sz="1200" b="1" dirty="0">
                <a:solidFill>
                  <a:prstClr val="white"/>
                </a:solidFill>
              </a:rPr>
              <a:t>44</a:t>
            </a:r>
          </a:p>
        </p:txBody>
      </p:sp>
      <p:sp>
        <p:nvSpPr>
          <p:cNvPr id="19" name="TextBox 18"/>
          <p:cNvSpPr txBox="1"/>
          <p:nvPr/>
        </p:nvSpPr>
        <p:spPr>
          <a:xfrm>
            <a:off x="1608660" y="3939593"/>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14</a:t>
            </a:r>
          </a:p>
          <a:p>
            <a:pPr algn="ctr">
              <a:lnSpc>
                <a:spcPct val="90000"/>
              </a:lnSpc>
            </a:pPr>
            <a:r>
              <a:rPr lang="en-US" sz="1200" b="1" dirty="0">
                <a:solidFill>
                  <a:prstClr val="white"/>
                </a:solidFill>
              </a:rPr>
              <a:t>14</a:t>
            </a:r>
          </a:p>
        </p:txBody>
      </p:sp>
      <p:sp>
        <p:nvSpPr>
          <p:cNvPr id="20" name="TextBox 19"/>
          <p:cNvSpPr txBox="1"/>
          <p:nvPr/>
        </p:nvSpPr>
        <p:spPr>
          <a:xfrm>
            <a:off x="2040848" y="3939593"/>
            <a:ext cx="300871"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14</a:t>
            </a:r>
          </a:p>
          <a:p>
            <a:pPr algn="ctr">
              <a:lnSpc>
                <a:spcPct val="90000"/>
              </a:lnSpc>
            </a:pPr>
            <a:r>
              <a:rPr lang="en-US" sz="1200" b="1" dirty="0">
                <a:solidFill>
                  <a:prstClr val="white"/>
                </a:solidFill>
              </a:rPr>
              <a:t>16</a:t>
            </a:r>
          </a:p>
        </p:txBody>
      </p:sp>
      <p:sp>
        <p:nvSpPr>
          <p:cNvPr id="21" name="TextBox 20"/>
          <p:cNvSpPr txBox="1"/>
          <p:nvPr/>
        </p:nvSpPr>
        <p:spPr>
          <a:xfrm>
            <a:off x="2428467" y="3939593"/>
            <a:ext cx="283194"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11</a:t>
            </a:r>
          </a:p>
          <a:p>
            <a:pPr algn="ctr">
              <a:lnSpc>
                <a:spcPct val="90000"/>
              </a:lnSpc>
            </a:pPr>
            <a:r>
              <a:rPr lang="en-US" sz="1200" b="1" dirty="0">
                <a:solidFill>
                  <a:prstClr val="white"/>
                </a:solidFill>
              </a:rPr>
              <a:t>14</a:t>
            </a:r>
          </a:p>
        </p:txBody>
      </p:sp>
      <p:sp>
        <p:nvSpPr>
          <p:cNvPr id="22" name="TextBox 21"/>
          <p:cNvSpPr txBox="1"/>
          <p:nvPr/>
        </p:nvSpPr>
        <p:spPr>
          <a:xfrm>
            <a:off x="3086553" y="3939593"/>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43</a:t>
            </a:r>
          </a:p>
          <a:p>
            <a:pPr algn="ctr">
              <a:lnSpc>
                <a:spcPct val="90000"/>
              </a:lnSpc>
            </a:pPr>
            <a:r>
              <a:rPr lang="en-US" sz="1200" b="1" dirty="0">
                <a:solidFill>
                  <a:prstClr val="white"/>
                </a:solidFill>
              </a:rPr>
              <a:t>47</a:t>
            </a:r>
          </a:p>
        </p:txBody>
      </p:sp>
      <p:sp>
        <p:nvSpPr>
          <p:cNvPr id="23" name="TextBox 22"/>
          <p:cNvSpPr txBox="1"/>
          <p:nvPr/>
        </p:nvSpPr>
        <p:spPr>
          <a:xfrm>
            <a:off x="3465207" y="3939593"/>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13</a:t>
            </a:r>
          </a:p>
          <a:p>
            <a:pPr algn="ctr">
              <a:lnSpc>
                <a:spcPct val="90000"/>
              </a:lnSpc>
            </a:pPr>
            <a:r>
              <a:rPr lang="en-US" sz="1200" b="1" dirty="0">
                <a:solidFill>
                  <a:prstClr val="white"/>
                </a:solidFill>
              </a:rPr>
              <a:t>13</a:t>
            </a:r>
          </a:p>
        </p:txBody>
      </p:sp>
      <p:sp>
        <p:nvSpPr>
          <p:cNvPr id="24" name="TextBox 23"/>
          <p:cNvSpPr txBox="1"/>
          <p:nvPr/>
        </p:nvSpPr>
        <p:spPr>
          <a:xfrm>
            <a:off x="3944168" y="3939593"/>
            <a:ext cx="241838"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17</a:t>
            </a:r>
          </a:p>
          <a:p>
            <a:pPr algn="ctr">
              <a:lnSpc>
                <a:spcPct val="90000"/>
              </a:lnSpc>
            </a:pPr>
            <a:r>
              <a:rPr lang="en-US" sz="1200" b="1" dirty="0">
                <a:solidFill>
                  <a:prstClr val="white"/>
                </a:solidFill>
              </a:rPr>
              <a:t>18</a:t>
            </a:r>
          </a:p>
        </p:txBody>
      </p:sp>
      <p:sp>
        <p:nvSpPr>
          <p:cNvPr id="25" name="TextBox 24"/>
          <p:cNvSpPr txBox="1"/>
          <p:nvPr/>
        </p:nvSpPr>
        <p:spPr>
          <a:xfrm>
            <a:off x="4333735" y="3939593"/>
            <a:ext cx="241838"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13</a:t>
            </a:r>
          </a:p>
          <a:p>
            <a:pPr algn="ctr">
              <a:lnSpc>
                <a:spcPct val="90000"/>
              </a:lnSpc>
            </a:pPr>
            <a:r>
              <a:rPr lang="en-US" sz="1200" b="1" dirty="0">
                <a:solidFill>
                  <a:prstClr val="white"/>
                </a:solidFill>
              </a:rPr>
              <a:t>16</a:t>
            </a:r>
          </a:p>
        </p:txBody>
      </p:sp>
      <p:sp>
        <p:nvSpPr>
          <p:cNvPr id="34" name="TextBox 33"/>
          <p:cNvSpPr txBox="1"/>
          <p:nvPr/>
        </p:nvSpPr>
        <p:spPr>
          <a:xfrm>
            <a:off x="1832244" y="3361163"/>
            <a:ext cx="559851" cy="406265"/>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1 </a:t>
            </a:r>
            <a:r>
              <a:rPr lang="ru-RU" sz="800" b="1" dirty="0">
                <a:solidFill>
                  <a:prstClr val="black"/>
                </a:solidFill>
              </a:rPr>
              <a:t>ВНТ</a:t>
            </a:r>
            <a:endParaRPr lang="en-US" sz="800" b="1" dirty="0">
              <a:solidFill>
                <a:prstClr val="black"/>
              </a:solidFill>
            </a:endParaRPr>
          </a:p>
          <a:p>
            <a:pPr algn="ctr">
              <a:lnSpc>
                <a:spcPct val="90000"/>
              </a:lnSpc>
            </a:pPr>
            <a:r>
              <a:rPr lang="en-US" sz="800" b="1" dirty="0">
                <a:solidFill>
                  <a:prstClr val="black"/>
                </a:solidFill>
              </a:rPr>
              <a:t>1 </a:t>
            </a:r>
            <a:r>
              <a:rPr lang="ru-RU" sz="800" b="1" dirty="0">
                <a:solidFill>
                  <a:prstClr val="black"/>
                </a:solidFill>
              </a:rPr>
              <a:t>Рецидив</a:t>
            </a:r>
            <a:endParaRPr lang="en-US" sz="300" b="1" dirty="0">
              <a:solidFill>
                <a:prstClr val="black"/>
              </a:solidFill>
            </a:endParaRPr>
          </a:p>
        </p:txBody>
      </p:sp>
      <p:sp>
        <p:nvSpPr>
          <p:cNvPr id="35" name="TextBox 34"/>
          <p:cNvSpPr txBox="1"/>
          <p:nvPr/>
        </p:nvSpPr>
        <p:spPr>
          <a:xfrm>
            <a:off x="2392095" y="3416562"/>
            <a:ext cx="531552" cy="406265"/>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3 </a:t>
            </a:r>
            <a:r>
              <a:rPr lang="ru-RU" sz="800" b="1" dirty="0">
                <a:solidFill>
                  <a:prstClr val="black"/>
                </a:solidFill>
              </a:rPr>
              <a:t>Рецидива</a:t>
            </a:r>
            <a:endParaRPr lang="en-US" sz="300" b="1" dirty="0">
              <a:solidFill>
                <a:prstClr val="black"/>
              </a:solidFill>
            </a:endParaRPr>
          </a:p>
        </p:txBody>
      </p:sp>
      <p:sp>
        <p:nvSpPr>
          <p:cNvPr id="36" name="TextBox 35"/>
          <p:cNvSpPr txBox="1"/>
          <p:nvPr/>
        </p:nvSpPr>
        <p:spPr>
          <a:xfrm>
            <a:off x="3847178" y="3416562"/>
            <a:ext cx="421342" cy="295466"/>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1 </a:t>
            </a:r>
            <a:r>
              <a:rPr lang="ru-RU" sz="800" b="1" dirty="0">
                <a:solidFill>
                  <a:prstClr val="black"/>
                </a:solidFill>
              </a:rPr>
              <a:t>ВНТ</a:t>
            </a:r>
            <a:endParaRPr lang="en-US" sz="800" b="1" dirty="0">
              <a:solidFill>
                <a:prstClr val="black"/>
              </a:solidFill>
            </a:endParaRPr>
          </a:p>
        </p:txBody>
      </p:sp>
      <p:sp>
        <p:nvSpPr>
          <p:cNvPr id="37" name="TextBox 36"/>
          <p:cNvSpPr txBox="1"/>
          <p:nvPr/>
        </p:nvSpPr>
        <p:spPr>
          <a:xfrm>
            <a:off x="4302147" y="3416562"/>
            <a:ext cx="421342" cy="295466"/>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1 </a:t>
            </a:r>
            <a:r>
              <a:rPr lang="ru-RU" sz="800" b="1" dirty="0">
                <a:solidFill>
                  <a:prstClr val="black"/>
                </a:solidFill>
              </a:rPr>
              <a:t>ВНТ</a:t>
            </a:r>
            <a:endParaRPr lang="en-US" sz="800" b="1" dirty="0">
              <a:solidFill>
                <a:prstClr val="black"/>
              </a:solidFill>
            </a:endParaRPr>
          </a:p>
        </p:txBody>
      </p:sp>
      <p:sp>
        <p:nvSpPr>
          <p:cNvPr id="7" name="Rectangle 6"/>
          <p:cNvSpPr/>
          <p:nvPr/>
        </p:nvSpPr>
        <p:spPr>
          <a:xfrm>
            <a:off x="6654006" y="6557047"/>
            <a:ext cx="4572000" cy="307777"/>
          </a:xfrm>
          <a:prstGeom prst="rect">
            <a:avLst/>
          </a:prstGeom>
        </p:spPr>
        <p:txBody>
          <a:bodyPr>
            <a:spAutoFit/>
          </a:bodyPr>
          <a:lstStyle/>
          <a:p>
            <a:pPr>
              <a:defRPr/>
            </a:pPr>
            <a:r>
              <a:rPr lang="en-US" sz="700" dirty="0" err="1">
                <a:solidFill>
                  <a:prstClr val="black"/>
                </a:solidFill>
              </a:rPr>
              <a:t>Poordad</a:t>
            </a:r>
            <a:r>
              <a:rPr lang="en-US" sz="700" dirty="0">
                <a:solidFill>
                  <a:prstClr val="black"/>
                </a:solidFill>
              </a:rPr>
              <a:t>, EASL 2017, PS-156</a:t>
            </a:r>
          </a:p>
          <a:p>
            <a:pPr>
              <a:defRPr/>
            </a:pPr>
            <a:r>
              <a:rPr lang="en-US" sz="700" dirty="0">
                <a:solidFill>
                  <a:prstClr val="black"/>
                </a:solidFill>
              </a:rPr>
              <a:t>Pilot-Matias, EASL 2017, SAT-204</a:t>
            </a:r>
          </a:p>
        </p:txBody>
      </p:sp>
      <p:grpSp>
        <p:nvGrpSpPr>
          <p:cNvPr id="2" name="Group 1"/>
          <p:cNvGrpSpPr/>
          <p:nvPr/>
        </p:nvGrpSpPr>
        <p:grpSpPr>
          <a:xfrm>
            <a:off x="4670837" y="1301822"/>
            <a:ext cx="4343854" cy="3841682"/>
            <a:chOff x="4661453" y="991630"/>
            <a:chExt cx="4343854" cy="3841682"/>
          </a:xfrm>
        </p:grpSpPr>
        <p:graphicFrame>
          <p:nvGraphicFramePr>
            <p:cNvPr id="53" name="Chart 52"/>
            <p:cNvGraphicFramePr/>
            <p:nvPr>
              <p:extLst>
                <p:ext uri="{D42A27DB-BD31-4B8C-83A1-F6EECF244321}">
                  <p14:modId xmlns:p14="http://schemas.microsoft.com/office/powerpoint/2010/main" val="3378879834"/>
                </p:ext>
              </p:extLst>
            </p:nvPr>
          </p:nvGraphicFramePr>
          <p:xfrm>
            <a:off x="4901100" y="1661848"/>
            <a:ext cx="4051038" cy="3171464"/>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Straight Connector 46"/>
            <p:cNvCxnSpPr/>
            <p:nvPr/>
          </p:nvCxnSpPr>
          <p:spPr>
            <a:xfrm flipH="1" flipV="1">
              <a:off x="6607365" y="3730353"/>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6956427" y="3730353"/>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8273833" y="3730353"/>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24126" y="3953216"/>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13</a:t>
              </a:r>
            </a:p>
            <a:p>
              <a:pPr algn="ctr">
                <a:lnSpc>
                  <a:spcPct val="90000"/>
                </a:lnSpc>
              </a:pPr>
              <a:r>
                <a:rPr lang="en-US" sz="1200" b="1" dirty="0">
                  <a:solidFill>
                    <a:prstClr val="white"/>
                  </a:solidFill>
                </a:rPr>
                <a:t>13</a:t>
              </a:r>
            </a:p>
          </p:txBody>
        </p:sp>
        <p:sp>
          <p:nvSpPr>
            <p:cNvPr id="27" name="TextBox 26"/>
            <p:cNvSpPr txBox="1"/>
            <p:nvPr/>
          </p:nvSpPr>
          <p:spPr>
            <a:xfrm>
              <a:off x="6057455" y="3957918"/>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2</a:t>
              </a:r>
            </a:p>
            <a:p>
              <a:pPr algn="ctr">
                <a:lnSpc>
                  <a:spcPct val="90000"/>
                </a:lnSpc>
              </a:pPr>
              <a:r>
                <a:rPr lang="en-US" sz="1200" b="1" dirty="0">
                  <a:solidFill>
                    <a:prstClr val="white"/>
                  </a:solidFill>
                </a:rPr>
                <a:t>2</a:t>
              </a:r>
            </a:p>
          </p:txBody>
        </p:sp>
        <p:sp>
          <p:nvSpPr>
            <p:cNvPr id="28" name="TextBox 27"/>
            <p:cNvSpPr txBox="1"/>
            <p:nvPr/>
          </p:nvSpPr>
          <p:spPr>
            <a:xfrm>
              <a:off x="6474092" y="3957918"/>
              <a:ext cx="265776"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20</a:t>
              </a:r>
            </a:p>
            <a:p>
              <a:pPr algn="ctr">
                <a:lnSpc>
                  <a:spcPct val="90000"/>
                </a:lnSpc>
              </a:pPr>
              <a:r>
                <a:rPr lang="en-US" sz="1200" b="1" dirty="0">
                  <a:solidFill>
                    <a:prstClr val="white"/>
                  </a:solidFill>
                </a:rPr>
                <a:t>24</a:t>
              </a:r>
            </a:p>
          </p:txBody>
        </p:sp>
        <p:sp>
          <p:nvSpPr>
            <p:cNvPr id="29" name="TextBox 28"/>
            <p:cNvSpPr txBox="1"/>
            <p:nvPr/>
          </p:nvSpPr>
          <p:spPr>
            <a:xfrm>
              <a:off x="6816302" y="3957918"/>
              <a:ext cx="265776"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4</a:t>
              </a:r>
            </a:p>
            <a:p>
              <a:pPr algn="ctr">
                <a:lnSpc>
                  <a:spcPct val="90000"/>
                </a:lnSpc>
              </a:pPr>
              <a:r>
                <a:rPr lang="en-US" sz="1200" b="1" dirty="0">
                  <a:solidFill>
                    <a:prstClr val="white"/>
                  </a:solidFill>
                </a:rPr>
                <a:t>5</a:t>
              </a:r>
            </a:p>
          </p:txBody>
        </p:sp>
        <p:sp>
          <p:nvSpPr>
            <p:cNvPr id="30" name="TextBox 29"/>
            <p:cNvSpPr txBox="1"/>
            <p:nvPr/>
          </p:nvSpPr>
          <p:spPr>
            <a:xfrm>
              <a:off x="7368264" y="3957918"/>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13</a:t>
              </a:r>
            </a:p>
            <a:p>
              <a:pPr algn="ctr">
                <a:lnSpc>
                  <a:spcPct val="90000"/>
                </a:lnSpc>
              </a:pPr>
              <a:r>
                <a:rPr lang="en-US" sz="1200" b="1" dirty="0">
                  <a:solidFill>
                    <a:prstClr val="white"/>
                  </a:solidFill>
                </a:rPr>
                <a:t>13</a:t>
              </a:r>
            </a:p>
          </p:txBody>
        </p:sp>
        <p:sp>
          <p:nvSpPr>
            <p:cNvPr id="31" name="TextBox 30"/>
            <p:cNvSpPr txBox="1"/>
            <p:nvPr/>
          </p:nvSpPr>
          <p:spPr>
            <a:xfrm>
              <a:off x="7739298" y="3957918"/>
              <a:ext cx="396072" cy="332399"/>
            </a:xfrm>
            <a:prstGeom prst="rect">
              <a:avLst/>
            </a:prstGeom>
            <a:noFill/>
          </p:spPr>
          <p:txBody>
            <a:bodyPr wrap="square" lIns="0" tIns="0" rIns="0" bIns="0" rtlCol="0">
              <a:spAutoFit/>
            </a:bodyPr>
            <a:lstStyle/>
            <a:p>
              <a:pPr algn="ctr">
                <a:lnSpc>
                  <a:spcPct val="90000"/>
                </a:lnSpc>
              </a:pPr>
              <a:r>
                <a:rPr lang="en-US" sz="1200" b="1" u="sng" dirty="0">
                  <a:solidFill>
                    <a:prstClr val="white"/>
                  </a:solidFill>
                </a:rPr>
                <a:t>4</a:t>
              </a:r>
            </a:p>
            <a:p>
              <a:pPr algn="ctr">
                <a:lnSpc>
                  <a:spcPct val="90000"/>
                </a:lnSpc>
              </a:pPr>
              <a:r>
                <a:rPr lang="en-US" sz="1200" b="1" dirty="0">
                  <a:solidFill>
                    <a:prstClr val="white"/>
                  </a:solidFill>
                </a:rPr>
                <a:t>4</a:t>
              </a:r>
            </a:p>
          </p:txBody>
        </p:sp>
        <p:sp>
          <p:nvSpPr>
            <p:cNvPr id="32" name="TextBox 31"/>
            <p:cNvSpPr txBox="1"/>
            <p:nvPr/>
          </p:nvSpPr>
          <p:spPr>
            <a:xfrm>
              <a:off x="8155351" y="3957918"/>
              <a:ext cx="230186"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22</a:t>
              </a:r>
            </a:p>
            <a:p>
              <a:pPr algn="ctr">
                <a:lnSpc>
                  <a:spcPct val="90000"/>
                </a:lnSpc>
              </a:pPr>
              <a:r>
                <a:rPr lang="en-US" sz="1200" b="1" dirty="0">
                  <a:solidFill>
                    <a:prstClr val="white"/>
                  </a:solidFill>
                </a:rPr>
                <a:t>23</a:t>
              </a:r>
            </a:p>
          </p:txBody>
        </p:sp>
        <p:sp>
          <p:nvSpPr>
            <p:cNvPr id="38" name="TextBox 37"/>
            <p:cNvSpPr txBox="1"/>
            <p:nvPr/>
          </p:nvSpPr>
          <p:spPr>
            <a:xfrm>
              <a:off x="8019814" y="3434887"/>
              <a:ext cx="421342" cy="295466"/>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1 </a:t>
              </a:r>
              <a:r>
                <a:rPr lang="ru-RU" sz="800" b="1" dirty="0">
                  <a:solidFill>
                    <a:prstClr val="black"/>
                  </a:solidFill>
                </a:rPr>
                <a:t>ВНТ</a:t>
              </a:r>
              <a:endParaRPr lang="en-US" sz="800" b="1" dirty="0">
                <a:solidFill>
                  <a:prstClr val="black"/>
                </a:solidFill>
              </a:endParaRPr>
            </a:p>
          </p:txBody>
        </p:sp>
        <p:sp>
          <p:nvSpPr>
            <p:cNvPr id="40" name="TextBox 39"/>
            <p:cNvSpPr txBox="1"/>
            <p:nvPr/>
          </p:nvSpPr>
          <p:spPr>
            <a:xfrm>
              <a:off x="6239105" y="3379488"/>
              <a:ext cx="559851" cy="406265"/>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1 </a:t>
              </a:r>
              <a:r>
                <a:rPr lang="ru-RU" sz="800" b="1" dirty="0">
                  <a:solidFill>
                    <a:prstClr val="black"/>
                  </a:solidFill>
                </a:rPr>
                <a:t>ВНТ</a:t>
              </a:r>
              <a:endParaRPr lang="en-US" sz="800" b="1" dirty="0">
                <a:solidFill>
                  <a:prstClr val="black"/>
                </a:solidFill>
              </a:endParaRPr>
            </a:p>
            <a:p>
              <a:pPr algn="ctr">
                <a:lnSpc>
                  <a:spcPct val="90000"/>
                </a:lnSpc>
              </a:pPr>
              <a:r>
                <a:rPr lang="en-US" sz="800" b="1" dirty="0">
                  <a:solidFill>
                    <a:prstClr val="black"/>
                  </a:solidFill>
                </a:rPr>
                <a:t>3 </a:t>
              </a:r>
              <a:r>
                <a:rPr lang="ru-RU" sz="800" b="1" dirty="0">
                  <a:solidFill>
                    <a:prstClr val="black"/>
                  </a:solidFill>
                </a:rPr>
                <a:t>Рецидив</a:t>
              </a:r>
              <a:endParaRPr lang="en-US" sz="300" b="1" dirty="0">
                <a:solidFill>
                  <a:prstClr val="black"/>
                </a:solidFill>
              </a:endParaRPr>
            </a:p>
          </p:txBody>
        </p:sp>
        <p:sp>
          <p:nvSpPr>
            <p:cNvPr id="41" name="TextBox 40"/>
            <p:cNvSpPr txBox="1"/>
            <p:nvPr/>
          </p:nvSpPr>
          <p:spPr>
            <a:xfrm>
              <a:off x="6801938" y="3434887"/>
              <a:ext cx="531552" cy="295466"/>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1 </a:t>
              </a:r>
              <a:r>
                <a:rPr lang="ru-RU" sz="800" b="1" dirty="0">
                  <a:solidFill>
                    <a:prstClr val="black"/>
                  </a:solidFill>
                </a:rPr>
                <a:t>Рецидив</a:t>
              </a:r>
              <a:endParaRPr lang="en-US" sz="300" b="1" dirty="0">
                <a:solidFill>
                  <a:prstClr val="black"/>
                </a:solidFill>
              </a:endParaRPr>
            </a:p>
          </p:txBody>
        </p:sp>
        <p:sp>
          <p:nvSpPr>
            <p:cNvPr id="54" name="TextBox 53"/>
            <p:cNvSpPr txBox="1"/>
            <p:nvPr/>
          </p:nvSpPr>
          <p:spPr>
            <a:xfrm>
              <a:off x="4661453" y="991630"/>
              <a:ext cx="4343854" cy="387798"/>
            </a:xfrm>
            <a:prstGeom prst="rect">
              <a:avLst/>
            </a:prstGeom>
            <a:noFill/>
          </p:spPr>
          <p:txBody>
            <a:bodyPr wrap="square" lIns="0" tIns="0" rIns="0" bIns="0" rtlCol="0">
              <a:spAutoFit/>
            </a:bodyPr>
            <a:lstStyle/>
            <a:p>
              <a:pPr algn="ctr">
                <a:lnSpc>
                  <a:spcPct val="90000"/>
                </a:lnSpc>
              </a:pPr>
              <a:r>
                <a:rPr lang="ru-RU" sz="1400" b="1" dirty="0">
                  <a:solidFill>
                    <a:prstClr val="black"/>
                  </a:solidFill>
                </a:rPr>
                <a:t>УВО12 в зависимости от исходных позиций замен</a:t>
              </a:r>
              <a:endParaRPr lang="en-US" sz="1400" b="1" dirty="0">
                <a:solidFill>
                  <a:prstClr val="black"/>
                </a:solidFill>
              </a:endParaRPr>
            </a:p>
          </p:txBody>
        </p:sp>
        <p:cxnSp>
          <p:nvCxnSpPr>
            <p:cNvPr id="51" name="Straight Connector 50"/>
            <p:cNvCxnSpPr/>
            <p:nvPr/>
          </p:nvCxnSpPr>
          <p:spPr>
            <a:xfrm flipH="1" flipV="1">
              <a:off x="8637104" y="3730353"/>
              <a:ext cx="1" cy="227565"/>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511770" y="3957918"/>
              <a:ext cx="230186" cy="332399"/>
            </a:xfrm>
            <a:prstGeom prst="rect">
              <a:avLst/>
            </a:prstGeom>
            <a:noFill/>
            <a:ln w="28575">
              <a:solidFill>
                <a:schemeClr val="accent1"/>
              </a:solidFill>
            </a:ln>
          </p:spPr>
          <p:txBody>
            <a:bodyPr wrap="square" lIns="0" tIns="0" rIns="0" bIns="0" rtlCol="0">
              <a:spAutoFit/>
            </a:bodyPr>
            <a:lstStyle/>
            <a:p>
              <a:pPr algn="ctr">
                <a:lnSpc>
                  <a:spcPct val="90000"/>
                </a:lnSpc>
              </a:pPr>
              <a:r>
                <a:rPr lang="en-US" sz="1200" b="1" u="sng" dirty="0">
                  <a:solidFill>
                    <a:prstClr val="white"/>
                  </a:solidFill>
                </a:rPr>
                <a:t>1</a:t>
              </a:r>
            </a:p>
            <a:p>
              <a:pPr algn="ctr">
                <a:lnSpc>
                  <a:spcPct val="90000"/>
                </a:lnSpc>
              </a:pPr>
              <a:r>
                <a:rPr lang="en-US" sz="1200" b="1" dirty="0">
                  <a:solidFill>
                    <a:prstClr val="white"/>
                  </a:solidFill>
                </a:rPr>
                <a:t>4</a:t>
              </a:r>
            </a:p>
          </p:txBody>
        </p:sp>
        <p:sp>
          <p:nvSpPr>
            <p:cNvPr id="55" name="TextBox 54"/>
            <p:cNvSpPr txBox="1"/>
            <p:nvPr/>
          </p:nvSpPr>
          <p:spPr>
            <a:xfrm>
              <a:off x="8441635" y="3434887"/>
              <a:ext cx="421342" cy="295466"/>
            </a:xfrm>
            <a:prstGeom prst="rect">
              <a:avLst/>
            </a:prstGeom>
            <a:solidFill>
              <a:schemeClr val="bg1"/>
            </a:solidFill>
            <a:ln w="28575">
              <a:solidFill>
                <a:schemeClr val="accent1"/>
              </a:solidFill>
            </a:ln>
          </p:spPr>
          <p:txBody>
            <a:bodyPr wrap="square" lIns="0" tIns="91440" rIns="0" bIns="91440" rtlCol="0">
              <a:spAutoFit/>
            </a:bodyPr>
            <a:lstStyle/>
            <a:p>
              <a:pPr algn="ctr">
                <a:lnSpc>
                  <a:spcPct val="90000"/>
                </a:lnSpc>
              </a:pPr>
              <a:r>
                <a:rPr lang="en-US" sz="800" b="1" dirty="0">
                  <a:solidFill>
                    <a:prstClr val="black"/>
                  </a:solidFill>
                </a:rPr>
                <a:t>3 </a:t>
              </a:r>
              <a:r>
                <a:rPr lang="ru-RU" sz="800" b="1" dirty="0">
                  <a:solidFill>
                    <a:prstClr val="black"/>
                  </a:solidFill>
                </a:rPr>
                <a:t>ВНТ</a:t>
              </a:r>
              <a:endParaRPr lang="en-US" sz="800" b="1" dirty="0">
                <a:solidFill>
                  <a:prstClr val="black"/>
                </a:solidFill>
              </a:endParaRPr>
            </a:p>
          </p:txBody>
        </p:sp>
      </p:grpSp>
    </p:spTree>
    <p:extLst>
      <p:ext uri="{BB962C8B-B14F-4D97-AF65-F5344CB8AC3E}">
        <p14:creationId xmlns:p14="http://schemas.microsoft.com/office/powerpoint/2010/main" val="38837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4163CF-CCCD-43DE-81D5-BDA3B435B5A3}"/>
              </a:ext>
            </a:extLst>
          </p:cNvPr>
          <p:cNvSpPr>
            <a:spLocks noGrp="1"/>
          </p:cNvSpPr>
          <p:nvPr>
            <p:ph type="title"/>
          </p:nvPr>
        </p:nvSpPr>
        <p:spPr>
          <a:xfrm>
            <a:off x="334978" y="0"/>
            <a:ext cx="7939889" cy="929955"/>
          </a:xfrm>
          <a:noFill/>
        </p:spPr>
        <p:txBody>
          <a:bodyPr/>
          <a:lstStyle/>
          <a:p>
            <a:r>
              <a:rPr lang="ru-RU" b="1" dirty="0">
                <a:solidFill>
                  <a:srgbClr val="7030A0"/>
                </a:solidFill>
              </a:rPr>
              <a:t>ПППД характеризуются хорошим профилем безопасности по сравнению с </a:t>
            </a:r>
            <a:r>
              <a:rPr lang="ru-RU" b="1" dirty="0" err="1">
                <a:solidFill>
                  <a:srgbClr val="7030A0"/>
                </a:solidFill>
              </a:rPr>
              <a:t>пегинтерфероном</a:t>
            </a:r>
            <a:endParaRPr lang="en-GB" b="1" dirty="0">
              <a:solidFill>
                <a:srgbClr val="7030A0"/>
              </a:solidFill>
            </a:endParaRPr>
          </a:p>
        </p:txBody>
      </p:sp>
      <p:sp>
        <p:nvSpPr>
          <p:cNvPr id="5" name="Text Placeholder 4">
            <a:extLst>
              <a:ext uri="{FF2B5EF4-FFF2-40B4-BE49-F238E27FC236}">
                <a16:creationId xmlns="" xmlns:a16="http://schemas.microsoft.com/office/drawing/2014/main" id="{B78AD0A9-E3DE-4BD0-AEF9-8CFBAC05E3D7}"/>
              </a:ext>
            </a:extLst>
          </p:cNvPr>
          <p:cNvSpPr>
            <a:spLocks noGrp="1"/>
          </p:cNvSpPr>
          <p:nvPr>
            <p:ph type="body" sz="quarter" idx="13"/>
          </p:nvPr>
        </p:nvSpPr>
        <p:spPr>
          <a:xfrm>
            <a:off x="148829" y="6085398"/>
            <a:ext cx="4272318" cy="663421"/>
          </a:xfrm>
          <a:noFill/>
        </p:spPr>
        <p:txBody>
          <a:bodyPr/>
          <a:lstStyle/>
          <a:p>
            <a:r>
              <a:rPr lang="en-GB" altLang="en-US" sz="700" dirty="0"/>
              <a:t>Bristol-Myers Squibb </a:t>
            </a:r>
            <a:r>
              <a:rPr lang="ru-RU" altLang="en-US" sz="700" dirty="0"/>
              <a:t>ДАКЛИНЗА® </a:t>
            </a:r>
            <a:r>
              <a:rPr lang="en-GB" altLang="en-US" sz="700" dirty="0"/>
              <a:t>(</a:t>
            </a:r>
            <a:r>
              <a:rPr lang="ru-RU" altLang="en-US" sz="700" dirty="0" err="1"/>
              <a:t>даклатасвир</a:t>
            </a:r>
            <a:r>
              <a:rPr lang="en-GB" altLang="en-US" sz="700" dirty="0"/>
              <a:t>) </a:t>
            </a:r>
            <a:r>
              <a:rPr lang="ru-RU" altLang="en-US" sz="700" dirty="0"/>
              <a:t>ИМП</a:t>
            </a:r>
            <a:r>
              <a:rPr lang="en-GB" altLang="en-US" sz="700" dirty="0"/>
              <a:t>, </a:t>
            </a:r>
            <a:r>
              <a:rPr lang="ru-RU" altLang="en-US" sz="700" dirty="0"/>
              <a:t>март </a:t>
            </a:r>
            <a:r>
              <a:rPr lang="en-GB" altLang="en-US" sz="700" dirty="0"/>
              <a:t>201</a:t>
            </a:r>
            <a:r>
              <a:rPr lang="ru-RU" altLang="en-US" sz="700" dirty="0"/>
              <a:t>7</a:t>
            </a:r>
            <a:endParaRPr lang="en-GB" altLang="en-US" sz="700" dirty="0"/>
          </a:p>
          <a:p>
            <a:r>
              <a:rPr lang="en-GB" altLang="en-US" sz="700" dirty="0"/>
              <a:t>AbbVie Ltd. </a:t>
            </a:r>
            <a:r>
              <a:rPr lang="en-US" altLang="en-US" sz="700" dirty="0"/>
              <a:t>VIKEIRAX</a:t>
            </a:r>
            <a:r>
              <a:rPr lang="en-GB" sz="700" dirty="0"/>
              <a:t>▼</a:t>
            </a:r>
            <a:r>
              <a:rPr lang="en-GB" altLang="en-US" sz="700" dirty="0"/>
              <a:t>(</a:t>
            </a:r>
            <a:r>
              <a:rPr lang="en-GB" altLang="en-US" sz="700" dirty="0" err="1"/>
              <a:t>ombitasvir</a:t>
            </a:r>
            <a:r>
              <a:rPr lang="en-GB" altLang="en-US" sz="700" dirty="0"/>
              <a:t>/</a:t>
            </a:r>
            <a:r>
              <a:rPr lang="en-GB" altLang="en-US" sz="700" dirty="0" err="1"/>
              <a:t>paritaprevir</a:t>
            </a:r>
            <a:r>
              <a:rPr lang="en-GB" altLang="en-US" sz="700" dirty="0"/>
              <a:t>/ritonavir) </a:t>
            </a:r>
            <a:r>
              <a:rPr lang="ru-RU" altLang="en-US" sz="700" dirty="0" smtClean="0"/>
              <a:t>ИМП, июль</a:t>
            </a:r>
            <a:r>
              <a:rPr lang="en-GB" altLang="en-US" sz="700" dirty="0" smtClean="0"/>
              <a:t> </a:t>
            </a:r>
            <a:r>
              <a:rPr lang="en-GB" altLang="en-US" sz="700" dirty="0"/>
              <a:t>2018; </a:t>
            </a:r>
            <a:br>
              <a:rPr lang="en-GB" altLang="en-US" sz="700" dirty="0"/>
            </a:br>
            <a:r>
              <a:rPr lang="en-GB" sz="700" dirty="0" smtClean="0"/>
              <a:t>Merck </a:t>
            </a:r>
            <a:r>
              <a:rPr lang="en-GB" sz="700" dirty="0"/>
              <a:t>Sharp &amp; Dohme Ltd. </a:t>
            </a:r>
            <a:r>
              <a:rPr lang="ru-RU" sz="700" dirty="0"/>
              <a:t>ЗЕПАТИР®</a:t>
            </a:r>
            <a:r>
              <a:rPr lang="en-GB" sz="700" dirty="0"/>
              <a:t> (</a:t>
            </a:r>
            <a:r>
              <a:rPr lang="ru-RU" sz="700" dirty="0" err="1"/>
              <a:t>гразопревир</a:t>
            </a:r>
            <a:r>
              <a:rPr lang="ru-RU" sz="700" dirty="0"/>
              <a:t>/</a:t>
            </a:r>
            <a:r>
              <a:rPr lang="ru-RU" sz="700" dirty="0" err="1"/>
              <a:t>элбасвир</a:t>
            </a:r>
            <a:r>
              <a:rPr lang="en-GB" sz="700" dirty="0"/>
              <a:t>) </a:t>
            </a:r>
            <a:r>
              <a:rPr lang="ru-RU" sz="700" dirty="0"/>
              <a:t>ИМП</a:t>
            </a:r>
            <a:r>
              <a:rPr lang="en-GB" sz="700" dirty="0"/>
              <a:t>, </a:t>
            </a:r>
            <a:r>
              <a:rPr lang="ru-RU" sz="700" dirty="0"/>
              <a:t>сентябрь </a:t>
            </a:r>
            <a:r>
              <a:rPr lang="en-GB" sz="700" dirty="0"/>
              <a:t>2018;</a:t>
            </a:r>
            <a:br>
              <a:rPr lang="en-GB" sz="700" dirty="0"/>
            </a:br>
            <a:r>
              <a:rPr lang="en-GB" sz="700" dirty="0"/>
              <a:t>AbbVie Ltd. </a:t>
            </a:r>
            <a:r>
              <a:rPr lang="ru-RU" sz="700" dirty="0"/>
              <a:t>МАВИРЕТ</a:t>
            </a:r>
            <a:r>
              <a:rPr lang="en-GB" sz="700" dirty="0"/>
              <a:t>® (</a:t>
            </a:r>
            <a:r>
              <a:rPr lang="ru-RU" sz="700" dirty="0" err="1"/>
              <a:t>глекапревир</a:t>
            </a:r>
            <a:r>
              <a:rPr lang="ru-RU" sz="700" dirty="0"/>
              <a:t>/</a:t>
            </a:r>
            <a:r>
              <a:rPr lang="ru-RU" sz="700" dirty="0" err="1"/>
              <a:t>элбасвир</a:t>
            </a:r>
            <a:r>
              <a:rPr lang="en-GB" sz="700" dirty="0"/>
              <a:t>) </a:t>
            </a:r>
            <a:r>
              <a:rPr lang="ru-RU" sz="700" dirty="0"/>
              <a:t>ИМП</a:t>
            </a:r>
            <a:r>
              <a:rPr lang="en-GB" sz="700" dirty="0"/>
              <a:t>, </a:t>
            </a:r>
            <a:r>
              <a:rPr lang="ru-RU" sz="700" dirty="0"/>
              <a:t>февраль</a:t>
            </a:r>
            <a:r>
              <a:rPr lang="en-GB" sz="700" dirty="0"/>
              <a:t> 201</a:t>
            </a:r>
            <a:r>
              <a:rPr lang="ru-RU" sz="700" dirty="0"/>
              <a:t>9</a:t>
            </a:r>
            <a:r>
              <a:rPr lang="en-GB" sz="700" dirty="0"/>
              <a:t>;</a:t>
            </a:r>
          </a:p>
          <a:p>
            <a:r>
              <a:rPr lang="en-GB" sz="700" dirty="0"/>
              <a:t>Roche Registration Ltd. </a:t>
            </a:r>
            <a:r>
              <a:rPr lang="ru-RU" sz="700" dirty="0"/>
              <a:t>ПЕГАСИС®</a:t>
            </a:r>
            <a:r>
              <a:rPr lang="en-GB" sz="700" dirty="0"/>
              <a:t> (</a:t>
            </a:r>
            <a:r>
              <a:rPr lang="ru-RU" sz="700" dirty="0" err="1"/>
              <a:t>пегинтерферон</a:t>
            </a:r>
            <a:r>
              <a:rPr lang="ru-RU" sz="700" dirty="0"/>
              <a:t> альфа</a:t>
            </a:r>
            <a:r>
              <a:rPr lang="en-GB" sz="700" dirty="0"/>
              <a:t>-2a) </a:t>
            </a:r>
            <a:r>
              <a:rPr lang="ru-RU" sz="700" dirty="0" smtClean="0"/>
              <a:t>ИМП</a:t>
            </a:r>
            <a:r>
              <a:rPr lang="en-GB" sz="700" dirty="0" smtClean="0"/>
              <a:t>, </a:t>
            </a:r>
            <a:r>
              <a:rPr lang="ru-RU" sz="700" dirty="0" smtClean="0"/>
              <a:t>октябрь </a:t>
            </a:r>
            <a:r>
              <a:rPr lang="en-GB" sz="700" dirty="0"/>
              <a:t>2018</a:t>
            </a:r>
            <a:r>
              <a:rPr lang="ru-RU" sz="700" dirty="0" smtClean="0"/>
              <a:t>;</a:t>
            </a:r>
            <a:r>
              <a:rPr lang="en-GB" altLang="en-US" sz="700" dirty="0"/>
              <a:t/>
            </a:r>
            <a:br>
              <a:rPr lang="en-GB" altLang="en-US" sz="700" dirty="0"/>
            </a:br>
            <a:r>
              <a:rPr lang="en-GB" sz="700" dirty="0"/>
              <a:t>Gilead Sciences </a:t>
            </a:r>
            <a:r>
              <a:rPr lang="en-US" sz="700" dirty="0" smtClean="0"/>
              <a:t>Russia</a:t>
            </a:r>
            <a:r>
              <a:rPr lang="en-GB" sz="700" dirty="0" smtClean="0"/>
              <a:t>. </a:t>
            </a:r>
            <a:r>
              <a:rPr lang="en-GB" sz="700" dirty="0"/>
              <a:t>EPCLUSA▼ (</a:t>
            </a:r>
            <a:r>
              <a:rPr lang="en-GB" sz="700" dirty="0" err="1"/>
              <a:t>sofosbuvir</a:t>
            </a:r>
            <a:r>
              <a:rPr lang="en-GB" sz="700" dirty="0"/>
              <a:t>/</a:t>
            </a:r>
            <a:r>
              <a:rPr lang="en-GB" sz="700" dirty="0" err="1"/>
              <a:t>velpatasvir</a:t>
            </a:r>
            <a:r>
              <a:rPr lang="en-GB" sz="700" dirty="0"/>
              <a:t>) </a:t>
            </a:r>
            <a:r>
              <a:rPr lang="ru-RU" sz="700" dirty="0" smtClean="0"/>
              <a:t>ИМП</a:t>
            </a:r>
            <a:r>
              <a:rPr lang="en-GB" sz="700" dirty="0" smtClean="0"/>
              <a:t>, </a:t>
            </a:r>
            <a:r>
              <a:rPr lang="ru-RU" sz="700" dirty="0" smtClean="0"/>
              <a:t>Август</a:t>
            </a:r>
            <a:r>
              <a:rPr lang="en-GB" sz="700" dirty="0" smtClean="0"/>
              <a:t>t</a:t>
            </a:r>
            <a:r>
              <a:rPr lang="en-US" sz="700" dirty="0" smtClean="0"/>
              <a:t> </a:t>
            </a:r>
            <a:r>
              <a:rPr lang="en-US" sz="700" dirty="0"/>
              <a:t>2019</a:t>
            </a:r>
            <a:endParaRPr lang="en-GB" sz="700" dirty="0"/>
          </a:p>
        </p:txBody>
      </p:sp>
      <p:sp>
        <p:nvSpPr>
          <p:cNvPr id="6" name="Text Placeholder 5">
            <a:extLst>
              <a:ext uri="{FF2B5EF4-FFF2-40B4-BE49-F238E27FC236}">
                <a16:creationId xmlns="" xmlns:a16="http://schemas.microsoft.com/office/drawing/2014/main" id="{3B54B32F-3CC4-48E3-842A-3A34CC9E207F}"/>
              </a:ext>
            </a:extLst>
          </p:cNvPr>
          <p:cNvSpPr>
            <a:spLocks noGrp="1"/>
          </p:cNvSpPr>
          <p:nvPr>
            <p:ph type="body" sz="quarter" idx="14"/>
          </p:nvPr>
        </p:nvSpPr>
        <p:spPr>
          <a:xfrm>
            <a:off x="4516682" y="6637283"/>
            <a:ext cx="4092637" cy="220717"/>
          </a:xfrm>
        </p:spPr>
        <p:txBody>
          <a:bodyPr/>
          <a:lstStyle/>
          <a:p>
            <a:r>
              <a:rPr lang="ru-RU" sz="900" dirty="0"/>
              <a:t>ИМП</a:t>
            </a:r>
            <a:r>
              <a:rPr lang="en-GB" sz="1050" dirty="0"/>
              <a:t>: </a:t>
            </a:r>
            <a:r>
              <a:rPr lang="ru-RU" sz="900" dirty="0"/>
              <a:t>инструкция по медицинскому применению</a:t>
            </a:r>
            <a:r>
              <a:rPr lang="en-GB" sz="900" dirty="0"/>
              <a:t>; </a:t>
            </a:r>
            <a:r>
              <a:rPr lang="ru-RU" sz="900" dirty="0"/>
              <a:t>НЯ</a:t>
            </a:r>
            <a:r>
              <a:rPr lang="en-GB" sz="900" dirty="0"/>
              <a:t>: </a:t>
            </a:r>
            <a:r>
              <a:rPr lang="ru-RU" sz="900" dirty="0"/>
              <a:t>нежелательные явления</a:t>
            </a:r>
            <a:r>
              <a:rPr lang="en-GB" sz="900" dirty="0"/>
              <a:t>; </a:t>
            </a:r>
            <a:r>
              <a:rPr lang="ru-RU" sz="900" dirty="0"/>
              <a:t>ПППД</a:t>
            </a:r>
            <a:r>
              <a:rPr lang="en-GB" sz="900" dirty="0"/>
              <a:t>: </a:t>
            </a:r>
            <a:r>
              <a:rPr lang="ru-RU" sz="900" dirty="0"/>
              <a:t>противовирусные препараты прямого действия</a:t>
            </a:r>
            <a:r>
              <a:rPr lang="en-GB" sz="900" dirty="0"/>
              <a:t>; DCV: </a:t>
            </a:r>
            <a:r>
              <a:rPr lang="ru-RU" sz="900" dirty="0" err="1"/>
              <a:t>даклатасвир</a:t>
            </a:r>
            <a:r>
              <a:rPr lang="en-GB" sz="900" dirty="0"/>
              <a:t>; DSV: </a:t>
            </a:r>
            <a:r>
              <a:rPr lang="ru-RU" sz="900" dirty="0" err="1"/>
              <a:t>дасабувир</a:t>
            </a:r>
            <a:r>
              <a:rPr lang="en-GB" sz="900" dirty="0"/>
              <a:t>; EBR: </a:t>
            </a:r>
            <a:r>
              <a:rPr lang="ru-RU" sz="900" dirty="0" err="1"/>
              <a:t>элбасвир</a:t>
            </a:r>
            <a:r>
              <a:rPr lang="en-GB" sz="900" dirty="0"/>
              <a:t>; GLE: </a:t>
            </a:r>
            <a:r>
              <a:rPr lang="ru-RU" sz="900" dirty="0" err="1"/>
              <a:t>глекапревир</a:t>
            </a:r>
            <a:r>
              <a:rPr lang="en-GB" sz="900" dirty="0"/>
              <a:t>; GRZ: </a:t>
            </a:r>
            <a:r>
              <a:rPr lang="ru-RU" sz="900" dirty="0" err="1"/>
              <a:t>гразопревир</a:t>
            </a:r>
            <a:r>
              <a:rPr lang="en-GB" sz="900" dirty="0"/>
              <a:t>; </a:t>
            </a:r>
            <a:r>
              <a:rPr lang="ru-RU" sz="900" dirty="0" smtClean="0"/>
              <a:t> </a:t>
            </a:r>
            <a:r>
              <a:rPr lang="en-GB" sz="900" dirty="0"/>
              <a:t>OMB: </a:t>
            </a:r>
            <a:r>
              <a:rPr lang="ru-RU" sz="900" dirty="0" err="1"/>
              <a:t>омбитасвир</a:t>
            </a:r>
            <a:r>
              <a:rPr lang="en-GB" sz="900" dirty="0"/>
              <a:t>; </a:t>
            </a:r>
            <a:r>
              <a:rPr lang="ru-RU" sz="900" dirty="0" err="1"/>
              <a:t>ПегИФН</a:t>
            </a:r>
            <a:r>
              <a:rPr lang="en-GB" sz="900" dirty="0"/>
              <a:t>: </a:t>
            </a:r>
            <a:r>
              <a:rPr lang="ru-RU" sz="900" dirty="0" err="1"/>
              <a:t>пегинтерферон</a:t>
            </a:r>
            <a:r>
              <a:rPr lang="en-GB" sz="900" dirty="0"/>
              <a:t>; PIB: </a:t>
            </a:r>
            <a:r>
              <a:rPr lang="ru-RU" sz="900" dirty="0" err="1"/>
              <a:t>пибрентасвир</a:t>
            </a:r>
            <a:r>
              <a:rPr lang="en-GB" sz="900" dirty="0"/>
              <a:t>;</a:t>
            </a:r>
            <a:r>
              <a:rPr lang="ru-RU" sz="900" dirty="0"/>
              <a:t> </a:t>
            </a:r>
            <a:r>
              <a:rPr lang="en-GB" sz="900" dirty="0"/>
              <a:t>PTV: </a:t>
            </a:r>
            <a:r>
              <a:rPr lang="ru-RU" sz="900" dirty="0" err="1"/>
              <a:t>паритапревир</a:t>
            </a:r>
            <a:r>
              <a:rPr lang="en-GB" sz="900" dirty="0"/>
              <a:t>; r: </a:t>
            </a:r>
            <a:r>
              <a:rPr lang="ru-RU" sz="900" dirty="0" err="1"/>
              <a:t>ритонавир</a:t>
            </a:r>
            <a:r>
              <a:rPr lang="en-GB" sz="900" dirty="0"/>
              <a:t>; RBV: </a:t>
            </a:r>
            <a:r>
              <a:rPr lang="ru-RU" sz="900" dirty="0" err="1"/>
              <a:t>рибавирин</a:t>
            </a:r>
            <a:r>
              <a:rPr lang="en-GB" sz="900" dirty="0"/>
              <a:t>;</a:t>
            </a:r>
            <a:r>
              <a:rPr lang="ru-RU" sz="900" dirty="0"/>
              <a:t> </a:t>
            </a:r>
            <a:r>
              <a:rPr lang="en-GB" sz="900" dirty="0"/>
              <a:t>SOF: </a:t>
            </a:r>
            <a:r>
              <a:rPr lang="ru-RU" sz="900" dirty="0" err="1"/>
              <a:t>софосбувир</a:t>
            </a:r>
            <a:r>
              <a:rPr lang="en-US" sz="900" dirty="0"/>
              <a:t>; VEL: </a:t>
            </a:r>
            <a:r>
              <a:rPr lang="ru-RU" sz="800" dirty="0" err="1"/>
              <a:t>велпатасвир</a:t>
            </a:r>
            <a:endParaRPr lang="en-GB" sz="1050" dirty="0"/>
          </a:p>
        </p:txBody>
      </p:sp>
      <p:graphicFrame>
        <p:nvGraphicFramePr>
          <p:cNvPr id="12" name="Table 11">
            <a:extLst>
              <a:ext uri="{FF2B5EF4-FFF2-40B4-BE49-F238E27FC236}">
                <a16:creationId xmlns="" xmlns:a16="http://schemas.microsoft.com/office/drawing/2014/main" id="{2BCB9F3E-A505-4202-AB0C-2E543AE5A568}"/>
              </a:ext>
            </a:extLst>
          </p:cNvPr>
          <p:cNvGraphicFramePr>
            <a:graphicFrameLocks noGrp="1"/>
          </p:cNvGraphicFramePr>
          <p:nvPr>
            <p:extLst>
              <p:ext uri="{D42A27DB-BD31-4B8C-83A1-F6EECF244321}">
                <p14:modId xmlns:p14="http://schemas.microsoft.com/office/powerpoint/2010/main" val="4264675881"/>
              </p:ext>
            </p:extLst>
          </p:nvPr>
        </p:nvGraphicFramePr>
        <p:xfrm>
          <a:off x="697117" y="1258429"/>
          <a:ext cx="7614370" cy="4678346"/>
        </p:xfrm>
        <a:graphic>
          <a:graphicData uri="http://schemas.openxmlformats.org/drawingml/2006/table">
            <a:tbl>
              <a:tblPr firstRow="1" bandRow="1"/>
              <a:tblGrid>
                <a:gridCol w="2640214">
                  <a:extLst>
                    <a:ext uri="{9D8B030D-6E8A-4147-A177-3AD203B41FA5}">
                      <a16:colId xmlns="" xmlns:a16="http://schemas.microsoft.com/office/drawing/2014/main" val="20001"/>
                    </a:ext>
                  </a:extLst>
                </a:gridCol>
                <a:gridCol w="4974156">
                  <a:extLst>
                    <a:ext uri="{9D8B030D-6E8A-4147-A177-3AD203B41FA5}">
                      <a16:colId xmlns="" xmlns:a16="http://schemas.microsoft.com/office/drawing/2014/main" val="20000"/>
                    </a:ext>
                  </a:extLst>
                </a:gridCol>
              </a:tblGrid>
              <a:tr h="431534">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ru-RU" sz="1100" b="1" dirty="0"/>
                        <a:t>Очень частые</a:t>
                      </a:r>
                      <a:r>
                        <a:rPr lang="ru-RU" sz="1100" b="1" baseline="0" dirty="0"/>
                        <a:t> </a:t>
                      </a:r>
                      <a:r>
                        <a:rPr lang="en-GB" sz="1100" b="1" dirty="0"/>
                        <a:t>(≥1/10) </a:t>
                      </a:r>
                      <a:r>
                        <a:rPr lang="ru-RU" sz="1100" b="1" dirty="0"/>
                        <a:t>НЯ, представленные в ИМП</a:t>
                      </a:r>
                      <a:endParaRPr lang="en-GB" sz="1100" b="1" dirty="0"/>
                    </a:p>
                  </a:txBody>
                  <a:tcPr marL="38576" marR="38576" marT="19289" marB="19289"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2121"/>
                    </a:solidFill>
                  </a:tcPr>
                </a:tc>
                <a:tc hMerge="1">
                  <a:txBody>
                    <a:bodyPr/>
                    <a:lstStyle/>
                    <a:p>
                      <a:pPr algn="ctr"/>
                      <a:endParaRPr lang="en-GB" dirty="0"/>
                    </a:p>
                  </a:txBody>
                  <a:tcPr/>
                </a:tc>
                <a:extLst>
                  <a:ext uri="{0D108BD9-81ED-4DB2-BD59-A6C34878D82A}">
                    <a16:rowId xmlns="" xmlns:a16="http://schemas.microsoft.com/office/drawing/2014/main" val="10000"/>
                  </a:ext>
                </a:extLst>
              </a:tr>
              <a:tr h="4159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SOF/VEL</a:t>
                      </a:r>
                    </a:p>
                  </a:txBody>
                  <a:tcPr marL="38576" marR="38576" marT="19289" marB="19289"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62A68"/>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t>Утомляемость</a:t>
                      </a:r>
                      <a:r>
                        <a:rPr lang="en-GB" sz="1100" b="1" dirty="0"/>
                        <a:t>, </a:t>
                      </a:r>
                      <a:r>
                        <a:rPr lang="ru-RU" sz="1100" b="1" dirty="0"/>
                        <a:t>головная боль</a:t>
                      </a:r>
                      <a:r>
                        <a:rPr lang="en-GB" sz="1100" b="1" dirty="0"/>
                        <a:t>,</a:t>
                      </a:r>
                      <a:r>
                        <a:rPr lang="en-GB" sz="1100" b="1" baseline="0" dirty="0"/>
                        <a:t> </a:t>
                      </a:r>
                      <a:r>
                        <a:rPr lang="ru-RU" sz="1100" b="1" baseline="0" dirty="0"/>
                        <a:t>тошнота</a:t>
                      </a:r>
                      <a:endParaRPr lang="en-GB" sz="1100" b="1" dirty="0"/>
                    </a:p>
                  </a:txBody>
                  <a:tcPr marL="38576" marR="38576" marT="19289" marB="1928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10002"/>
                  </a:ext>
                </a:extLst>
              </a:tr>
              <a:tr h="4159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SOF+</a:t>
                      </a:r>
                      <a:r>
                        <a:rPr lang="en-US" sz="1100" b="1" dirty="0">
                          <a:solidFill>
                            <a:schemeClr val="bg1"/>
                          </a:solidFill>
                        </a:rPr>
                        <a:t>DCV</a:t>
                      </a:r>
                      <a:endParaRPr lang="en-GB" sz="1100" b="1" dirty="0">
                        <a:solidFill>
                          <a:schemeClr val="bg1"/>
                        </a:solidFill>
                      </a:endParaRPr>
                    </a:p>
                  </a:txBody>
                  <a:tcPr marL="38576" marR="38576" marT="19289" marB="19289"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4A64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a:t>Утомляемость, головная боль</a:t>
                      </a:r>
                      <a:endParaRPr lang="en-GB" sz="1100" b="1" dirty="0"/>
                    </a:p>
                  </a:txBody>
                  <a:tcPr marL="38576" marR="38576" marT="19289" marB="1928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3471364307"/>
                  </a:ext>
                </a:extLst>
              </a:tr>
              <a:tr h="54999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t>OMB/PTV/r + DSV + RBV</a:t>
                      </a:r>
                    </a:p>
                  </a:txBody>
                  <a:tcPr marL="38576" marR="38576" marT="19289" marB="1928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t>Слабость, утомляемость, бессонница, тошнота,</a:t>
                      </a:r>
                      <a:r>
                        <a:rPr lang="ru-RU" sz="1100" b="1" baseline="0" dirty="0"/>
                        <a:t> зуд</a:t>
                      </a:r>
                      <a:endParaRPr lang="en-GB" sz="1100" b="1" dirty="0"/>
                    </a:p>
                  </a:txBody>
                  <a:tcPr marL="38576" marR="38576" marT="19289" marB="1928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10005"/>
                  </a:ext>
                </a:extLst>
              </a:tr>
              <a:tr h="4159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t>GRZ/EBR</a:t>
                      </a:r>
                    </a:p>
                  </a:txBody>
                  <a:tcPr marL="38576" marR="38576" marT="19289" marB="1928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4872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a:t>Усталость, головная боль</a:t>
                      </a:r>
                      <a:endParaRPr lang="en-GB" sz="1100" b="1" dirty="0"/>
                    </a:p>
                  </a:txBody>
                  <a:tcPr marL="38576" marR="38576" marT="19289" marB="1928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10007"/>
                  </a:ext>
                </a:extLst>
              </a:tr>
              <a:tr h="41592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GLE/PIB</a:t>
                      </a:r>
                    </a:p>
                  </a:txBody>
                  <a:tcPr marL="38576" marR="38576" marT="19289" marB="19289"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8A54"/>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a:t>Утомляемость</a:t>
                      </a:r>
                      <a:r>
                        <a:rPr lang="en-GB" sz="1100" b="1" dirty="0"/>
                        <a:t>,</a:t>
                      </a:r>
                      <a:r>
                        <a:rPr lang="en-GB" sz="1100" b="1" baseline="0" dirty="0"/>
                        <a:t> </a:t>
                      </a:r>
                      <a:r>
                        <a:rPr lang="ru-RU" sz="1100" b="1" baseline="0" dirty="0"/>
                        <a:t>головная боль</a:t>
                      </a:r>
                      <a:endParaRPr lang="en-GB" sz="1100" b="1" dirty="0"/>
                    </a:p>
                  </a:txBody>
                  <a:tcPr marL="38576" marR="38576" marT="19289" marB="19289"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2979584179"/>
                  </a:ext>
                </a:extLst>
              </a:tr>
              <a:tr h="2033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PEG-IFN</a:t>
                      </a:r>
                    </a:p>
                  </a:txBody>
                  <a:tcPr marL="38576" marR="38576" marT="19289" marB="1928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a:t>Депрессия, беспокойство, бессонница,</a:t>
                      </a:r>
                      <a:r>
                        <a:rPr lang="ru-RU" sz="1100" b="1" baseline="0" dirty="0"/>
                        <a:t> головная боль, головокружение, нарушение концентрации внимания, одышка, кашель, диарея, тошнота, боль в животе, </a:t>
                      </a:r>
                      <a:r>
                        <a:rPr lang="ru-RU" sz="1100" b="1" baseline="0" dirty="0" err="1"/>
                        <a:t>алопеция</a:t>
                      </a:r>
                      <a:r>
                        <a:rPr lang="ru-RU" sz="1100" b="1" baseline="0" dirty="0"/>
                        <a:t>, дерматит, зуд, сухость, миалгии, артралгии, лихорадка, озноб, боль, астения, утомляемость, раздражительность, реакции в месте инъекции</a:t>
                      </a:r>
                      <a:endParaRPr lang="en-GB" sz="1100" b="1" dirty="0"/>
                    </a:p>
                  </a:txBody>
                  <a:tcPr marL="38576" marR="38576" marT="19289" marB="19289"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2230677413"/>
                  </a:ext>
                </a:extLst>
              </a:tr>
            </a:tbl>
          </a:graphicData>
        </a:graphic>
      </p:graphicFrame>
      <p:sp>
        <p:nvSpPr>
          <p:cNvPr id="8" name="Rectangle 7">
            <a:extLst>
              <a:ext uri="{FF2B5EF4-FFF2-40B4-BE49-F238E27FC236}">
                <a16:creationId xmlns="" xmlns:a16="http://schemas.microsoft.com/office/drawing/2014/main" id="{0405A6CD-2D69-4DE8-BC13-F92ACD648300}"/>
              </a:ext>
            </a:extLst>
          </p:cNvPr>
          <p:cNvSpPr/>
          <p:nvPr/>
        </p:nvSpPr>
        <p:spPr>
          <a:xfrm>
            <a:off x="655094" y="4053386"/>
            <a:ext cx="7723176" cy="1688092"/>
          </a:xfrm>
          <a:prstGeom prst="rect">
            <a:avLst/>
          </a:prstGeom>
          <a:noFill/>
          <a:ln w="38100">
            <a:solidFill>
              <a:schemeClr val="accent1"/>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Tree>
    <p:extLst>
      <p:ext uri="{BB962C8B-B14F-4D97-AF65-F5344CB8AC3E}">
        <p14:creationId xmlns:p14="http://schemas.microsoft.com/office/powerpoint/2010/main" val="27156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 xmlns:a16="http://schemas.microsoft.com/office/drawing/2014/main" id="{4DEFC964-EE12-4132-BF38-CA7EE13D5626}"/>
              </a:ext>
            </a:extLst>
          </p:cNvPr>
          <p:cNvGraphicFramePr>
            <a:graphicFrameLocks/>
          </p:cNvGraphicFramePr>
          <p:nvPr>
            <p:extLst>
              <p:ext uri="{D42A27DB-BD31-4B8C-83A1-F6EECF244321}">
                <p14:modId xmlns:p14="http://schemas.microsoft.com/office/powerpoint/2010/main" val="436553889"/>
              </p:ext>
            </p:extLst>
          </p:nvPr>
        </p:nvGraphicFramePr>
        <p:xfrm>
          <a:off x="138373" y="1412776"/>
          <a:ext cx="8867253" cy="3862576"/>
        </p:xfrm>
        <a:graphic>
          <a:graphicData uri="http://schemas.openxmlformats.org/drawingml/2006/table">
            <a:tbl>
              <a:tblPr firstRow="1" bandRow="1"/>
              <a:tblGrid>
                <a:gridCol w="1871875">
                  <a:extLst>
                    <a:ext uri="{9D8B030D-6E8A-4147-A177-3AD203B41FA5}">
                      <a16:colId xmlns="" xmlns:a16="http://schemas.microsoft.com/office/drawing/2014/main" val="683237184"/>
                    </a:ext>
                  </a:extLst>
                </a:gridCol>
                <a:gridCol w="1240495">
                  <a:extLst>
                    <a:ext uri="{9D8B030D-6E8A-4147-A177-3AD203B41FA5}">
                      <a16:colId xmlns="" xmlns:a16="http://schemas.microsoft.com/office/drawing/2014/main" val="430423422"/>
                    </a:ext>
                  </a:extLst>
                </a:gridCol>
                <a:gridCol w="1307939">
                  <a:extLst>
                    <a:ext uri="{9D8B030D-6E8A-4147-A177-3AD203B41FA5}">
                      <a16:colId xmlns="" xmlns:a16="http://schemas.microsoft.com/office/drawing/2014/main" val="1966399494"/>
                    </a:ext>
                  </a:extLst>
                </a:gridCol>
                <a:gridCol w="1759881">
                  <a:extLst>
                    <a:ext uri="{9D8B030D-6E8A-4147-A177-3AD203B41FA5}">
                      <a16:colId xmlns="" xmlns:a16="http://schemas.microsoft.com/office/drawing/2014/main" val="3228500059"/>
                    </a:ext>
                  </a:extLst>
                </a:gridCol>
                <a:gridCol w="1381607">
                  <a:extLst>
                    <a:ext uri="{9D8B030D-6E8A-4147-A177-3AD203B41FA5}">
                      <a16:colId xmlns="" xmlns:a16="http://schemas.microsoft.com/office/drawing/2014/main" val="3742366209"/>
                    </a:ext>
                  </a:extLst>
                </a:gridCol>
                <a:gridCol w="1305456">
                  <a:extLst>
                    <a:ext uri="{9D8B030D-6E8A-4147-A177-3AD203B41FA5}">
                      <a16:colId xmlns="" xmlns:a16="http://schemas.microsoft.com/office/drawing/2014/main" val="41884058"/>
                    </a:ext>
                  </a:extLst>
                </a:gridCol>
              </a:tblGrid>
              <a:tr h="62725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19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7212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Режимы,</a:t>
                      </a:r>
                      <a:r>
                        <a:rPr lang="ru-RU" sz="1600" baseline="0" dirty="0"/>
                        <a:t> основанные на нуклеотидах</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2121"/>
                    </a:solidFill>
                  </a:tcPr>
                </a:tc>
                <a:tc hMerge="1">
                  <a:txBody>
                    <a:bodyPr/>
                    <a:lstStyle/>
                    <a:p>
                      <a:endParaRPr lang="en-GB" dirty="0"/>
                    </a:p>
                  </a:txBody>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schemeClr val="bg1"/>
                          </a:solidFill>
                        </a:rPr>
                        <a:t>Режимы, основанные на ингибиторах протеазы</a:t>
                      </a:r>
                      <a:endParaRPr lang="en-GB" sz="16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348654829"/>
                  </a:ext>
                </a:extLst>
              </a:tr>
              <a:tr h="6272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87313" indent="0"/>
                      <a:endParaRPr lang="en-GB" sz="15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kern="1200" dirty="0">
                          <a:solidFill>
                            <a:schemeClr val="bg1"/>
                          </a:solidFill>
                          <a:latin typeface="Arial"/>
                          <a:ea typeface="+mn-ea"/>
                          <a:cs typeface="+mn-cs"/>
                        </a:rPr>
                        <a:t>SOF/VEL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007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SOF</a:t>
                      </a:r>
                      <a:r>
                        <a:rPr lang="ru-RU" sz="1600" dirty="0">
                          <a:solidFill>
                            <a:schemeClr val="bg1"/>
                          </a:solidFill>
                        </a:rPr>
                        <a:t>+</a:t>
                      </a:r>
                      <a:r>
                        <a:rPr lang="en-US" sz="1600" dirty="0">
                          <a:solidFill>
                            <a:schemeClr val="bg1"/>
                          </a:solidFill>
                        </a:rPr>
                        <a:t>DCV</a:t>
                      </a:r>
                      <a:endParaRPr lang="en-GB" sz="1600" dirty="0">
                        <a:solidFill>
                          <a:schemeClr val="bg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99F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OMB/PTV/r</a:t>
                      </a:r>
                      <a:br>
                        <a:rPr lang="en-GB" sz="1600" dirty="0"/>
                      </a:br>
                      <a:r>
                        <a:rPr lang="en-GB" sz="1600" dirty="0"/>
                        <a:t>+ DSV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GRZ/ELB</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4872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GLE/PIB</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8A54"/>
                    </a:solidFill>
                  </a:tcPr>
                </a:tc>
                <a:extLst>
                  <a:ext uri="{0D108BD9-81ED-4DB2-BD59-A6C34878D82A}">
                    <a16:rowId xmlns="" xmlns:a16="http://schemas.microsoft.com/office/drawing/2014/main" val="3546533402"/>
                  </a:ext>
                </a:extLst>
              </a:tr>
              <a:tr h="8913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b="1" dirty="0"/>
                        <a:t>Цирроз</a:t>
                      </a:r>
                      <a:endParaRPr lang="en-GB" sz="1400" b="1" dirty="0"/>
                    </a:p>
                    <a:p>
                      <a:pPr marL="87313" indent="0"/>
                      <a:r>
                        <a:rPr lang="ru-RU" sz="1400" b="1" dirty="0" err="1"/>
                        <a:t>Компенсиров</a:t>
                      </a:r>
                      <a:r>
                        <a:rPr lang="ru-RU" sz="1400" b="1" dirty="0"/>
                        <a:t>.</a:t>
                      </a:r>
                      <a:endParaRPr lang="en-GB" sz="600" b="1" dirty="0"/>
                    </a:p>
                    <a:p>
                      <a:pPr marL="87313" indent="0"/>
                      <a:r>
                        <a:rPr lang="ru-RU" sz="1400" b="1" dirty="0" err="1"/>
                        <a:t>Декомпенсир</a:t>
                      </a:r>
                      <a:r>
                        <a:rPr lang="ru-RU" sz="1400" b="1" dirty="0"/>
                        <a:t>.</a:t>
                      </a:r>
                      <a:endParaRPr lang="en-GB" sz="1400" b="1"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1363631711"/>
                  </a:ext>
                </a:extLst>
              </a:tr>
              <a:tr h="17167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Возможности для </a:t>
                      </a:r>
                      <a:r>
                        <a:rPr lang="ru-RU" sz="1400" dirty="0" err="1"/>
                        <a:t>перелечивания</a:t>
                      </a:r>
                      <a:r>
                        <a:rPr lang="en-GB" sz="1400" dirty="0"/>
                        <a:t>? </a:t>
                      </a:r>
                    </a:p>
                    <a:p>
                      <a:pPr marL="87313" indent="0"/>
                      <a:r>
                        <a:rPr lang="ru-RU" sz="1400" dirty="0"/>
                        <a:t>Основанные на ИФН</a:t>
                      </a:r>
                      <a:r>
                        <a:rPr lang="ru-RU" sz="1400" b="1" dirty="0"/>
                        <a:t> </a:t>
                      </a:r>
                      <a:r>
                        <a:rPr lang="ru-RU" sz="1400" dirty="0"/>
                        <a:t>Основанные на ПППД</a:t>
                      </a:r>
                      <a:endParaRPr lang="en-GB"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algn="ctr"/>
                      <a:endParaRPr lang="ru-RU" sz="1600" dirty="0"/>
                    </a:p>
                    <a:p>
                      <a:pPr algn="ctr"/>
                      <a:r>
                        <a:rPr lang="en-GB" sz="1500" dirty="0"/>
                        <a:t>NS5a</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algn="ctr"/>
                      <a:endParaRPr lang="ru-RU"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a:t>
                      </a:r>
                      <a:endParaRPr lang="en-GB" sz="1500" dirty="0"/>
                    </a:p>
                    <a:p>
                      <a:pPr algn="ct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a:t>
                      </a:r>
                      <a:endParaRPr lang="en-GB" sz="1500" dirty="0"/>
                    </a:p>
                    <a:p>
                      <a:pPr algn="ctr"/>
                      <a:endParaRPr lang="en-GB" sz="15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algn="ctr"/>
                      <a:endParaRPr kumimoji="0" lang="ru-RU" altLang="en-US" sz="1200" i="0" u="none" strike="noStrike" cap="none" normalizeH="0" dirty="0">
                        <a:ln>
                          <a:noFill/>
                        </a:ln>
                        <a:solidFill>
                          <a:srgbClr val="000000"/>
                        </a:solidFill>
                        <a:effectLst/>
                        <a:latin typeface="Arial" panose="020B0604020202020204" pitchFamily="34" charset="0"/>
                      </a:endParaRPr>
                    </a:p>
                    <a:p>
                      <a:pPr algn="ctr"/>
                      <a:r>
                        <a:rPr kumimoji="0" lang="en-US" altLang="en-US" sz="1200" i="0" u="none" strike="noStrike" cap="none" normalizeH="0" dirty="0">
                          <a:ln>
                            <a:noFill/>
                          </a:ln>
                          <a:solidFill>
                            <a:srgbClr val="000000"/>
                          </a:solidFill>
                          <a:effectLst/>
                          <a:latin typeface="Arial" panose="020B0604020202020204" pitchFamily="34" charset="0"/>
                        </a:rPr>
                        <a:t>SOF ± PEG-IFN + RBV</a:t>
                      </a:r>
                      <a:r>
                        <a:rPr kumimoji="0" lang="en-US" altLang="en-US" sz="120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a:t>
                      </a:r>
                      <a:endParaRPr lang="en-GB" sz="12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2217878892"/>
                  </a:ext>
                </a:extLst>
              </a:tr>
            </a:tbl>
          </a:graphicData>
        </a:graphic>
      </p:graphicFrame>
      <p:sp>
        <p:nvSpPr>
          <p:cNvPr id="10" name="Rectangle 9">
            <a:extLst>
              <a:ext uri="{FF2B5EF4-FFF2-40B4-BE49-F238E27FC236}">
                <a16:creationId xmlns="" xmlns:a16="http://schemas.microsoft.com/office/drawing/2014/main" id="{A190F15F-FDF7-4E87-B0AB-5C9CE84FE779}"/>
              </a:ext>
            </a:extLst>
          </p:cNvPr>
          <p:cNvSpPr/>
          <p:nvPr/>
        </p:nvSpPr>
        <p:spPr>
          <a:xfrm>
            <a:off x="8746297" y="132645"/>
            <a:ext cx="312906" cy="369332"/>
          </a:xfrm>
          <a:prstGeom prst="rect">
            <a:avLst/>
          </a:prstGeom>
        </p:spPr>
        <p:txBody>
          <a:bodyPr wrap="none">
            <a:spAutoFit/>
          </a:bodyPr>
          <a:lstStyle/>
          <a:p>
            <a:r>
              <a:rPr lang="en-US" dirty="0">
                <a:solidFill>
                  <a:srgbClr val="FF0000"/>
                </a:solidFill>
                <a:cs typeface="Arial" charset="0"/>
              </a:rPr>
              <a:t>‡</a:t>
            </a:r>
            <a:endParaRPr lang="en-GB" dirty="0">
              <a:solidFill>
                <a:prstClr val="black"/>
              </a:solidFill>
            </a:endParaRPr>
          </a:p>
        </p:txBody>
      </p:sp>
      <p:sp>
        <p:nvSpPr>
          <p:cNvPr id="12" name="Title 1">
            <a:extLst>
              <a:ext uri="{FF2B5EF4-FFF2-40B4-BE49-F238E27FC236}">
                <a16:creationId xmlns="" xmlns:a16="http://schemas.microsoft.com/office/drawing/2014/main" id="{7E62CACB-F843-49BE-A540-38B7887B1D14}"/>
              </a:ext>
            </a:extLst>
          </p:cNvPr>
          <p:cNvSpPr>
            <a:spLocks noGrp="1"/>
          </p:cNvSpPr>
          <p:nvPr>
            <p:ph type="title"/>
          </p:nvPr>
        </p:nvSpPr>
        <p:spPr/>
        <p:txBody>
          <a:bodyPr>
            <a:normAutofit/>
          </a:bodyPr>
          <a:lstStyle/>
          <a:p>
            <a:r>
              <a:rPr lang="ru-RU" sz="2000" b="1" dirty="0"/>
              <a:t>Особенности заболевания и лечения, которые следует учитывать при выборе оптимальной схемы лечения ХГС</a:t>
            </a:r>
            <a:endParaRPr lang="en-GB" sz="2000" b="1" dirty="0"/>
          </a:p>
        </p:txBody>
      </p:sp>
      <p:sp>
        <p:nvSpPr>
          <p:cNvPr id="14" name="Text Placeholder 4">
            <a:extLst>
              <a:ext uri="{FF2B5EF4-FFF2-40B4-BE49-F238E27FC236}">
                <a16:creationId xmlns="" xmlns:a16="http://schemas.microsoft.com/office/drawing/2014/main" id="{FED96534-1EFB-4729-B00C-8580D245F9DB}"/>
              </a:ext>
            </a:extLst>
          </p:cNvPr>
          <p:cNvSpPr>
            <a:spLocks noGrp="1"/>
          </p:cNvSpPr>
          <p:nvPr>
            <p:ph type="body" sz="quarter" idx="13"/>
          </p:nvPr>
        </p:nvSpPr>
        <p:spPr>
          <a:xfrm>
            <a:off x="5529606" y="6338366"/>
            <a:ext cx="3551099" cy="425004"/>
          </a:xfrm>
        </p:spPr>
        <p:txBody>
          <a:bodyPr/>
          <a:lstStyle/>
          <a:p>
            <a:pPr algn="r"/>
            <a:r>
              <a:rPr lang="ru-RU" altLang="en-US" sz="800" dirty="0"/>
              <a:t>ИФН: интерферон; </a:t>
            </a:r>
            <a:r>
              <a:rPr lang="ru-RU" sz="800" dirty="0"/>
              <a:t>ПППД: противовирусные препараты прямого действия</a:t>
            </a:r>
            <a:r>
              <a:rPr lang="en-US" sz="800" dirty="0"/>
              <a:t>; D</a:t>
            </a:r>
            <a:r>
              <a:rPr lang="en-GB" sz="800" dirty="0"/>
              <a:t>CV: </a:t>
            </a:r>
            <a:r>
              <a:rPr lang="ru-RU" sz="800" dirty="0" err="1"/>
              <a:t>даклатасвир</a:t>
            </a:r>
            <a:r>
              <a:rPr lang="en-GB" sz="800" dirty="0"/>
              <a:t>; DSV: </a:t>
            </a:r>
            <a:r>
              <a:rPr lang="ru-RU" sz="800" dirty="0" err="1"/>
              <a:t>дасабувир</a:t>
            </a:r>
            <a:r>
              <a:rPr lang="en-GB" sz="800" dirty="0"/>
              <a:t>; EBR: </a:t>
            </a:r>
            <a:r>
              <a:rPr lang="ru-RU" sz="800" dirty="0" err="1"/>
              <a:t>элбасвир</a:t>
            </a:r>
            <a:r>
              <a:rPr lang="en-GB" sz="800" dirty="0"/>
              <a:t>;</a:t>
            </a:r>
            <a:r>
              <a:rPr lang="ru-RU" sz="800" dirty="0"/>
              <a:t> </a:t>
            </a:r>
            <a:r>
              <a:rPr lang="en-GB" sz="800" dirty="0"/>
              <a:t>GLE: </a:t>
            </a:r>
            <a:r>
              <a:rPr lang="ru-RU" sz="800" dirty="0" err="1"/>
              <a:t>глекапревир</a:t>
            </a:r>
            <a:r>
              <a:rPr lang="en-GB" sz="800" dirty="0"/>
              <a:t>;GRZ: </a:t>
            </a:r>
            <a:r>
              <a:rPr lang="ru-RU" sz="800" dirty="0" err="1"/>
              <a:t>гразопревир</a:t>
            </a:r>
            <a:r>
              <a:rPr lang="en-GB" sz="800" dirty="0"/>
              <a:t>;</a:t>
            </a:r>
            <a:r>
              <a:rPr lang="ru-RU" sz="800" dirty="0"/>
              <a:t> </a:t>
            </a:r>
            <a:r>
              <a:rPr lang="en-GB" sz="800" dirty="0"/>
              <a:t>OMB: </a:t>
            </a:r>
            <a:r>
              <a:rPr lang="ru-RU" sz="800" dirty="0" err="1"/>
              <a:t>омбитасвир</a:t>
            </a:r>
            <a:r>
              <a:rPr lang="en-GB" sz="800" dirty="0"/>
              <a:t>;</a:t>
            </a:r>
            <a:r>
              <a:rPr lang="ru-RU" sz="800" dirty="0"/>
              <a:t> </a:t>
            </a:r>
            <a:r>
              <a:rPr lang="en-GB" sz="800" dirty="0"/>
              <a:t>PIB: </a:t>
            </a:r>
            <a:r>
              <a:rPr lang="ru-RU" sz="800" dirty="0" err="1"/>
              <a:t>пибрентасвир</a:t>
            </a:r>
            <a:r>
              <a:rPr lang="en-GB" sz="800" dirty="0"/>
              <a:t>;</a:t>
            </a:r>
            <a:r>
              <a:rPr lang="ru-RU" sz="800" dirty="0"/>
              <a:t> </a:t>
            </a:r>
          </a:p>
          <a:p>
            <a:pPr algn="r"/>
            <a:r>
              <a:rPr lang="en-GB" sz="800" dirty="0"/>
              <a:t>PTV: </a:t>
            </a:r>
            <a:r>
              <a:rPr lang="ru-RU" sz="800" dirty="0" err="1"/>
              <a:t>паритапревир</a:t>
            </a:r>
            <a:r>
              <a:rPr lang="en-GB" sz="800" dirty="0"/>
              <a:t>;</a:t>
            </a:r>
            <a:r>
              <a:rPr lang="ru-RU" sz="800" dirty="0"/>
              <a:t> </a:t>
            </a:r>
            <a:r>
              <a:rPr lang="en-GB" sz="800" dirty="0"/>
              <a:t>r: </a:t>
            </a:r>
            <a:r>
              <a:rPr lang="ru-RU" sz="800" dirty="0" err="1"/>
              <a:t>ритонавир</a:t>
            </a:r>
            <a:r>
              <a:rPr lang="en-GB" sz="800" dirty="0"/>
              <a:t>; </a:t>
            </a:r>
            <a:endParaRPr lang="ru-RU" sz="800" dirty="0"/>
          </a:p>
          <a:p>
            <a:pPr algn="r"/>
            <a:r>
              <a:rPr lang="en-GB" sz="800" dirty="0"/>
              <a:t> SOF: </a:t>
            </a:r>
            <a:r>
              <a:rPr lang="ru-RU" sz="800" dirty="0" err="1"/>
              <a:t>софосбувир</a:t>
            </a:r>
            <a:r>
              <a:rPr lang="ru-RU" sz="800" dirty="0"/>
              <a:t>; </a:t>
            </a:r>
            <a:r>
              <a:rPr lang="en-US" sz="800" dirty="0"/>
              <a:t>VEL: </a:t>
            </a:r>
            <a:r>
              <a:rPr lang="ru-RU" sz="800" dirty="0" err="1"/>
              <a:t>велпатасвир</a:t>
            </a:r>
            <a:r>
              <a:rPr lang="ru-RU" sz="800" dirty="0"/>
              <a:t>;</a:t>
            </a:r>
          </a:p>
          <a:p>
            <a:pPr algn="r"/>
            <a:r>
              <a:rPr lang="ru-RU" sz="800" dirty="0"/>
              <a:t> </a:t>
            </a:r>
            <a:r>
              <a:rPr lang="en-US" sz="800" dirty="0"/>
              <a:t>PEG</a:t>
            </a:r>
            <a:r>
              <a:rPr lang="ru-RU" sz="800" dirty="0"/>
              <a:t>-</a:t>
            </a:r>
            <a:r>
              <a:rPr lang="en-US" sz="800" dirty="0"/>
              <a:t>IFN</a:t>
            </a:r>
            <a:r>
              <a:rPr lang="ru-RU" sz="800" dirty="0"/>
              <a:t> – </a:t>
            </a:r>
            <a:r>
              <a:rPr lang="ru-RU" sz="800" dirty="0" err="1"/>
              <a:t>пегелированный</a:t>
            </a:r>
            <a:r>
              <a:rPr lang="ru-RU" sz="800" dirty="0"/>
              <a:t> интерферон; </a:t>
            </a:r>
            <a:r>
              <a:rPr lang="en-US" sz="800" dirty="0"/>
              <a:t>RBV</a:t>
            </a:r>
            <a:r>
              <a:rPr lang="ru-RU" sz="800" dirty="0"/>
              <a:t> - </a:t>
            </a:r>
            <a:r>
              <a:rPr lang="ru-RU" sz="800" dirty="0" err="1"/>
              <a:t>рибавирин</a:t>
            </a:r>
            <a:endParaRPr lang="ru-RU" sz="800" dirty="0"/>
          </a:p>
        </p:txBody>
      </p:sp>
      <p:sp>
        <p:nvSpPr>
          <p:cNvPr id="9" name="Text Placeholder 3">
            <a:extLst>
              <a:ext uri="{FF2B5EF4-FFF2-40B4-BE49-F238E27FC236}">
                <a16:creationId xmlns="" xmlns:a16="http://schemas.microsoft.com/office/drawing/2014/main" id="{E808EDBA-E243-4B67-811F-A7EB4C5E2478}"/>
              </a:ext>
            </a:extLst>
          </p:cNvPr>
          <p:cNvSpPr txBox="1">
            <a:spLocks/>
          </p:cNvSpPr>
          <p:nvPr/>
        </p:nvSpPr>
        <p:spPr>
          <a:xfrm>
            <a:off x="192833" y="6763370"/>
            <a:ext cx="5496351" cy="280988"/>
          </a:xfrm>
          <a:prstGeom prst="rect">
            <a:avLst/>
          </a:prstGeom>
        </p:spPr>
        <p:txBody>
          <a:bodyPr vert="horz" lIns="0" tIns="0" rIns="0" bIns="0" rtlCol="0" anchor="b">
            <a:noAutofit/>
          </a:bodyPr>
          <a:lstStyle>
            <a:lvl1pPr marL="0" indent="0" algn="l" defTabSz="908447" rtl="0" fontAlgn="base">
              <a:lnSpc>
                <a:spcPct val="100000"/>
              </a:lnSpc>
              <a:spcBef>
                <a:spcPts val="0"/>
              </a:spcBef>
              <a:spcAft>
                <a:spcPct val="0"/>
              </a:spcAft>
              <a:buClr>
                <a:srgbClr val="A9A9A9"/>
              </a:buClr>
              <a:buSzPct val="90000"/>
              <a:buFontTx/>
              <a:buNone/>
              <a:defRPr sz="1000" kern="1200">
                <a:solidFill>
                  <a:schemeClr val="tx1"/>
                </a:solidFill>
                <a:latin typeface="+mn-lt"/>
                <a:ea typeface="+mn-ea"/>
                <a:cs typeface="+mn-cs"/>
              </a:defRPr>
            </a:lvl1pPr>
            <a:lvl2pPr marL="274320" indent="0" algn="l" defTabSz="908447" rtl="0" fontAlgn="base">
              <a:lnSpc>
                <a:spcPct val="90000"/>
              </a:lnSpc>
              <a:spcBef>
                <a:spcPts val="797"/>
              </a:spcBef>
              <a:spcAft>
                <a:spcPct val="0"/>
              </a:spcAft>
              <a:buClr>
                <a:srgbClr val="A9A9A9"/>
              </a:buClr>
              <a:buSzPct val="90000"/>
              <a:buFontTx/>
              <a:buNone/>
              <a:defRPr sz="1000" kern="1200">
                <a:solidFill>
                  <a:schemeClr val="tx1"/>
                </a:solidFill>
                <a:latin typeface="+mn-lt"/>
                <a:ea typeface="+mn-ea"/>
                <a:cs typeface="+mn-cs"/>
              </a:defRPr>
            </a:lvl2pPr>
            <a:lvl3pPr marL="5486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3pPr>
            <a:lvl4pPr marL="7772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4pPr>
            <a:lvl5pPr marL="10058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5pPr>
            <a:lvl6pPr marL="1409802"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718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616"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96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r>
              <a:rPr lang="en-GB" altLang="en-US" sz="800" dirty="0"/>
              <a:t>Bristol-Myers Squibb </a:t>
            </a:r>
            <a:r>
              <a:rPr lang="ru-RU" altLang="en-US" sz="800" dirty="0"/>
              <a:t>ДАКЛИНЗА® </a:t>
            </a:r>
            <a:r>
              <a:rPr lang="en-GB" altLang="en-US" sz="800" dirty="0"/>
              <a:t>(</a:t>
            </a:r>
            <a:r>
              <a:rPr lang="ru-RU" altLang="en-US" sz="800" dirty="0" err="1"/>
              <a:t>даклатасвир</a:t>
            </a:r>
            <a:r>
              <a:rPr lang="en-GB" altLang="en-US" sz="800" dirty="0"/>
              <a:t>) </a:t>
            </a:r>
            <a:r>
              <a:rPr lang="ru-RU" altLang="en-US" sz="800" dirty="0"/>
              <a:t>ИМП</a:t>
            </a:r>
            <a:r>
              <a:rPr lang="en-GB" altLang="en-US" sz="800" dirty="0"/>
              <a:t>, </a:t>
            </a:r>
            <a:r>
              <a:rPr lang="ru-RU" altLang="en-US" sz="800" dirty="0"/>
              <a:t>март </a:t>
            </a:r>
            <a:r>
              <a:rPr lang="en-GB" altLang="en-US" sz="800" dirty="0"/>
              <a:t>201</a:t>
            </a:r>
            <a:r>
              <a:rPr lang="ru-RU" altLang="en-US" sz="800" dirty="0"/>
              <a:t>7</a:t>
            </a:r>
            <a:endParaRPr lang="en-GB" altLang="en-US" sz="800" dirty="0"/>
          </a:p>
          <a:p>
            <a:r>
              <a:rPr lang="en-GB" altLang="en-US" sz="800" dirty="0"/>
              <a:t>AbbVie Ltd. </a:t>
            </a:r>
            <a:r>
              <a:rPr lang="ru-RU" altLang="en-US" sz="800" dirty="0"/>
              <a:t>ВИКЕЙРА®</a:t>
            </a:r>
            <a:r>
              <a:rPr lang="en-GB" sz="800" dirty="0"/>
              <a:t> </a:t>
            </a:r>
            <a:r>
              <a:rPr lang="en-GB" altLang="en-US" sz="800" dirty="0"/>
              <a:t>(</a:t>
            </a:r>
            <a:r>
              <a:rPr lang="ru-RU" altLang="en-US" sz="800" dirty="0" err="1"/>
              <a:t>омбитасвир</a:t>
            </a:r>
            <a:r>
              <a:rPr lang="ru-RU" altLang="en-US" sz="800" dirty="0"/>
              <a:t>/</a:t>
            </a:r>
            <a:r>
              <a:rPr lang="ru-RU" altLang="en-US" sz="800" dirty="0" err="1"/>
              <a:t>паритапревир</a:t>
            </a:r>
            <a:r>
              <a:rPr lang="ru-RU" altLang="en-US" sz="800" dirty="0"/>
              <a:t>/</a:t>
            </a:r>
            <a:r>
              <a:rPr lang="ru-RU" altLang="en-US" sz="800" dirty="0" err="1"/>
              <a:t>ритонавир</a:t>
            </a:r>
            <a:r>
              <a:rPr lang="ru-RU" altLang="en-US" sz="800" dirty="0"/>
              <a:t> + </a:t>
            </a:r>
            <a:r>
              <a:rPr lang="ru-RU" altLang="en-US" sz="800" dirty="0" err="1"/>
              <a:t>дасабувир</a:t>
            </a:r>
            <a:r>
              <a:rPr lang="en-GB" altLang="en-US" sz="800" dirty="0"/>
              <a:t>) </a:t>
            </a:r>
            <a:r>
              <a:rPr lang="ru-RU" sz="800" dirty="0"/>
              <a:t>ИМП</a:t>
            </a:r>
            <a:r>
              <a:rPr lang="en-GB" sz="800" dirty="0"/>
              <a:t>,</a:t>
            </a:r>
            <a:r>
              <a:rPr lang="en-GB" altLang="en-US" sz="800" dirty="0"/>
              <a:t> </a:t>
            </a:r>
            <a:r>
              <a:rPr lang="ru-RU" altLang="en-US" sz="800" dirty="0"/>
              <a:t>май</a:t>
            </a:r>
            <a:r>
              <a:rPr lang="en-GB" altLang="en-US" sz="800" dirty="0"/>
              <a:t> 2018; </a:t>
            </a:r>
            <a:br>
              <a:rPr lang="en-GB" altLang="en-US" sz="800" dirty="0"/>
            </a:br>
            <a:r>
              <a:rPr lang="en-GB" sz="800" dirty="0"/>
              <a:t>Merck Sharp &amp; Dohme Ltd. </a:t>
            </a:r>
            <a:r>
              <a:rPr lang="ru-RU" sz="800" dirty="0"/>
              <a:t>ЗЕПАТИР®</a:t>
            </a:r>
            <a:r>
              <a:rPr lang="en-GB" sz="800" dirty="0"/>
              <a:t> (</a:t>
            </a:r>
            <a:r>
              <a:rPr lang="ru-RU" sz="800" dirty="0" err="1"/>
              <a:t>гразопревир</a:t>
            </a:r>
            <a:r>
              <a:rPr lang="ru-RU" sz="800" dirty="0"/>
              <a:t>/</a:t>
            </a:r>
            <a:r>
              <a:rPr lang="ru-RU" sz="800" dirty="0" err="1"/>
              <a:t>элбасвир</a:t>
            </a:r>
            <a:r>
              <a:rPr lang="en-GB" sz="800" dirty="0"/>
              <a:t>) </a:t>
            </a:r>
            <a:r>
              <a:rPr lang="ru-RU" sz="800" dirty="0"/>
              <a:t>ИМП</a:t>
            </a:r>
            <a:r>
              <a:rPr lang="en-GB" sz="800" dirty="0"/>
              <a:t>, </a:t>
            </a:r>
            <a:r>
              <a:rPr lang="ru-RU" sz="800" dirty="0"/>
              <a:t>сентябрь </a:t>
            </a:r>
            <a:r>
              <a:rPr lang="en-GB" sz="800" dirty="0"/>
              <a:t>2018;</a:t>
            </a:r>
            <a:br>
              <a:rPr lang="en-GB" sz="800" dirty="0"/>
            </a:br>
            <a:r>
              <a:rPr lang="en-GB" sz="800" dirty="0"/>
              <a:t>AbbVie Ltd. </a:t>
            </a:r>
            <a:r>
              <a:rPr lang="ru-RU" sz="800" dirty="0"/>
              <a:t>МАВИРЕТ</a:t>
            </a:r>
            <a:r>
              <a:rPr lang="en-GB" sz="800" dirty="0"/>
              <a:t>® (</a:t>
            </a:r>
            <a:r>
              <a:rPr lang="ru-RU" sz="800" dirty="0" err="1"/>
              <a:t>глекапревир</a:t>
            </a:r>
            <a:r>
              <a:rPr lang="ru-RU" sz="800" dirty="0"/>
              <a:t>/</a:t>
            </a:r>
            <a:r>
              <a:rPr lang="ru-RU" sz="800" dirty="0" err="1"/>
              <a:t>элбасвир</a:t>
            </a:r>
            <a:r>
              <a:rPr lang="en-GB" sz="800" dirty="0"/>
              <a:t>) </a:t>
            </a:r>
            <a:r>
              <a:rPr lang="ru-RU" sz="800" dirty="0"/>
              <a:t>ИМП</a:t>
            </a:r>
            <a:r>
              <a:rPr lang="en-GB" sz="800" dirty="0"/>
              <a:t>, </a:t>
            </a:r>
            <a:r>
              <a:rPr lang="ru-RU" sz="800" dirty="0"/>
              <a:t>февраль</a:t>
            </a:r>
            <a:r>
              <a:rPr lang="en-GB" sz="800" dirty="0"/>
              <a:t> 201</a:t>
            </a:r>
            <a:r>
              <a:rPr lang="ru-RU" sz="800" dirty="0"/>
              <a:t>9</a:t>
            </a:r>
            <a:r>
              <a:rPr lang="en-GB" sz="800" dirty="0"/>
              <a:t>;</a:t>
            </a:r>
            <a:endParaRPr lang="ru-RU" sz="800" dirty="0"/>
          </a:p>
          <a:p>
            <a:r>
              <a:rPr lang="en-GB" sz="800" dirty="0"/>
              <a:t>Gilead Sciences </a:t>
            </a:r>
            <a:r>
              <a:rPr lang="en-US" sz="800" dirty="0"/>
              <a:t>Russia, </a:t>
            </a:r>
            <a:r>
              <a:rPr lang="ru-RU" sz="800" dirty="0" err="1"/>
              <a:t>Эпклюза</a:t>
            </a:r>
            <a:r>
              <a:rPr lang="en-GB" sz="800" dirty="0"/>
              <a:t> (</a:t>
            </a:r>
            <a:r>
              <a:rPr lang="ru-RU" sz="800" dirty="0" err="1"/>
              <a:t>софосбувир</a:t>
            </a:r>
            <a:r>
              <a:rPr lang="ru-RU" sz="800" dirty="0"/>
              <a:t>/</a:t>
            </a:r>
            <a:r>
              <a:rPr lang="ru-RU" sz="800" dirty="0" err="1"/>
              <a:t>велпатасвир</a:t>
            </a:r>
            <a:r>
              <a:rPr lang="en-GB" sz="800" dirty="0"/>
              <a:t>) </a:t>
            </a:r>
            <a:r>
              <a:rPr lang="ru-RU" sz="800" dirty="0"/>
              <a:t>ИМП</a:t>
            </a:r>
            <a:r>
              <a:rPr lang="en-GB" sz="800" dirty="0"/>
              <a:t>, </a:t>
            </a:r>
            <a:r>
              <a:rPr lang="ru-RU" sz="800" dirty="0"/>
              <a:t>август</a:t>
            </a:r>
            <a:r>
              <a:rPr lang="en-GB" sz="800" dirty="0"/>
              <a:t> 201</a:t>
            </a:r>
            <a:r>
              <a:rPr lang="ru-RU" sz="800" dirty="0"/>
              <a:t>9</a:t>
            </a:r>
            <a:r>
              <a:rPr lang="en-GB" sz="800" dirty="0"/>
              <a:t>;</a:t>
            </a:r>
            <a:endParaRPr lang="ru-RU" sz="800" dirty="0"/>
          </a:p>
          <a:p>
            <a:r>
              <a:rPr lang="en-US" sz="800" dirty="0"/>
              <a:t>Gilead Sciences Russia, </a:t>
            </a:r>
            <a:r>
              <a:rPr lang="ru-RU" sz="800" dirty="0" err="1"/>
              <a:t>Совальди</a:t>
            </a:r>
            <a:r>
              <a:rPr lang="en-US" sz="800" dirty="0"/>
              <a:t> </a:t>
            </a:r>
            <a:r>
              <a:rPr lang="ru-RU" sz="800" dirty="0"/>
              <a:t>( </a:t>
            </a:r>
            <a:r>
              <a:rPr lang="ru-RU" sz="800" dirty="0" err="1"/>
              <a:t>софосбувир</a:t>
            </a:r>
            <a:r>
              <a:rPr lang="ru-RU" sz="800" dirty="0"/>
              <a:t>), ИМП, июнь 2019</a:t>
            </a:r>
            <a:endParaRPr lang="en-GB" sz="800" dirty="0"/>
          </a:p>
          <a:p>
            <a:endParaRPr lang="ru-RU" dirty="0"/>
          </a:p>
          <a:p>
            <a:endParaRPr lang="en-GB" dirty="0"/>
          </a:p>
        </p:txBody>
      </p:sp>
      <p:sp>
        <p:nvSpPr>
          <p:cNvPr id="2" name="Rectangle 1"/>
          <p:cNvSpPr/>
          <p:nvPr/>
        </p:nvSpPr>
        <p:spPr>
          <a:xfrm>
            <a:off x="899592" y="5422387"/>
            <a:ext cx="8866370" cy="430887"/>
          </a:xfrm>
          <a:prstGeom prst="rect">
            <a:avLst/>
          </a:prstGeom>
        </p:spPr>
        <p:txBody>
          <a:bodyPr wrap="square">
            <a:spAutoFit/>
          </a:bodyPr>
          <a:lstStyle/>
          <a:p>
            <a:r>
              <a:rPr lang="en-US" altLang="en-US" sz="1100" baseline="30000" dirty="0">
                <a:solidFill>
                  <a:srgbClr val="FF0000"/>
                </a:solidFill>
              </a:rPr>
              <a:t>† </a:t>
            </a:r>
            <a:r>
              <a:rPr lang="ru-RU" altLang="en-US" sz="1100" b="1" dirty="0">
                <a:solidFill>
                  <a:srgbClr val="FF0000"/>
                </a:solidFill>
              </a:rPr>
              <a:t>Не рекомендован для </a:t>
            </a:r>
            <a:r>
              <a:rPr lang="ru-RU" altLang="en-US" sz="1100" b="1" dirty="0" err="1">
                <a:solidFill>
                  <a:srgbClr val="FF0000"/>
                </a:solidFill>
              </a:rPr>
              <a:t>перелечивания</a:t>
            </a:r>
            <a:r>
              <a:rPr lang="ru-RU" altLang="en-US" sz="1100" b="1" dirty="0">
                <a:solidFill>
                  <a:srgbClr val="FF0000"/>
                </a:solidFill>
              </a:rPr>
              <a:t> у пациентов, получавших ингибиторы</a:t>
            </a:r>
            <a:r>
              <a:rPr lang="en-US" altLang="en-US" sz="1100" b="1" dirty="0">
                <a:solidFill>
                  <a:srgbClr val="FF0000"/>
                </a:solidFill>
              </a:rPr>
              <a:t> NS3/4A- </a:t>
            </a:r>
            <a:r>
              <a:rPr lang="ru-RU" altLang="en-US" sz="1100" b="1" dirty="0">
                <a:solidFill>
                  <a:srgbClr val="FF0000"/>
                </a:solidFill>
              </a:rPr>
              <a:t>и </a:t>
            </a:r>
            <a:r>
              <a:rPr lang="en-US" altLang="en-US" sz="1100" b="1" dirty="0">
                <a:solidFill>
                  <a:srgbClr val="FF0000"/>
                </a:solidFill>
              </a:rPr>
              <a:t>NS5A</a:t>
            </a:r>
            <a:br>
              <a:rPr lang="en-US" altLang="en-US" sz="1100" b="1" dirty="0">
                <a:solidFill>
                  <a:srgbClr val="FF0000"/>
                </a:solidFill>
              </a:rPr>
            </a:br>
            <a:endParaRPr lang="ru-RU" sz="1100" dirty="0"/>
          </a:p>
        </p:txBody>
      </p:sp>
      <p:sp>
        <p:nvSpPr>
          <p:cNvPr id="8" name="Rectangle 7">
            <a:extLst>
              <a:ext uri="{FF2B5EF4-FFF2-40B4-BE49-F238E27FC236}">
                <a16:creationId xmlns="" xmlns:a16="http://schemas.microsoft.com/office/drawing/2014/main" id="{0EBAF691-E2B4-4001-AA1C-C709EE4FC714}"/>
              </a:ext>
            </a:extLst>
          </p:cNvPr>
          <p:cNvSpPr/>
          <p:nvPr/>
        </p:nvSpPr>
        <p:spPr>
          <a:xfrm>
            <a:off x="137212" y="3133920"/>
            <a:ext cx="8856984" cy="439096"/>
          </a:xfrm>
          <a:prstGeom prst="rect">
            <a:avLst/>
          </a:prstGeom>
          <a:noFill/>
          <a:ln w="28575">
            <a:solidFill>
              <a:schemeClr val="accent1"/>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4186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5"/>
          <p:cNvGraphicFramePr>
            <a:graphicFrameLocks/>
          </p:cNvGraphicFramePr>
          <p:nvPr/>
        </p:nvGraphicFramePr>
        <p:xfrm>
          <a:off x="611560" y="5445224"/>
          <a:ext cx="8037513" cy="1098340"/>
        </p:xfrm>
        <a:graphic>
          <a:graphicData uri="http://schemas.openxmlformats.org/drawingml/2006/table">
            <a:tbl>
              <a:tblPr firstRow="1" bandRow="1">
                <a:tableStyleId>{8EC20E35-A176-4012-BC5E-935CFFF8708E}</a:tableStyleId>
              </a:tblPr>
              <a:tblGrid>
                <a:gridCol w="2743184">
                  <a:extLst>
                    <a:ext uri="{9D8B030D-6E8A-4147-A177-3AD203B41FA5}">
                      <a16:colId xmlns="" xmlns:a16="http://schemas.microsoft.com/office/drawing/2014/main" val="20000"/>
                    </a:ext>
                  </a:extLst>
                </a:gridCol>
                <a:gridCol w="2971780">
                  <a:extLst>
                    <a:ext uri="{9D8B030D-6E8A-4147-A177-3AD203B41FA5}">
                      <a16:colId xmlns="" xmlns:a16="http://schemas.microsoft.com/office/drawing/2014/main" val="20001"/>
                    </a:ext>
                  </a:extLst>
                </a:gridCol>
                <a:gridCol w="2322549">
                  <a:extLst>
                    <a:ext uri="{9D8B030D-6E8A-4147-A177-3AD203B41FA5}">
                      <a16:colId xmlns="" xmlns:a16="http://schemas.microsoft.com/office/drawing/2014/main" val="20002"/>
                    </a:ext>
                  </a:extLst>
                </a:gridCol>
              </a:tblGrid>
              <a:tr h="274638">
                <a:tc>
                  <a:txBody>
                    <a:bodyPr/>
                    <a:lstStyle/>
                    <a:p>
                      <a:pPr algn="l"/>
                      <a:endParaRPr lang="en-US" sz="1200" b="0" dirty="0">
                        <a:solidFill>
                          <a:schemeClr val="tx1"/>
                        </a:solidFill>
                      </a:endParaRP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1" dirty="0">
                          <a:solidFill>
                            <a:schemeClr val="bg1"/>
                          </a:solidFill>
                        </a:rPr>
                        <a:t>Продвинутое заболевание печени</a:t>
                      </a:r>
                      <a:endParaRPr lang="en-US" sz="1200" b="1" dirty="0">
                        <a:solidFill>
                          <a:schemeClr val="bg1"/>
                        </a:solidFill>
                      </a:endParaRP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ru-RU" sz="1200" b="1" dirty="0">
                          <a:solidFill>
                            <a:schemeClr val="bg1"/>
                          </a:solidFill>
                        </a:rPr>
                        <a:t>После трансплантации</a:t>
                      </a:r>
                      <a:endParaRPr lang="en-US" sz="1200" b="1" dirty="0">
                        <a:solidFill>
                          <a:schemeClr val="bg1"/>
                        </a:solidFill>
                      </a:endParaRP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 xmlns:a16="http://schemas.microsoft.com/office/drawing/2014/main" val="10000"/>
                  </a:ext>
                </a:extLst>
              </a:tr>
              <a:tr h="274638">
                <a:tc>
                  <a:txBody>
                    <a:bodyPr/>
                    <a:lstStyle/>
                    <a:p>
                      <a:pPr algn="l"/>
                      <a:r>
                        <a:rPr lang="ru-RU" sz="1200" b="0" dirty="0">
                          <a:solidFill>
                            <a:schemeClr val="tx1"/>
                          </a:solidFill>
                        </a:rPr>
                        <a:t>Вирусологические неудачи</a:t>
                      </a:r>
                      <a:r>
                        <a:rPr lang="en-US" sz="1200" b="0" dirty="0">
                          <a:solidFill>
                            <a:schemeClr val="tx1"/>
                          </a:solidFill>
                        </a:rPr>
                        <a:t>, n</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b="0" dirty="0">
                          <a:solidFill>
                            <a:schemeClr val="tx1"/>
                          </a:solidFill>
                        </a:rPr>
                        <a:t>10*</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b="0" dirty="0">
                          <a:solidFill>
                            <a:schemeClr val="tx1"/>
                          </a:solidFill>
                        </a:rPr>
                        <a:t>3</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01"/>
                  </a:ext>
                </a:extLst>
              </a:tr>
              <a:tr h="274638">
                <a:tc>
                  <a:txBody>
                    <a:bodyPr/>
                    <a:lstStyle/>
                    <a:p>
                      <a:pPr algn="l"/>
                      <a:r>
                        <a:rPr lang="en-US" sz="1200" b="0" dirty="0">
                          <a:solidFill>
                            <a:schemeClr val="tx1"/>
                          </a:solidFill>
                        </a:rPr>
                        <a:t>NS5A RAVs  </a:t>
                      </a:r>
                      <a:r>
                        <a:rPr lang="ru-RU" sz="1200" b="0" dirty="0">
                          <a:solidFill>
                            <a:schemeClr val="tx1"/>
                          </a:solidFill>
                        </a:rPr>
                        <a:t>исходно</a:t>
                      </a:r>
                      <a:r>
                        <a:rPr lang="en-US" sz="1200" b="0" dirty="0">
                          <a:solidFill>
                            <a:schemeClr val="tx1"/>
                          </a:solidFill>
                        </a:rPr>
                        <a:t>,</a:t>
                      </a:r>
                      <a:r>
                        <a:rPr lang="en-US" sz="1200" b="0" baseline="0" dirty="0">
                          <a:solidFill>
                            <a:schemeClr val="tx1"/>
                          </a:solidFill>
                        </a:rPr>
                        <a:t> n/N</a:t>
                      </a:r>
                      <a:endParaRPr lang="en-US" sz="1200" b="0" dirty="0">
                        <a:solidFill>
                          <a:schemeClr val="tx1"/>
                        </a:solidFill>
                      </a:endParaRP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4/10</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0/3</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47784">
                <a:tc>
                  <a:txBody>
                    <a:bodyPr/>
                    <a:lstStyle/>
                    <a:p>
                      <a:pPr algn="l"/>
                      <a:r>
                        <a:rPr lang="en-US" sz="1200" b="0" dirty="0">
                          <a:solidFill>
                            <a:schemeClr val="tx1"/>
                          </a:solidFill>
                        </a:rPr>
                        <a:t>NS5A RAVs </a:t>
                      </a:r>
                      <a:r>
                        <a:rPr lang="ru-RU" sz="1200" b="0" dirty="0">
                          <a:solidFill>
                            <a:schemeClr val="tx1"/>
                          </a:solidFill>
                        </a:rPr>
                        <a:t>на момент неудачи </a:t>
                      </a:r>
                      <a:r>
                        <a:rPr lang="en-US" sz="1200" b="0" dirty="0">
                          <a:solidFill>
                            <a:schemeClr val="tx1"/>
                          </a:solidFill>
                        </a:rPr>
                        <a:t> n/N</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b="0" dirty="0">
                          <a:solidFill>
                            <a:schemeClr val="tx1"/>
                          </a:solidFill>
                        </a:rPr>
                        <a:t>10/10</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r>
                        <a:rPr lang="en-US" sz="1200" b="0" dirty="0">
                          <a:solidFill>
                            <a:schemeClr val="tx1"/>
                          </a:solidFill>
                        </a:rPr>
                        <a:t>3/3</a:t>
                      </a:r>
                    </a:p>
                  </a:txBody>
                  <a:tcPr marL="91439" marR="91439" marT="45773" marB="45773"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 xmlns:a16="http://schemas.microsoft.com/office/drawing/2014/main" val="10003"/>
                  </a:ext>
                </a:extLst>
              </a:tr>
            </a:tbl>
          </a:graphicData>
        </a:graphic>
      </p:graphicFrame>
      <p:graphicFrame>
        <p:nvGraphicFramePr>
          <p:cNvPr id="2" name="Object 2"/>
          <p:cNvGraphicFramePr>
            <a:graphicFrameLocks/>
          </p:cNvGraphicFramePr>
          <p:nvPr/>
        </p:nvGraphicFramePr>
        <p:xfrm>
          <a:off x="5181600" y="1271588"/>
          <a:ext cx="38862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3"/>
          <p:cNvGraphicFramePr>
            <a:graphicFrameLocks/>
          </p:cNvGraphicFramePr>
          <p:nvPr/>
        </p:nvGraphicFramePr>
        <p:xfrm>
          <a:off x="76200" y="1271588"/>
          <a:ext cx="5243513"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43012" name="TextBox 56"/>
          <p:cNvSpPr txBox="1">
            <a:spLocks noChangeArrowheads="1"/>
          </p:cNvSpPr>
          <p:nvPr/>
        </p:nvSpPr>
        <p:spPr bwMode="auto">
          <a:xfrm>
            <a:off x="1003300" y="4545013"/>
            <a:ext cx="444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50/60</a:t>
            </a:r>
          </a:p>
        </p:txBody>
      </p:sp>
      <p:sp>
        <p:nvSpPr>
          <p:cNvPr id="43013" name="TextBox 57"/>
          <p:cNvSpPr txBox="1">
            <a:spLocks noChangeArrowheads="1"/>
          </p:cNvSpPr>
          <p:nvPr/>
        </p:nvSpPr>
        <p:spPr bwMode="auto">
          <a:xfrm>
            <a:off x="1935163" y="4592638"/>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11/12</a:t>
            </a:r>
          </a:p>
        </p:txBody>
      </p:sp>
      <p:sp>
        <p:nvSpPr>
          <p:cNvPr id="43014" name="TextBox 58"/>
          <p:cNvSpPr txBox="1">
            <a:spLocks noChangeArrowheads="1"/>
          </p:cNvSpPr>
          <p:nvPr/>
        </p:nvSpPr>
        <p:spPr bwMode="auto">
          <a:xfrm>
            <a:off x="2401888" y="4592638"/>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30/32</a:t>
            </a:r>
          </a:p>
        </p:txBody>
      </p:sp>
      <p:sp>
        <p:nvSpPr>
          <p:cNvPr id="43015" name="TextBox 59"/>
          <p:cNvSpPr txBox="1">
            <a:spLocks noChangeArrowheads="1"/>
          </p:cNvSpPr>
          <p:nvPr/>
        </p:nvSpPr>
        <p:spPr bwMode="auto">
          <a:xfrm>
            <a:off x="2830513" y="4592638"/>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9/16</a:t>
            </a:r>
          </a:p>
        </p:txBody>
      </p:sp>
      <p:sp>
        <p:nvSpPr>
          <p:cNvPr id="43016" name="TextBox 60"/>
          <p:cNvSpPr txBox="1">
            <a:spLocks noChangeArrowheads="1"/>
          </p:cNvSpPr>
          <p:nvPr/>
        </p:nvSpPr>
        <p:spPr bwMode="auto">
          <a:xfrm>
            <a:off x="3771900" y="4592638"/>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26/34</a:t>
            </a:r>
          </a:p>
        </p:txBody>
      </p:sp>
      <p:sp>
        <p:nvSpPr>
          <p:cNvPr id="43017" name="TextBox 61"/>
          <p:cNvSpPr txBox="1">
            <a:spLocks noChangeArrowheads="1"/>
          </p:cNvSpPr>
          <p:nvPr/>
        </p:nvSpPr>
        <p:spPr bwMode="auto">
          <a:xfrm>
            <a:off x="4267200" y="4592638"/>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11/11</a:t>
            </a:r>
          </a:p>
        </p:txBody>
      </p:sp>
      <p:sp>
        <p:nvSpPr>
          <p:cNvPr id="43018" name="TextBox 62"/>
          <p:cNvSpPr txBox="1">
            <a:spLocks noChangeArrowheads="1"/>
          </p:cNvSpPr>
          <p:nvPr/>
        </p:nvSpPr>
        <p:spPr bwMode="auto">
          <a:xfrm>
            <a:off x="4648200" y="4592638"/>
            <a:ext cx="3810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solidFill>
                  <a:schemeClr val="bg1"/>
                </a:solidFill>
                <a:latin typeface="Arial" pitchFamily="34" charset="0"/>
              </a:rPr>
              <a:t>5/6</a:t>
            </a:r>
          </a:p>
        </p:txBody>
      </p:sp>
      <p:sp>
        <p:nvSpPr>
          <p:cNvPr id="43021" name="TextBox 9"/>
          <p:cNvSpPr txBox="1">
            <a:spLocks noChangeArrowheads="1"/>
          </p:cNvSpPr>
          <p:nvPr/>
        </p:nvSpPr>
        <p:spPr bwMode="auto">
          <a:xfrm>
            <a:off x="5943600" y="1500188"/>
            <a:ext cx="2895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Когорта пациентов после трансплантации печени</a:t>
            </a:r>
            <a:endParaRPr lang="en-US" altLang="ru-RU" sz="1600" b="1">
              <a:latin typeface="Arial" pitchFamily="34" charset="0"/>
            </a:endParaRPr>
          </a:p>
        </p:txBody>
      </p:sp>
      <p:sp>
        <p:nvSpPr>
          <p:cNvPr id="43039" name="TextBox 79"/>
          <p:cNvSpPr txBox="1">
            <a:spLocks noChangeArrowheads="1"/>
          </p:cNvSpPr>
          <p:nvPr/>
        </p:nvSpPr>
        <p:spPr bwMode="auto">
          <a:xfrm>
            <a:off x="806450" y="4929188"/>
            <a:ext cx="83820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Всего</a:t>
            </a:r>
            <a:endParaRPr lang="en-US" altLang="ru-RU" sz="1600" b="1">
              <a:latin typeface="Arial" pitchFamily="34" charset="0"/>
            </a:endParaRPr>
          </a:p>
        </p:txBody>
      </p:sp>
      <p:sp>
        <p:nvSpPr>
          <p:cNvPr id="43040" name="TextBox 80"/>
          <p:cNvSpPr txBox="1">
            <a:spLocks noChangeArrowheads="1"/>
          </p:cNvSpPr>
          <p:nvPr/>
        </p:nvSpPr>
        <p:spPr bwMode="auto">
          <a:xfrm>
            <a:off x="1706563" y="4929188"/>
            <a:ext cx="838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dirty="0">
                <a:latin typeface="Arial" pitchFamily="34" charset="0"/>
              </a:rPr>
              <a:t>ЦП</a:t>
            </a:r>
            <a:r>
              <a:rPr lang="en-US" altLang="ru-RU" sz="1600" b="1" dirty="0">
                <a:latin typeface="Arial" pitchFamily="34" charset="0"/>
              </a:rPr>
              <a:t/>
            </a:r>
            <a:br>
              <a:rPr lang="en-US" altLang="ru-RU" sz="1600" b="1" dirty="0">
                <a:latin typeface="Arial" pitchFamily="34" charset="0"/>
              </a:rPr>
            </a:br>
            <a:r>
              <a:rPr lang="en-US" altLang="ru-RU" sz="1600" b="1" dirty="0">
                <a:latin typeface="Arial" pitchFamily="34" charset="0"/>
              </a:rPr>
              <a:t>A</a:t>
            </a:r>
          </a:p>
        </p:txBody>
      </p:sp>
      <p:sp>
        <p:nvSpPr>
          <p:cNvPr id="43041" name="TextBox 81"/>
          <p:cNvSpPr txBox="1">
            <a:spLocks noChangeArrowheads="1"/>
          </p:cNvSpPr>
          <p:nvPr/>
        </p:nvSpPr>
        <p:spPr bwMode="auto">
          <a:xfrm>
            <a:off x="2151063" y="4929188"/>
            <a:ext cx="838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dirty="0">
                <a:latin typeface="Arial" pitchFamily="34" charset="0"/>
              </a:rPr>
              <a:t>ЦП</a:t>
            </a:r>
            <a:r>
              <a:rPr lang="en-US" altLang="ru-RU" sz="1600" b="1" dirty="0">
                <a:latin typeface="Arial" pitchFamily="34" charset="0"/>
              </a:rPr>
              <a:t/>
            </a:r>
            <a:br>
              <a:rPr lang="en-US" altLang="ru-RU" sz="1600" b="1" dirty="0">
                <a:latin typeface="Arial" pitchFamily="34" charset="0"/>
              </a:rPr>
            </a:br>
            <a:r>
              <a:rPr lang="en-US" altLang="ru-RU" sz="1600" b="1" dirty="0">
                <a:latin typeface="Arial" pitchFamily="34" charset="0"/>
              </a:rPr>
              <a:t>B</a:t>
            </a:r>
          </a:p>
        </p:txBody>
      </p:sp>
      <p:sp>
        <p:nvSpPr>
          <p:cNvPr id="43042" name="TextBox 82"/>
          <p:cNvSpPr txBox="1">
            <a:spLocks noChangeArrowheads="1"/>
          </p:cNvSpPr>
          <p:nvPr/>
        </p:nvSpPr>
        <p:spPr bwMode="auto">
          <a:xfrm>
            <a:off x="2601913" y="4929188"/>
            <a:ext cx="838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dirty="0">
                <a:latin typeface="Arial" pitchFamily="34" charset="0"/>
              </a:rPr>
              <a:t>ЦП</a:t>
            </a:r>
            <a:r>
              <a:rPr lang="en-US" altLang="ru-RU" sz="1600" b="1" dirty="0">
                <a:latin typeface="Arial" pitchFamily="34" charset="0"/>
              </a:rPr>
              <a:t/>
            </a:r>
            <a:br>
              <a:rPr lang="en-US" altLang="ru-RU" sz="1600" b="1" dirty="0">
                <a:latin typeface="Arial" pitchFamily="34" charset="0"/>
              </a:rPr>
            </a:br>
            <a:r>
              <a:rPr lang="en-US" altLang="ru-RU" sz="1600" b="1" dirty="0">
                <a:latin typeface="Arial" pitchFamily="34" charset="0"/>
              </a:rPr>
              <a:t>C</a:t>
            </a:r>
          </a:p>
        </p:txBody>
      </p:sp>
      <p:sp>
        <p:nvSpPr>
          <p:cNvPr id="43043" name="TextBox 83"/>
          <p:cNvSpPr txBox="1">
            <a:spLocks noChangeArrowheads="1"/>
          </p:cNvSpPr>
          <p:nvPr/>
        </p:nvSpPr>
        <p:spPr bwMode="auto">
          <a:xfrm>
            <a:off x="3519488" y="4930775"/>
            <a:ext cx="838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ГТ</a:t>
            </a:r>
            <a:r>
              <a:rPr lang="en-US" altLang="ru-RU" sz="1600" b="1">
                <a:latin typeface="Arial" pitchFamily="34" charset="0"/>
              </a:rPr>
              <a:t/>
            </a:r>
            <a:br>
              <a:rPr lang="en-US" altLang="ru-RU" sz="1600" b="1">
                <a:latin typeface="Arial" pitchFamily="34" charset="0"/>
              </a:rPr>
            </a:br>
            <a:r>
              <a:rPr lang="en-US" altLang="ru-RU" sz="1600" b="1">
                <a:latin typeface="Arial" pitchFamily="34" charset="0"/>
              </a:rPr>
              <a:t>1a</a:t>
            </a:r>
          </a:p>
        </p:txBody>
      </p:sp>
      <p:sp>
        <p:nvSpPr>
          <p:cNvPr id="43044" name="TextBox 84"/>
          <p:cNvSpPr txBox="1">
            <a:spLocks noChangeArrowheads="1"/>
          </p:cNvSpPr>
          <p:nvPr/>
        </p:nvSpPr>
        <p:spPr bwMode="auto">
          <a:xfrm>
            <a:off x="4038600" y="4930775"/>
            <a:ext cx="838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ГТ</a:t>
            </a:r>
            <a:r>
              <a:rPr lang="en-US" altLang="ru-RU" sz="1600" b="1">
                <a:latin typeface="Arial" pitchFamily="34" charset="0"/>
              </a:rPr>
              <a:t/>
            </a:r>
            <a:br>
              <a:rPr lang="en-US" altLang="ru-RU" sz="1600" b="1">
                <a:latin typeface="Arial" pitchFamily="34" charset="0"/>
              </a:rPr>
            </a:br>
            <a:r>
              <a:rPr lang="en-US" altLang="ru-RU" sz="1600" b="1">
                <a:latin typeface="Arial" pitchFamily="34" charset="0"/>
              </a:rPr>
              <a:t>1b</a:t>
            </a:r>
          </a:p>
        </p:txBody>
      </p:sp>
      <p:sp>
        <p:nvSpPr>
          <p:cNvPr id="43045" name="TextBox 85"/>
          <p:cNvSpPr txBox="1">
            <a:spLocks noChangeArrowheads="1"/>
          </p:cNvSpPr>
          <p:nvPr/>
        </p:nvSpPr>
        <p:spPr bwMode="auto">
          <a:xfrm>
            <a:off x="4457700" y="4930775"/>
            <a:ext cx="8382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ГТ</a:t>
            </a:r>
            <a:r>
              <a:rPr lang="en-US" altLang="ru-RU" sz="1600" b="1">
                <a:latin typeface="Arial" pitchFamily="34" charset="0"/>
              </a:rPr>
              <a:t/>
            </a:r>
            <a:br>
              <a:rPr lang="en-US" altLang="ru-RU" sz="1600" b="1">
                <a:latin typeface="Arial" pitchFamily="34" charset="0"/>
              </a:rPr>
            </a:br>
            <a:r>
              <a:rPr lang="en-US" altLang="ru-RU" sz="1600" b="1">
                <a:latin typeface="Arial" pitchFamily="34" charset="0"/>
              </a:rPr>
              <a:t>3</a:t>
            </a:r>
          </a:p>
        </p:txBody>
      </p:sp>
      <p:sp>
        <p:nvSpPr>
          <p:cNvPr id="43047" name="TextBox 3"/>
          <p:cNvSpPr txBox="1">
            <a:spLocks noChangeArrowheads="1"/>
          </p:cNvSpPr>
          <p:nvPr/>
        </p:nvSpPr>
        <p:spPr bwMode="auto">
          <a:xfrm>
            <a:off x="1447800" y="1500188"/>
            <a:ext cx="3124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Когорта с продвинутым заболеванием печени</a:t>
            </a:r>
            <a:endParaRPr lang="en-US" altLang="ru-RU" sz="1600" b="1">
              <a:latin typeface="Arial" pitchFamily="34" charset="0"/>
            </a:endParaRPr>
          </a:p>
        </p:txBody>
      </p:sp>
      <p:sp>
        <p:nvSpPr>
          <p:cNvPr id="43048" name="TextBox 46"/>
          <p:cNvSpPr txBox="1">
            <a:spLocks noChangeArrowheads="1"/>
          </p:cNvSpPr>
          <p:nvPr/>
        </p:nvSpPr>
        <p:spPr bwMode="auto">
          <a:xfrm>
            <a:off x="6100763" y="4548188"/>
            <a:ext cx="444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latin typeface="Arial" pitchFamily="34" charset="0"/>
              </a:rPr>
              <a:t>50/53</a:t>
            </a:r>
          </a:p>
        </p:txBody>
      </p:sp>
      <p:sp>
        <p:nvSpPr>
          <p:cNvPr id="43049" name="TextBox 47"/>
          <p:cNvSpPr txBox="1">
            <a:spLocks noChangeArrowheads="1"/>
          </p:cNvSpPr>
          <p:nvPr/>
        </p:nvSpPr>
        <p:spPr bwMode="auto">
          <a:xfrm>
            <a:off x="7208838" y="4594225"/>
            <a:ext cx="381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latin typeface="Arial" pitchFamily="34" charset="0"/>
              </a:rPr>
              <a:t>30/31</a:t>
            </a:r>
          </a:p>
        </p:txBody>
      </p:sp>
      <p:sp>
        <p:nvSpPr>
          <p:cNvPr id="43050" name="TextBox 48"/>
          <p:cNvSpPr txBox="1">
            <a:spLocks noChangeArrowheads="1"/>
          </p:cNvSpPr>
          <p:nvPr/>
        </p:nvSpPr>
        <p:spPr bwMode="auto">
          <a:xfrm>
            <a:off x="7758113" y="4594225"/>
            <a:ext cx="381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latin typeface="Arial" pitchFamily="34" charset="0"/>
              </a:rPr>
              <a:t>9/10</a:t>
            </a:r>
          </a:p>
        </p:txBody>
      </p:sp>
      <p:sp>
        <p:nvSpPr>
          <p:cNvPr id="43051" name="TextBox 49"/>
          <p:cNvSpPr txBox="1">
            <a:spLocks noChangeArrowheads="1"/>
          </p:cNvSpPr>
          <p:nvPr/>
        </p:nvSpPr>
        <p:spPr bwMode="auto">
          <a:xfrm>
            <a:off x="8266113" y="4594225"/>
            <a:ext cx="381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ru-RU" sz="1200">
                <a:latin typeface="Arial" pitchFamily="34" charset="0"/>
              </a:rPr>
              <a:t>10/11</a:t>
            </a:r>
          </a:p>
        </p:txBody>
      </p:sp>
      <p:sp>
        <p:nvSpPr>
          <p:cNvPr id="43052" name="TextBox 50"/>
          <p:cNvSpPr txBox="1">
            <a:spLocks noChangeArrowheads="1"/>
          </p:cNvSpPr>
          <p:nvPr/>
        </p:nvSpPr>
        <p:spPr bwMode="auto">
          <a:xfrm>
            <a:off x="5643563" y="4929188"/>
            <a:ext cx="12096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dirty="0">
                <a:latin typeface="Arial" pitchFamily="34" charset="0"/>
              </a:rPr>
              <a:t>Всего</a:t>
            </a:r>
            <a:endParaRPr lang="en-US" altLang="ru-RU" sz="1600" b="1" dirty="0">
              <a:latin typeface="Arial" pitchFamily="34" charset="0"/>
            </a:endParaRPr>
          </a:p>
          <a:p>
            <a:pPr algn="ctr" eaLnBrk="1" hangingPunct="1">
              <a:lnSpc>
                <a:spcPct val="90000"/>
              </a:lnSpc>
              <a:spcBef>
                <a:spcPct val="0"/>
              </a:spcBef>
              <a:buFontTx/>
              <a:buNone/>
            </a:pPr>
            <a:r>
              <a:rPr lang="en-US" altLang="ru-RU" sz="1600" b="1" dirty="0">
                <a:latin typeface="Arial" pitchFamily="34" charset="0"/>
              </a:rPr>
              <a:t>F0-3+</a:t>
            </a:r>
            <a:r>
              <a:rPr lang="ru-RU" altLang="ru-RU" sz="1600" b="1" dirty="0">
                <a:latin typeface="Arial" pitchFamily="34" charset="0"/>
              </a:rPr>
              <a:t> ЦП</a:t>
            </a:r>
            <a:r>
              <a:rPr lang="en-US" altLang="ru-RU" sz="1600" b="1" dirty="0">
                <a:latin typeface="Arial" pitchFamily="34" charset="0"/>
              </a:rPr>
              <a:t> A</a:t>
            </a:r>
          </a:p>
        </p:txBody>
      </p:sp>
      <p:sp>
        <p:nvSpPr>
          <p:cNvPr id="43053" name="TextBox 51"/>
          <p:cNvSpPr txBox="1">
            <a:spLocks noChangeArrowheads="1"/>
          </p:cNvSpPr>
          <p:nvPr/>
        </p:nvSpPr>
        <p:spPr bwMode="auto">
          <a:xfrm>
            <a:off x="6934200" y="4929188"/>
            <a:ext cx="838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ГТ</a:t>
            </a:r>
            <a:r>
              <a:rPr lang="en-US" altLang="ru-RU" sz="1600" b="1">
                <a:latin typeface="Arial" pitchFamily="34" charset="0"/>
              </a:rPr>
              <a:t/>
            </a:r>
            <a:br>
              <a:rPr lang="en-US" altLang="ru-RU" sz="1600" b="1">
                <a:latin typeface="Arial" pitchFamily="34" charset="0"/>
              </a:rPr>
            </a:br>
            <a:r>
              <a:rPr lang="en-US" altLang="ru-RU" sz="1600" b="1">
                <a:latin typeface="Arial" pitchFamily="34" charset="0"/>
              </a:rPr>
              <a:t>1a</a:t>
            </a:r>
          </a:p>
        </p:txBody>
      </p:sp>
      <p:sp>
        <p:nvSpPr>
          <p:cNvPr id="43054" name="TextBox 52"/>
          <p:cNvSpPr txBox="1">
            <a:spLocks noChangeArrowheads="1"/>
          </p:cNvSpPr>
          <p:nvPr/>
        </p:nvSpPr>
        <p:spPr bwMode="auto">
          <a:xfrm>
            <a:off x="7529513" y="4929188"/>
            <a:ext cx="838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ГТ</a:t>
            </a:r>
            <a:r>
              <a:rPr lang="en-US" altLang="ru-RU" sz="1600" b="1">
                <a:latin typeface="Arial" pitchFamily="34" charset="0"/>
              </a:rPr>
              <a:t/>
            </a:r>
            <a:br>
              <a:rPr lang="en-US" altLang="ru-RU" sz="1600" b="1">
                <a:latin typeface="Arial" pitchFamily="34" charset="0"/>
              </a:rPr>
            </a:br>
            <a:r>
              <a:rPr lang="en-US" altLang="ru-RU" sz="1600" b="1">
                <a:latin typeface="Arial" pitchFamily="34" charset="0"/>
              </a:rPr>
              <a:t>1b</a:t>
            </a:r>
          </a:p>
        </p:txBody>
      </p:sp>
      <p:sp>
        <p:nvSpPr>
          <p:cNvPr id="43055" name="TextBox 53"/>
          <p:cNvSpPr txBox="1">
            <a:spLocks noChangeArrowheads="1"/>
          </p:cNvSpPr>
          <p:nvPr/>
        </p:nvSpPr>
        <p:spPr bwMode="auto">
          <a:xfrm>
            <a:off x="8021638" y="4929188"/>
            <a:ext cx="8382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ru-RU" altLang="ru-RU" sz="1600" b="1">
                <a:latin typeface="Arial" pitchFamily="34" charset="0"/>
              </a:rPr>
              <a:t>ГТ</a:t>
            </a:r>
          </a:p>
          <a:p>
            <a:pPr algn="ctr" eaLnBrk="1" hangingPunct="1">
              <a:lnSpc>
                <a:spcPct val="90000"/>
              </a:lnSpc>
              <a:spcBef>
                <a:spcPct val="0"/>
              </a:spcBef>
              <a:buFontTx/>
              <a:buNone/>
            </a:pPr>
            <a:r>
              <a:rPr lang="en-US" altLang="ru-RU" sz="1600" b="1">
                <a:latin typeface="Arial" pitchFamily="34" charset="0"/>
              </a:rPr>
              <a:t>3</a:t>
            </a:r>
          </a:p>
        </p:txBody>
      </p:sp>
      <p:sp>
        <p:nvSpPr>
          <p:cNvPr id="43056" name="TextBox 2"/>
          <p:cNvSpPr txBox="1">
            <a:spLocks noChangeArrowheads="1"/>
          </p:cNvSpPr>
          <p:nvPr/>
        </p:nvSpPr>
        <p:spPr bwMode="auto">
          <a:xfrm>
            <a:off x="3519488" y="6638925"/>
            <a:ext cx="3025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0"/>
              </a:spcBef>
              <a:buFontTx/>
              <a:buNone/>
            </a:pPr>
            <a:r>
              <a:rPr lang="en-US" altLang="ru-RU" sz="1100">
                <a:latin typeface="Arial" pitchFamily="34" charset="0"/>
              </a:rPr>
              <a:t>* 8/10 </a:t>
            </a:r>
            <a:r>
              <a:rPr lang="ru-RU" altLang="ru-RU" sz="1100">
                <a:latin typeface="Arial" pitchFamily="34" charset="0"/>
              </a:rPr>
              <a:t>случаев вирусол.неудачи имели ГТ</a:t>
            </a:r>
            <a:r>
              <a:rPr lang="en-US" altLang="ru-RU" sz="1100">
                <a:latin typeface="Arial" pitchFamily="34" charset="0"/>
              </a:rPr>
              <a:t> 1a</a:t>
            </a:r>
          </a:p>
        </p:txBody>
      </p:sp>
      <p:sp>
        <p:nvSpPr>
          <p:cNvPr id="35" name="Text Placeholder 5"/>
          <p:cNvSpPr txBox="1">
            <a:spLocks noGrp="1"/>
          </p:cNvSpPr>
          <p:nvPr>
            <p:ph type="title"/>
          </p:nvPr>
        </p:nvSpPr>
        <p:spPr bwMode="auto">
          <a:xfrm>
            <a:off x="467544" y="332656"/>
            <a:ext cx="821131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rmAutofit fontScale="90000"/>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None/>
            </a:pPr>
            <a:r>
              <a:rPr lang="ru-RU" altLang="en-US" sz="2400" b="1" dirty="0">
                <a:solidFill>
                  <a:srgbClr val="C00000"/>
                </a:solidFill>
              </a:rPr>
              <a:t>Эффективность схемы </a:t>
            </a:r>
            <a:r>
              <a:rPr lang="ru-RU" altLang="en-US" sz="2400" b="1" dirty="0" err="1">
                <a:solidFill>
                  <a:srgbClr val="C00000"/>
                </a:solidFill>
              </a:rPr>
              <a:t>софосбувир</a:t>
            </a:r>
            <a:r>
              <a:rPr lang="en-US" altLang="en-US" sz="2400" b="1" dirty="0">
                <a:solidFill>
                  <a:srgbClr val="C00000"/>
                </a:solidFill>
              </a:rPr>
              <a:t>+</a:t>
            </a:r>
            <a:r>
              <a:rPr lang="ru-RU" altLang="en-US" sz="2400" b="1" dirty="0" err="1">
                <a:solidFill>
                  <a:srgbClr val="C00000"/>
                </a:solidFill>
              </a:rPr>
              <a:t>даклатасвир</a:t>
            </a:r>
            <a:r>
              <a:rPr lang="en-US" altLang="ru-RU" sz="2400" b="1" dirty="0">
                <a:solidFill>
                  <a:srgbClr val="C00000"/>
                </a:solidFill>
              </a:rPr>
              <a:t>+</a:t>
            </a:r>
            <a:r>
              <a:rPr lang="ru-RU" altLang="ru-RU" sz="2400" b="1" dirty="0" err="1">
                <a:solidFill>
                  <a:srgbClr val="C00000"/>
                </a:solidFill>
              </a:rPr>
              <a:t>рибавирин</a:t>
            </a:r>
            <a:r>
              <a:rPr lang="ru-RU" altLang="ru-RU" sz="2400" b="1" dirty="0">
                <a:solidFill>
                  <a:srgbClr val="C00000"/>
                </a:solidFill>
              </a:rPr>
              <a:t> при компенсированном</a:t>
            </a:r>
            <a:r>
              <a:rPr lang="en-US" altLang="ru-RU" sz="2400" b="1" dirty="0">
                <a:solidFill>
                  <a:srgbClr val="C00000"/>
                </a:solidFill>
              </a:rPr>
              <a:t>/</a:t>
            </a:r>
            <a:r>
              <a:rPr lang="ru-RU" altLang="ru-RU" sz="2400" b="1" dirty="0">
                <a:solidFill>
                  <a:srgbClr val="C00000"/>
                </a:solidFill>
              </a:rPr>
              <a:t>декомпенсированном циррозе  или </a:t>
            </a:r>
            <a:br>
              <a:rPr lang="ru-RU" altLang="ru-RU" sz="2400" b="1" dirty="0">
                <a:solidFill>
                  <a:srgbClr val="C00000"/>
                </a:solidFill>
              </a:rPr>
            </a:br>
            <a:r>
              <a:rPr lang="ru-RU" altLang="ru-RU" sz="2400" b="1" dirty="0">
                <a:solidFill>
                  <a:srgbClr val="C00000"/>
                </a:solidFill>
              </a:rPr>
              <a:t>после трансплантации печени (исследование </a:t>
            </a:r>
            <a:r>
              <a:rPr lang="en-US" altLang="en-US" sz="2400" b="1" dirty="0">
                <a:solidFill>
                  <a:srgbClr val="C00000"/>
                </a:solidFill>
              </a:rPr>
              <a:t>ALLY-1</a:t>
            </a:r>
            <a:r>
              <a:rPr lang="ru-RU" altLang="en-US" sz="2400" b="1" dirty="0">
                <a:solidFill>
                  <a:srgbClr val="C00000"/>
                </a:solidFill>
              </a:rPr>
              <a:t>)</a:t>
            </a:r>
            <a:endParaRPr lang="en-US" altLang="en-US" sz="2400" b="1" dirty="0">
              <a:solidFill>
                <a:srgbClr val="C00000"/>
              </a:solidFill>
            </a:endParaRPr>
          </a:p>
        </p:txBody>
      </p:sp>
      <p:sp>
        <p:nvSpPr>
          <p:cNvPr id="33" name="Footer Placeholder 4"/>
          <p:cNvSpPr txBox="1">
            <a:spLocks/>
          </p:cNvSpPr>
          <p:nvPr/>
        </p:nvSpPr>
        <p:spPr>
          <a:xfrm>
            <a:off x="120650" y="6632829"/>
            <a:ext cx="3048000" cy="164592"/>
          </a:xfrm>
          <a:prstGeom prst="rect">
            <a:avLst/>
          </a:prstGeom>
        </p:spPr>
        <p:txBody>
          <a:bodyPr vert="horz" lIns="0" tIns="0" rIns="0" bIns="0" rtlCol="0" anchor="b"/>
          <a:lstStyle>
            <a:defPPr>
              <a:defRPr lang="ru-RU"/>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rPr>
              <a:t>Poordad, EASL, 2015, L08</a:t>
            </a:r>
            <a:endParaRPr lang="en-US" dirty="0">
              <a:solidFill>
                <a:prstClr val="black"/>
              </a:solidFill>
            </a:endParaRPr>
          </a:p>
        </p:txBody>
      </p:sp>
      <p:sp>
        <p:nvSpPr>
          <p:cNvPr id="32" name="Rectangle 31">
            <a:extLst>
              <a:ext uri="{FF2B5EF4-FFF2-40B4-BE49-F238E27FC236}">
                <a16:creationId xmlns="" xmlns:a16="http://schemas.microsoft.com/office/drawing/2014/main" id="{A190F15F-FDF7-4E87-B0AB-5C9CE84FE779}"/>
              </a:ext>
            </a:extLst>
          </p:cNvPr>
          <p:cNvSpPr/>
          <p:nvPr/>
        </p:nvSpPr>
        <p:spPr>
          <a:xfrm>
            <a:off x="8746297" y="132645"/>
            <a:ext cx="312906" cy="369332"/>
          </a:xfrm>
          <a:prstGeom prst="rect">
            <a:avLst/>
          </a:prstGeom>
        </p:spPr>
        <p:txBody>
          <a:bodyPr wrap="none">
            <a:spAutoFit/>
          </a:bodyPr>
          <a:lstStyle/>
          <a:p>
            <a:r>
              <a:rPr lang="en-US" dirty="0">
                <a:solidFill>
                  <a:srgbClr val="FF0000"/>
                </a:solidFill>
                <a:cs typeface="Arial" charset="0"/>
              </a:rPr>
              <a:t>‡</a:t>
            </a:r>
            <a:endParaRPr lang="en-GB" dirty="0">
              <a:solidFill>
                <a:prstClr val="black"/>
              </a:solidFill>
            </a:endParaRPr>
          </a:p>
        </p:txBody>
      </p:sp>
    </p:spTree>
    <p:extLst>
      <p:ext uri="{BB962C8B-B14F-4D97-AF65-F5344CB8AC3E}">
        <p14:creationId xmlns:p14="http://schemas.microsoft.com/office/powerpoint/2010/main" val="278400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4774" y="409500"/>
            <a:ext cx="8830176" cy="676564"/>
          </a:xfrm>
        </p:spPr>
        <p:txBody>
          <a:bodyPr vert="horz" lIns="0" tIns="0" rIns="0" bIns="0" rtlCol="0" anchor="b">
            <a:noAutofit/>
          </a:bodyPr>
          <a:lstStyle/>
          <a:p>
            <a:r>
              <a:rPr lang="ru-RU" altLang="en-US" sz="2000" b="1" dirty="0">
                <a:solidFill>
                  <a:schemeClr val="tx2">
                    <a:lumMod val="75000"/>
                  </a:schemeClr>
                </a:solidFill>
              </a:rPr>
              <a:t>ВОЗ были поставлены амбициозные глобальные цели по обеспечению контроля в отношении вирусных  гепатитов к 2030 году</a:t>
            </a:r>
            <a:endParaRPr lang="en-GB" altLang="en-US" sz="2000" b="1" dirty="0">
              <a:solidFill>
                <a:schemeClr val="tx2">
                  <a:lumMod val="75000"/>
                </a:schemeClr>
              </a:solidFill>
            </a:endParaRPr>
          </a:p>
        </p:txBody>
      </p:sp>
      <p:sp>
        <p:nvSpPr>
          <p:cNvPr id="38916" name="Text Placeholder 8"/>
          <p:cNvSpPr>
            <a:spLocks noGrp="1"/>
          </p:cNvSpPr>
          <p:nvPr>
            <p:ph type="body" sz="quarter" idx="11"/>
          </p:nvPr>
        </p:nvSpPr>
        <p:spPr>
          <a:xfrm>
            <a:off x="191190" y="6358044"/>
            <a:ext cx="6235445" cy="390200"/>
          </a:xfrm>
        </p:spPr>
        <p:txBody>
          <a:bodyPr wrap="square">
            <a:noAutofit/>
          </a:bodyPr>
          <a:lstStyle/>
          <a:p>
            <a:pPr marL="0" indent="0">
              <a:lnSpc>
                <a:spcPct val="100000"/>
              </a:lnSpc>
              <a:spcBef>
                <a:spcPct val="0"/>
              </a:spcBef>
              <a:buNone/>
            </a:pPr>
            <a:r>
              <a:rPr lang="en-GB" sz="900" dirty="0">
                <a:latin typeface="+mj-lt"/>
              </a:rPr>
              <a:t>WHO Global Health Sector Strategy on Viral Hepatitis, 2016–2021. </a:t>
            </a:r>
            <a:r>
              <a:rPr lang="en-US" altLang="en-US" sz="900" dirty="0">
                <a:latin typeface="+mj-lt"/>
              </a:rPr>
              <a:t>Available at: </a:t>
            </a:r>
            <a:r>
              <a:rPr lang="en-GB" altLang="en-US" sz="900" dirty="0">
                <a:latin typeface="+mj-lt"/>
              </a:rPr>
              <a:t>http://apps.who.int/iris/bitstream/10665/246177/1/WHO-HIV-2016.06-eng.pdf?ua=1 (accessed </a:t>
            </a:r>
            <a:r>
              <a:rPr lang="en-GB" sz="900" dirty="0">
                <a:latin typeface="+mj-lt"/>
              </a:rPr>
              <a:t>October 2018</a:t>
            </a:r>
            <a:r>
              <a:rPr lang="en-GB" altLang="en-US" sz="900" dirty="0">
                <a:latin typeface="+mj-lt"/>
              </a:rPr>
              <a:t>)</a:t>
            </a:r>
          </a:p>
        </p:txBody>
      </p:sp>
      <p:pic>
        <p:nvPicPr>
          <p:cNvPr id="389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711" y="63189"/>
            <a:ext cx="1096067" cy="38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542588" y="1528680"/>
            <a:ext cx="8047811" cy="4127090"/>
            <a:chOff x="1249705" y="1762527"/>
            <a:chExt cx="6994703" cy="3647263"/>
          </a:xfrm>
        </p:grpSpPr>
        <p:sp>
          <p:nvSpPr>
            <p:cNvPr id="44" name="Rectangle 43">
              <a:extLst>
                <a:ext uri="{FF2B5EF4-FFF2-40B4-BE49-F238E27FC236}">
                  <a16:creationId xmlns="" xmlns:a16="http://schemas.microsoft.com/office/drawing/2014/main" id="{13CF8D4D-D16C-43E6-89CB-29318F8D7528}"/>
                </a:ext>
              </a:extLst>
            </p:cNvPr>
            <p:cNvSpPr/>
            <p:nvPr/>
          </p:nvSpPr>
          <p:spPr>
            <a:xfrm>
              <a:off x="2257606" y="2527126"/>
              <a:ext cx="1294220" cy="2439701"/>
            </a:xfrm>
            <a:prstGeom prst="rect">
              <a:avLst/>
            </a:prstGeom>
            <a:solidFill>
              <a:srgbClr val="59C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a:extLst>
                <a:ext uri="{FF2B5EF4-FFF2-40B4-BE49-F238E27FC236}">
                  <a16:creationId xmlns="" xmlns:a16="http://schemas.microsoft.com/office/drawing/2014/main" id="{FE3E2E68-306C-43EB-B839-B1254E879BAE}"/>
                </a:ext>
              </a:extLst>
            </p:cNvPr>
            <p:cNvSpPr/>
            <p:nvPr/>
          </p:nvSpPr>
          <p:spPr>
            <a:xfrm>
              <a:off x="2257606" y="2521514"/>
              <a:ext cx="1294220" cy="2215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4" name="Straight Connector 3">
              <a:extLst>
                <a:ext uri="{FF2B5EF4-FFF2-40B4-BE49-F238E27FC236}">
                  <a16:creationId xmlns="" xmlns:a16="http://schemas.microsoft.com/office/drawing/2014/main" id="{0B4587D1-074E-416F-B6A3-DBC735019DEC}"/>
                </a:ext>
              </a:extLst>
            </p:cNvPr>
            <p:cNvCxnSpPr/>
            <p:nvPr/>
          </p:nvCxnSpPr>
          <p:spPr>
            <a:xfrm>
              <a:off x="1922323" y="2527126"/>
              <a:ext cx="0" cy="2483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BB04F51-D9EF-4C0C-BE61-1F540F42A2CD}"/>
                </a:ext>
              </a:extLst>
            </p:cNvPr>
            <p:cNvCxnSpPr/>
            <p:nvPr/>
          </p:nvCxnSpPr>
          <p:spPr>
            <a:xfrm>
              <a:off x="1868512" y="2528529"/>
              <a:ext cx="53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1B7F45BA-B25C-43D1-8A01-763349DB0850}"/>
                </a:ext>
              </a:extLst>
            </p:cNvPr>
            <p:cNvCxnSpPr/>
            <p:nvPr/>
          </p:nvCxnSpPr>
          <p:spPr>
            <a:xfrm>
              <a:off x="1868512" y="3016749"/>
              <a:ext cx="53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76D0FE7-8937-4D01-BCC3-BE5820EDB721}"/>
                </a:ext>
              </a:extLst>
            </p:cNvPr>
            <p:cNvCxnSpPr/>
            <p:nvPr/>
          </p:nvCxnSpPr>
          <p:spPr>
            <a:xfrm>
              <a:off x="1868512" y="3503568"/>
              <a:ext cx="53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7E046515-27F2-4521-A3FC-8D17375B770D}"/>
                </a:ext>
              </a:extLst>
            </p:cNvPr>
            <p:cNvCxnSpPr/>
            <p:nvPr/>
          </p:nvCxnSpPr>
          <p:spPr>
            <a:xfrm>
              <a:off x="1868512" y="3991788"/>
              <a:ext cx="53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323090D-9F56-483F-958E-CDF30A0ABB5D}"/>
                </a:ext>
              </a:extLst>
            </p:cNvPr>
            <p:cNvCxnSpPr/>
            <p:nvPr/>
          </p:nvCxnSpPr>
          <p:spPr>
            <a:xfrm>
              <a:off x="1868512" y="4480009"/>
              <a:ext cx="53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927" name="TextBox 11"/>
            <p:cNvSpPr txBox="1">
              <a:spLocks noChangeArrowheads="1"/>
            </p:cNvSpPr>
            <p:nvPr/>
          </p:nvSpPr>
          <p:spPr bwMode="auto">
            <a:xfrm>
              <a:off x="1531857" y="4828175"/>
              <a:ext cx="336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p:txBody>
        </p:sp>
        <p:sp>
          <p:nvSpPr>
            <p:cNvPr id="38928" name="TextBox 31"/>
            <p:cNvSpPr txBox="1">
              <a:spLocks noChangeArrowheads="1"/>
            </p:cNvSpPr>
            <p:nvPr/>
          </p:nvSpPr>
          <p:spPr bwMode="auto">
            <a:xfrm>
              <a:off x="1531857" y="4248137"/>
              <a:ext cx="336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sp>
          <p:nvSpPr>
            <p:cNvPr id="38929" name="TextBox 32"/>
            <p:cNvSpPr txBox="1">
              <a:spLocks noChangeArrowheads="1"/>
            </p:cNvSpPr>
            <p:nvPr/>
          </p:nvSpPr>
          <p:spPr bwMode="auto">
            <a:xfrm>
              <a:off x="1531857" y="3760431"/>
              <a:ext cx="336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a:t>
              </a:r>
            </a:p>
          </p:txBody>
        </p:sp>
        <p:sp>
          <p:nvSpPr>
            <p:cNvPr id="38930" name="TextBox 33"/>
            <p:cNvSpPr txBox="1">
              <a:spLocks noChangeArrowheads="1"/>
            </p:cNvSpPr>
            <p:nvPr/>
          </p:nvSpPr>
          <p:spPr bwMode="auto">
            <a:xfrm>
              <a:off x="1531857" y="3272724"/>
              <a:ext cx="336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p:txBody>
        </p:sp>
        <p:sp>
          <p:nvSpPr>
            <p:cNvPr id="38931" name="TextBox 34"/>
            <p:cNvSpPr txBox="1">
              <a:spLocks noChangeArrowheads="1"/>
            </p:cNvSpPr>
            <p:nvPr/>
          </p:nvSpPr>
          <p:spPr bwMode="auto">
            <a:xfrm>
              <a:off x="1531857" y="2785725"/>
              <a:ext cx="336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a:t>
              </a:r>
            </a:p>
          </p:txBody>
        </p:sp>
        <p:sp>
          <p:nvSpPr>
            <p:cNvPr id="38932" name="TextBox 35"/>
            <p:cNvSpPr txBox="1">
              <a:spLocks noChangeArrowheads="1"/>
            </p:cNvSpPr>
            <p:nvPr/>
          </p:nvSpPr>
          <p:spPr bwMode="auto">
            <a:xfrm>
              <a:off x="1432876" y="2391398"/>
              <a:ext cx="435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a:t>
              </a:r>
            </a:p>
          </p:txBody>
        </p:sp>
        <p:sp>
          <p:nvSpPr>
            <p:cNvPr id="46" name="Rectangle 45">
              <a:extLst>
                <a:ext uri="{FF2B5EF4-FFF2-40B4-BE49-F238E27FC236}">
                  <a16:creationId xmlns="" xmlns:a16="http://schemas.microsoft.com/office/drawing/2014/main" id="{074231EE-BA77-4939-A3E6-1CF57F4823E2}"/>
                </a:ext>
              </a:extLst>
            </p:cNvPr>
            <p:cNvSpPr/>
            <p:nvPr/>
          </p:nvSpPr>
          <p:spPr>
            <a:xfrm>
              <a:off x="4310696" y="2527126"/>
              <a:ext cx="1294220" cy="2439701"/>
            </a:xfrm>
            <a:prstGeom prst="rect">
              <a:avLst/>
            </a:prstGeom>
            <a:solidFill>
              <a:srgbClr val="59C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7" name="Rectangle 46">
              <a:extLst>
                <a:ext uri="{FF2B5EF4-FFF2-40B4-BE49-F238E27FC236}">
                  <a16:creationId xmlns="" xmlns:a16="http://schemas.microsoft.com/office/drawing/2014/main" id="{50D12FF1-26BA-46FB-B09E-73F1D7E86182}"/>
                </a:ext>
              </a:extLst>
            </p:cNvPr>
            <p:cNvSpPr/>
            <p:nvPr/>
          </p:nvSpPr>
          <p:spPr>
            <a:xfrm>
              <a:off x="4310696" y="2521514"/>
              <a:ext cx="1294220" cy="1958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Rectangle 48">
              <a:extLst>
                <a:ext uri="{FF2B5EF4-FFF2-40B4-BE49-F238E27FC236}">
                  <a16:creationId xmlns="" xmlns:a16="http://schemas.microsoft.com/office/drawing/2014/main" id="{4AD40680-7AEA-4F41-A06F-EAF5D7DC0F60}"/>
                </a:ext>
              </a:extLst>
            </p:cNvPr>
            <p:cNvSpPr/>
            <p:nvPr/>
          </p:nvSpPr>
          <p:spPr>
            <a:xfrm>
              <a:off x="6363787" y="2527126"/>
              <a:ext cx="1294220" cy="2439701"/>
            </a:xfrm>
            <a:prstGeom prst="rect">
              <a:avLst/>
            </a:prstGeom>
            <a:solidFill>
              <a:srgbClr val="59CB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Rectangle 49">
              <a:extLst>
                <a:ext uri="{FF2B5EF4-FFF2-40B4-BE49-F238E27FC236}">
                  <a16:creationId xmlns="" xmlns:a16="http://schemas.microsoft.com/office/drawing/2014/main" id="{7BAF5CA0-CEBD-4872-A2C1-1CD254528775}"/>
                </a:ext>
              </a:extLst>
            </p:cNvPr>
            <p:cNvSpPr/>
            <p:nvPr/>
          </p:nvSpPr>
          <p:spPr>
            <a:xfrm>
              <a:off x="6363787" y="2521514"/>
              <a:ext cx="1294220" cy="1363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3" name="Straight Connector 22">
              <a:extLst>
                <a:ext uri="{FF2B5EF4-FFF2-40B4-BE49-F238E27FC236}">
                  <a16:creationId xmlns="" xmlns:a16="http://schemas.microsoft.com/office/drawing/2014/main" id="{A6C2D450-CD46-46B0-AE17-99E4EDBC638C}"/>
                </a:ext>
              </a:extLst>
            </p:cNvPr>
            <p:cNvCxnSpPr/>
            <p:nvPr/>
          </p:nvCxnSpPr>
          <p:spPr>
            <a:xfrm flipH="1">
              <a:off x="1868512" y="4966827"/>
              <a:ext cx="6146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938" name="TextBox 7"/>
            <p:cNvSpPr txBox="1">
              <a:spLocks noChangeArrowheads="1"/>
            </p:cNvSpPr>
            <p:nvPr/>
          </p:nvSpPr>
          <p:spPr bwMode="auto">
            <a:xfrm>
              <a:off x="1904319" y="1762528"/>
              <a:ext cx="2023950" cy="4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lvl="0" algn="ctr" eaLnBrk="0" fontAlgn="base" hangingPunct="0">
                <a:spcBef>
                  <a:spcPct val="0"/>
                </a:spcBef>
                <a:spcAft>
                  <a:spcPct val="0"/>
                </a:spcAft>
                <a:buNone/>
                <a:defRPr/>
              </a:pPr>
              <a:r>
                <a:rPr lang="ru-RU" altLang="en-US" sz="1200" dirty="0">
                  <a:solidFill>
                    <a:srgbClr val="000000"/>
                  </a:solidFill>
                </a:rPr>
                <a:t>Снижение количества новых случаев ХГС на </a:t>
              </a:r>
              <a:r>
                <a:rPr lang="en-GB" altLang="en-US" sz="1800" b="1" dirty="0">
                  <a:solidFill>
                    <a:schemeClr val="tx2">
                      <a:lumMod val="75000"/>
                    </a:schemeClr>
                  </a:solidFill>
                </a:rPr>
                <a:t>90%</a:t>
              </a:r>
              <a:endParaRPr kumimoji="0" lang="en-GB" altLang="en-US" sz="1200" b="0" i="0" u="none" strike="noStrike" kern="1200" cap="none" spc="0" normalizeH="0" baseline="0" noProof="0" dirty="0">
                <a:ln>
                  <a:noFill/>
                </a:ln>
                <a:solidFill>
                  <a:schemeClr val="tx2">
                    <a:lumMod val="75000"/>
                  </a:schemeClr>
                </a:solidFill>
                <a:effectLst/>
                <a:uLnTx/>
                <a:uFillTx/>
              </a:endParaRPr>
            </a:p>
          </p:txBody>
        </p:sp>
        <p:sp>
          <p:nvSpPr>
            <p:cNvPr id="38939" name="TextBox 51"/>
            <p:cNvSpPr txBox="1">
              <a:spLocks noChangeArrowheads="1"/>
            </p:cNvSpPr>
            <p:nvPr/>
          </p:nvSpPr>
          <p:spPr bwMode="auto">
            <a:xfrm>
              <a:off x="5989985" y="1762528"/>
              <a:ext cx="2023950" cy="48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lvl="0" algn="ctr" eaLnBrk="0" fontAlgn="base" hangingPunct="0">
                <a:spcBef>
                  <a:spcPct val="0"/>
                </a:spcBef>
                <a:spcAft>
                  <a:spcPct val="0"/>
                </a:spcAft>
                <a:buNone/>
                <a:defRPr/>
              </a:pPr>
              <a:r>
                <a:rPr lang="ru-RU" altLang="en-US" sz="1200" dirty="0">
                  <a:solidFill>
                    <a:srgbClr val="000000"/>
                  </a:solidFill>
                </a:rPr>
                <a:t>Снижение смертности от гепатита С на </a:t>
              </a:r>
              <a:r>
                <a:rPr lang="en-GB" altLang="en-US" sz="1800" b="1" dirty="0">
                  <a:solidFill>
                    <a:schemeClr val="tx2">
                      <a:lumMod val="75000"/>
                    </a:schemeClr>
                  </a:solidFill>
                </a:rPr>
                <a:t>65%</a:t>
              </a:r>
              <a:endParaRPr kumimoji="0" lang="en-GB" altLang="en-US" sz="1800" b="0" i="0" u="none" strike="noStrike" kern="1200" cap="none" spc="0" normalizeH="0" baseline="0" noProof="0" dirty="0">
                <a:ln>
                  <a:noFill/>
                </a:ln>
                <a:solidFill>
                  <a:schemeClr val="tx2">
                    <a:lumMod val="75000"/>
                  </a:schemeClr>
                </a:solidFill>
                <a:effectLst/>
                <a:uLnTx/>
                <a:uFillTx/>
              </a:endParaRPr>
            </a:p>
          </p:txBody>
        </p:sp>
        <p:sp>
          <p:nvSpPr>
            <p:cNvPr id="38940" name="TextBox 52"/>
            <p:cNvSpPr txBox="1">
              <a:spLocks noChangeArrowheads="1"/>
            </p:cNvSpPr>
            <p:nvPr/>
          </p:nvSpPr>
          <p:spPr bwMode="auto">
            <a:xfrm>
              <a:off x="3862865" y="1762527"/>
              <a:ext cx="2186469" cy="65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rPr>
                <a:t>80%</a:t>
              </a:r>
              <a:r>
                <a:rPr kumimoji="0" lang="en-GB" altLang="en-US" sz="18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t>
              </a:r>
              <a:r>
                <a:rPr lang="ru-RU" altLang="en-US" sz="1200" dirty="0">
                  <a:solidFill>
                    <a:srgbClr val="000000"/>
                  </a:solidFill>
                </a:rPr>
                <a:t>подлежащих терапии пациентов  с ХГС должны получить лечение</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41" name="TextBox 36"/>
            <p:cNvSpPr txBox="1">
              <a:spLocks noChangeArrowheads="1"/>
            </p:cNvSpPr>
            <p:nvPr/>
          </p:nvSpPr>
          <p:spPr bwMode="auto">
            <a:xfrm>
              <a:off x="2046980" y="5001800"/>
              <a:ext cx="1697063" cy="2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Новые случаи ХГС</a:t>
              </a:r>
              <a:endPar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42" name="TextBox 37"/>
            <p:cNvSpPr txBox="1">
              <a:spLocks noChangeArrowheads="1"/>
            </p:cNvSpPr>
            <p:nvPr/>
          </p:nvSpPr>
          <p:spPr bwMode="auto">
            <a:xfrm>
              <a:off x="5839174" y="5001800"/>
              <a:ext cx="2405234" cy="2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Смертность от гепатита С</a:t>
              </a:r>
              <a:endPar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43" name="TextBox 38"/>
            <p:cNvSpPr txBox="1">
              <a:spLocks noChangeArrowheads="1"/>
            </p:cNvSpPr>
            <p:nvPr/>
          </p:nvSpPr>
          <p:spPr bwMode="auto">
            <a:xfrm>
              <a:off x="3903738" y="5001799"/>
              <a:ext cx="2123058" cy="40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Подлежащие терапии пациенты с ХГС</a:t>
              </a:r>
              <a:endPar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44" name="TextBox 9"/>
            <p:cNvSpPr txBox="1">
              <a:spLocks noChangeArrowheads="1"/>
            </p:cNvSpPr>
            <p:nvPr/>
          </p:nvSpPr>
          <p:spPr bwMode="auto">
            <a:xfrm rot="16200000">
              <a:off x="479715" y="3607269"/>
              <a:ext cx="1860984" cy="32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Down Arrow 12">
              <a:extLst>
                <a:ext uri="{FF2B5EF4-FFF2-40B4-BE49-F238E27FC236}">
                  <a16:creationId xmlns="" xmlns:a16="http://schemas.microsoft.com/office/drawing/2014/main" id="{B812F697-0A31-40F4-B38F-C049ACD9ED5F}"/>
                </a:ext>
              </a:extLst>
            </p:cNvPr>
            <p:cNvSpPr/>
            <p:nvPr/>
          </p:nvSpPr>
          <p:spPr>
            <a:xfrm>
              <a:off x="2659118" y="2517305"/>
              <a:ext cx="491196" cy="2181562"/>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Down Arrow 39">
              <a:extLst>
                <a:ext uri="{FF2B5EF4-FFF2-40B4-BE49-F238E27FC236}">
                  <a16:creationId xmlns="" xmlns:a16="http://schemas.microsoft.com/office/drawing/2014/main" id="{BA03DE7A-D647-48CD-9B47-4DB245F5E5FD}"/>
                </a:ext>
              </a:extLst>
            </p:cNvPr>
            <p:cNvSpPr/>
            <p:nvPr/>
          </p:nvSpPr>
          <p:spPr>
            <a:xfrm>
              <a:off x="4719107" y="2517305"/>
              <a:ext cx="492577" cy="1912199"/>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chemeClr val="tx2">
                    <a:lumMod val="75000"/>
                  </a:schemeClr>
                </a:solidFill>
                <a:effectLst/>
                <a:uLnTx/>
                <a:uFillTx/>
                <a:latin typeface="Arial"/>
                <a:ea typeface="+mn-ea"/>
                <a:cs typeface="+mn-cs"/>
              </a:endParaRPr>
            </a:p>
          </p:txBody>
        </p:sp>
        <p:sp>
          <p:nvSpPr>
            <p:cNvPr id="41" name="Down Arrow 40">
              <a:extLst>
                <a:ext uri="{FF2B5EF4-FFF2-40B4-BE49-F238E27FC236}">
                  <a16:creationId xmlns="" xmlns:a16="http://schemas.microsoft.com/office/drawing/2014/main" id="{56CD15CA-DAC6-4C03-B0D7-7B535E502A8A}"/>
                </a:ext>
              </a:extLst>
            </p:cNvPr>
            <p:cNvSpPr/>
            <p:nvPr/>
          </p:nvSpPr>
          <p:spPr>
            <a:xfrm>
              <a:off x="6765299" y="2517305"/>
              <a:ext cx="491196" cy="1320161"/>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43" name="Straight Connector 42">
              <a:extLst>
                <a:ext uri="{FF2B5EF4-FFF2-40B4-BE49-F238E27FC236}">
                  <a16:creationId xmlns="" xmlns:a16="http://schemas.microsoft.com/office/drawing/2014/main" id="{D3667691-FF5F-4938-A4E9-A5CDFD10F6C4}"/>
                </a:ext>
              </a:extLst>
            </p:cNvPr>
            <p:cNvCxnSpPr/>
            <p:nvPr/>
          </p:nvCxnSpPr>
          <p:spPr>
            <a:xfrm>
              <a:off x="3931261" y="4972438"/>
              <a:ext cx="0" cy="37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55E0482D-D181-4535-8CB2-53FED3EC44BE}"/>
                </a:ext>
              </a:extLst>
            </p:cNvPr>
            <p:cNvCxnSpPr/>
            <p:nvPr/>
          </p:nvCxnSpPr>
          <p:spPr>
            <a:xfrm>
              <a:off x="5984352" y="4972438"/>
              <a:ext cx="0" cy="37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D73C1F0D-DA6F-48AC-A0AB-75A70685A10A}"/>
                </a:ext>
              </a:extLst>
            </p:cNvPr>
            <p:cNvCxnSpPr/>
            <p:nvPr/>
          </p:nvCxnSpPr>
          <p:spPr>
            <a:xfrm>
              <a:off x="8008468" y="4972438"/>
              <a:ext cx="0" cy="37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Rounded Corners 6">
            <a:extLst>
              <a:ext uri="{FF2B5EF4-FFF2-40B4-BE49-F238E27FC236}">
                <a16:creationId xmlns="" xmlns:a16="http://schemas.microsoft.com/office/drawing/2014/main" id="{D459764B-987C-48EA-860F-778C42E22A4D}"/>
              </a:ext>
            </a:extLst>
          </p:cNvPr>
          <p:cNvSpPr/>
          <p:nvPr/>
        </p:nvSpPr>
        <p:spPr>
          <a:xfrm>
            <a:off x="473830" y="5735868"/>
            <a:ext cx="8371483" cy="517608"/>
          </a:xfrm>
          <a:prstGeom prst="roundRect">
            <a:avLst/>
          </a:prstGeom>
          <a:solidFill>
            <a:schemeClr val="bg1">
              <a:lumMod val="9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200" b="1" dirty="0">
                <a:solidFill>
                  <a:schemeClr val="tx1"/>
                </a:solidFill>
              </a:rPr>
              <a:t>Глобальная стратегия по борьбе с вирусными гепатитами, принятая ВОЗ в 2016, предполагает, </a:t>
            </a:r>
            <a:endParaRPr lang="en-US" sz="1200" b="1" dirty="0" smtClean="0">
              <a:solidFill>
                <a:schemeClr val="tx1"/>
              </a:solidFill>
            </a:endParaRPr>
          </a:p>
          <a:p>
            <a:pPr algn="ctr">
              <a:lnSpc>
                <a:spcPct val="90000"/>
              </a:lnSpc>
            </a:pPr>
            <a:r>
              <a:rPr lang="ru-RU" sz="1200" b="1" dirty="0" smtClean="0">
                <a:solidFill>
                  <a:schemeClr val="tx1"/>
                </a:solidFill>
              </a:rPr>
              <a:t>что </a:t>
            </a:r>
            <a:r>
              <a:rPr lang="ru-RU" sz="1200" b="1" dirty="0">
                <a:solidFill>
                  <a:schemeClr val="tx1"/>
                </a:solidFill>
              </a:rPr>
              <a:t>80% больных в мире к 2030 г. должны быть обеспечены противовирусной терапией!</a:t>
            </a:r>
          </a:p>
        </p:txBody>
      </p:sp>
    </p:spTree>
    <p:extLst>
      <p:ext uri="{BB962C8B-B14F-4D97-AF65-F5344CB8AC3E}">
        <p14:creationId xmlns:p14="http://schemas.microsoft.com/office/powerpoint/2010/main" val="2146694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4" name="Chart 1283"/>
          <p:cNvGraphicFramePr/>
          <p:nvPr>
            <p:extLst>
              <p:ext uri="{D42A27DB-BD31-4B8C-83A1-F6EECF244321}">
                <p14:modId xmlns:p14="http://schemas.microsoft.com/office/powerpoint/2010/main" val="2119485462"/>
              </p:ext>
            </p:extLst>
          </p:nvPr>
        </p:nvGraphicFramePr>
        <p:xfrm>
          <a:off x="217503" y="1294545"/>
          <a:ext cx="8595360" cy="4695290"/>
        </p:xfrm>
        <a:graphic>
          <a:graphicData uri="http://schemas.openxmlformats.org/drawingml/2006/chart">
            <c:chart xmlns:c="http://schemas.openxmlformats.org/drawingml/2006/chart" xmlns:r="http://schemas.openxmlformats.org/officeDocument/2006/relationships" r:id="rId3"/>
          </a:graphicData>
        </a:graphic>
      </p:graphicFrame>
      <p:grpSp>
        <p:nvGrpSpPr>
          <p:cNvPr id="1290" name="Group 1289"/>
          <p:cNvGrpSpPr/>
          <p:nvPr/>
        </p:nvGrpSpPr>
        <p:grpSpPr>
          <a:xfrm>
            <a:off x="1665811" y="1692114"/>
            <a:ext cx="6326752" cy="3825108"/>
            <a:chOff x="1677183" y="1677880"/>
            <a:chExt cx="6326752" cy="3595456"/>
          </a:xfrm>
        </p:grpSpPr>
        <p:sp>
          <p:nvSpPr>
            <p:cNvPr id="8" name="Rectangle 7"/>
            <p:cNvSpPr/>
            <p:nvPr/>
          </p:nvSpPr>
          <p:spPr>
            <a:xfrm>
              <a:off x="1677183" y="1677880"/>
              <a:ext cx="568960" cy="3595456"/>
            </a:xfrm>
            <a:prstGeom prst="rect">
              <a:avLst/>
            </a:pr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prstClr val="white"/>
                </a:solidFill>
              </a:endParaRPr>
            </a:p>
          </p:txBody>
        </p:sp>
        <p:sp>
          <p:nvSpPr>
            <p:cNvPr id="11" name="Rectangle 10"/>
            <p:cNvSpPr/>
            <p:nvPr/>
          </p:nvSpPr>
          <p:spPr>
            <a:xfrm>
              <a:off x="3608170" y="1677880"/>
              <a:ext cx="568960" cy="3595456"/>
            </a:xfrm>
            <a:prstGeom prst="rect">
              <a:avLst/>
            </a:pr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prstClr val="white"/>
                </a:solidFill>
              </a:endParaRPr>
            </a:p>
          </p:txBody>
        </p:sp>
        <p:sp>
          <p:nvSpPr>
            <p:cNvPr id="12" name="Rectangle 11"/>
            <p:cNvSpPr/>
            <p:nvPr/>
          </p:nvSpPr>
          <p:spPr>
            <a:xfrm>
              <a:off x="5515711" y="1677880"/>
              <a:ext cx="568960" cy="3595456"/>
            </a:xfrm>
            <a:prstGeom prst="rect">
              <a:avLst/>
            </a:pr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prstClr val="white"/>
                </a:solidFill>
              </a:endParaRPr>
            </a:p>
          </p:txBody>
        </p:sp>
        <p:sp>
          <p:nvSpPr>
            <p:cNvPr id="13" name="Rectangle 12"/>
            <p:cNvSpPr/>
            <p:nvPr/>
          </p:nvSpPr>
          <p:spPr>
            <a:xfrm>
              <a:off x="7434975" y="1677880"/>
              <a:ext cx="568960" cy="3595456"/>
            </a:xfrm>
            <a:prstGeom prst="rect">
              <a:avLst/>
            </a:prstGeom>
            <a:no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prstClr val="white"/>
                </a:solidFill>
              </a:endParaRPr>
            </a:p>
          </p:txBody>
        </p:sp>
      </p:grpSp>
      <p:sp>
        <p:nvSpPr>
          <p:cNvPr id="2" name="Title 1"/>
          <p:cNvSpPr>
            <a:spLocks noGrp="1"/>
          </p:cNvSpPr>
          <p:nvPr>
            <p:ph type="title"/>
          </p:nvPr>
        </p:nvSpPr>
        <p:spPr/>
        <p:txBody>
          <a:bodyPr/>
          <a:lstStyle/>
          <a:p>
            <a:r>
              <a:rPr lang="ru-RU" b="1" dirty="0" smtClean="0"/>
              <a:t>СОФ/ВЕЛ + РБВ 12 </a:t>
            </a:r>
            <a:r>
              <a:rPr lang="ru-RU" b="1" dirty="0" err="1" smtClean="0"/>
              <a:t>нед</a:t>
            </a:r>
            <a:r>
              <a:rPr lang="ru-RU" b="1" dirty="0" smtClean="0"/>
              <a:t>. у пациентов с декомпенсированным циррозом</a:t>
            </a:r>
            <a:endParaRPr lang="en-US" b="1" dirty="0"/>
          </a:p>
        </p:txBody>
      </p:sp>
      <p:sp>
        <p:nvSpPr>
          <p:cNvPr id="4" name="Text Placeholder 3"/>
          <p:cNvSpPr>
            <a:spLocks noGrp="1"/>
          </p:cNvSpPr>
          <p:nvPr>
            <p:ph type="body" sz="quarter" idx="13"/>
          </p:nvPr>
        </p:nvSpPr>
        <p:spPr/>
        <p:txBody>
          <a:bodyPr/>
          <a:lstStyle/>
          <a:p>
            <a:pPr>
              <a:spcBef>
                <a:spcPct val="0"/>
              </a:spcBef>
              <a:buClr>
                <a:srgbClr val="E2E2E2">
                  <a:lumMod val="75000"/>
                </a:srgbClr>
              </a:buClr>
            </a:pPr>
            <a:r>
              <a:rPr lang="en-US" altLang="en-US" dirty="0" smtClean="0">
                <a:solidFill>
                  <a:prstClr val="black"/>
                </a:solidFill>
              </a:rPr>
              <a:t>ASTRAL-4</a:t>
            </a:r>
            <a:endParaRPr lang="en-US" altLang="en-US" dirty="0">
              <a:solidFill>
                <a:prstClr val="black"/>
              </a:solidFill>
            </a:endParaRPr>
          </a:p>
        </p:txBody>
      </p:sp>
      <p:sp>
        <p:nvSpPr>
          <p:cNvPr id="7" name="TextBox 6"/>
          <p:cNvSpPr txBox="1"/>
          <p:nvPr/>
        </p:nvSpPr>
        <p:spPr>
          <a:xfrm>
            <a:off x="240399" y="5898380"/>
            <a:ext cx="8708994" cy="443198"/>
          </a:xfrm>
          <a:prstGeom prst="rect">
            <a:avLst/>
          </a:prstGeom>
          <a:noFill/>
        </p:spPr>
        <p:txBody>
          <a:bodyPr wrap="square" lIns="0" tIns="0" rIns="0" bIns="0" rtlCol="0">
            <a:spAutoFit/>
          </a:bodyPr>
          <a:lstStyle/>
          <a:p>
            <a:pPr algn="ctr">
              <a:lnSpc>
                <a:spcPct val="90000"/>
              </a:lnSpc>
            </a:pPr>
            <a:r>
              <a:rPr lang="ru-RU" sz="1600" b="1" dirty="0" smtClean="0">
                <a:solidFill>
                  <a:prstClr val="black"/>
                </a:solidFill>
              </a:rPr>
              <a:t>Терапия СОФ</a:t>
            </a:r>
            <a:r>
              <a:rPr lang="en-US" sz="1600" b="1" dirty="0" smtClean="0">
                <a:solidFill>
                  <a:prstClr val="black"/>
                </a:solidFill>
              </a:rPr>
              <a:t>/</a:t>
            </a:r>
            <a:r>
              <a:rPr lang="ru-RU" sz="1600" b="1" dirty="0" smtClean="0">
                <a:solidFill>
                  <a:prstClr val="black"/>
                </a:solidFill>
              </a:rPr>
              <a:t>ВЕЛ</a:t>
            </a:r>
            <a:r>
              <a:rPr lang="en-US" sz="1600" b="1" dirty="0" smtClean="0">
                <a:solidFill>
                  <a:prstClr val="black"/>
                </a:solidFill>
              </a:rPr>
              <a:t> </a:t>
            </a:r>
            <a:r>
              <a:rPr lang="en-US" sz="1600" b="1" dirty="0">
                <a:solidFill>
                  <a:prstClr val="black"/>
                </a:solidFill>
              </a:rPr>
              <a:t>+ </a:t>
            </a:r>
            <a:r>
              <a:rPr lang="ru-RU" sz="1600" b="1" dirty="0" smtClean="0">
                <a:solidFill>
                  <a:prstClr val="black"/>
                </a:solidFill>
              </a:rPr>
              <a:t>РБВ </a:t>
            </a:r>
            <a:r>
              <a:rPr lang="en-US" sz="1600" b="1" dirty="0" smtClean="0">
                <a:solidFill>
                  <a:prstClr val="black"/>
                </a:solidFill>
              </a:rPr>
              <a:t> </a:t>
            </a:r>
            <a:r>
              <a:rPr lang="ru-RU" sz="1600" b="1" dirty="0" smtClean="0">
                <a:solidFill>
                  <a:prstClr val="black"/>
                </a:solidFill>
              </a:rPr>
              <a:t>позволяет достичь высокой частоты УВО12 у пациентов с декомпенсированным заболеванием печени</a:t>
            </a:r>
            <a:endParaRPr lang="en-US" sz="1600" b="1" dirty="0" smtClean="0">
              <a:solidFill>
                <a:prstClr val="black"/>
              </a:solidFill>
            </a:endParaRPr>
          </a:p>
        </p:txBody>
      </p:sp>
      <p:grpSp>
        <p:nvGrpSpPr>
          <p:cNvPr id="1287" name="Group 1286"/>
          <p:cNvGrpSpPr/>
          <p:nvPr/>
        </p:nvGrpSpPr>
        <p:grpSpPr>
          <a:xfrm>
            <a:off x="1401113" y="1874521"/>
            <a:ext cx="6875463" cy="2641600"/>
            <a:chOff x="1459708" y="1886244"/>
            <a:chExt cx="6875463" cy="2641600"/>
          </a:xfrm>
        </p:grpSpPr>
        <p:sp>
          <p:nvSpPr>
            <p:cNvPr id="1090" name="Freeform 11"/>
            <p:cNvSpPr>
              <a:spLocks noEditPoints="1"/>
            </p:cNvSpPr>
            <p:nvPr/>
          </p:nvSpPr>
          <p:spPr bwMode="auto">
            <a:xfrm>
              <a:off x="1459708" y="2205332"/>
              <a:ext cx="57150" cy="550863"/>
            </a:xfrm>
            <a:custGeom>
              <a:avLst/>
              <a:gdLst>
                <a:gd name="T0" fmla="*/ 0 w 36"/>
                <a:gd name="T1" fmla="*/ 0 h 347"/>
                <a:gd name="T2" fmla="*/ 36 w 36"/>
                <a:gd name="T3" fmla="*/ 0 h 347"/>
                <a:gd name="T4" fmla="*/ 0 w 36"/>
                <a:gd name="T5" fmla="*/ 347 h 347"/>
                <a:gd name="T6" fmla="*/ 36 w 36"/>
                <a:gd name="T7" fmla="*/ 347 h 347"/>
                <a:gd name="T8" fmla="*/ 18 w 36"/>
                <a:gd name="T9" fmla="*/ 157 h 347"/>
                <a:gd name="T10" fmla="*/ 18 w 36"/>
                <a:gd name="T11" fmla="*/ 0 h 347"/>
                <a:gd name="T12" fmla="*/ 18 w 36"/>
                <a:gd name="T13" fmla="*/ 157 h 347"/>
                <a:gd name="T14" fmla="*/ 18 w 36"/>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7">
                  <a:moveTo>
                    <a:pt x="0" y="0"/>
                  </a:moveTo>
                  <a:lnTo>
                    <a:pt x="36" y="0"/>
                  </a:lnTo>
                  <a:moveTo>
                    <a:pt x="0" y="347"/>
                  </a:moveTo>
                  <a:lnTo>
                    <a:pt x="36" y="347"/>
                  </a:lnTo>
                  <a:moveTo>
                    <a:pt x="18" y="157"/>
                  </a:moveTo>
                  <a:lnTo>
                    <a:pt x="18" y="0"/>
                  </a:lnTo>
                  <a:moveTo>
                    <a:pt x="18" y="157"/>
                  </a:moveTo>
                  <a:lnTo>
                    <a:pt x="18" y="347"/>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1" name="Freeform 12"/>
            <p:cNvSpPr>
              <a:spLocks noEditPoints="1"/>
            </p:cNvSpPr>
            <p:nvPr/>
          </p:nvSpPr>
          <p:spPr bwMode="auto">
            <a:xfrm>
              <a:off x="3363121" y="2065632"/>
              <a:ext cx="58738" cy="557213"/>
            </a:xfrm>
            <a:custGeom>
              <a:avLst/>
              <a:gdLst>
                <a:gd name="T0" fmla="*/ 0 w 37"/>
                <a:gd name="T1" fmla="*/ 0 h 351"/>
                <a:gd name="T2" fmla="*/ 37 w 37"/>
                <a:gd name="T3" fmla="*/ 0 h 351"/>
                <a:gd name="T4" fmla="*/ 0 w 37"/>
                <a:gd name="T5" fmla="*/ 351 h 351"/>
                <a:gd name="T6" fmla="*/ 37 w 37"/>
                <a:gd name="T7" fmla="*/ 351 h 351"/>
                <a:gd name="T8" fmla="*/ 19 w 37"/>
                <a:gd name="T9" fmla="*/ 138 h 351"/>
                <a:gd name="T10" fmla="*/ 19 w 37"/>
                <a:gd name="T11" fmla="*/ 0 h 351"/>
                <a:gd name="T12" fmla="*/ 19 w 37"/>
                <a:gd name="T13" fmla="*/ 138 h 351"/>
                <a:gd name="T14" fmla="*/ 19 w 37"/>
                <a:gd name="T15" fmla="*/ 351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51">
                  <a:moveTo>
                    <a:pt x="0" y="0"/>
                  </a:moveTo>
                  <a:lnTo>
                    <a:pt x="37" y="0"/>
                  </a:lnTo>
                  <a:moveTo>
                    <a:pt x="0" y="351"/>
                  </a:moveTo>
                  <a:lnTo>
                    <a:pt x="37" y="351"/>
                  </a:lnTo>
                  <a:moveTo>
                    <a:pt x="19" y="138"/>
                  </a:moveTo>
                  <a:lnTo>
                    <a:pt x="19" y="0"/>
                  </a:lnTo>
                  <a:moveTo>
                    <a:pt x="19" y="138"/>
                  </a:moveTo>
                  <a:lnTo>
                    <a:pt x="19" y="351"/>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2" name="Freeform 13"/>
            <p:cNvSpPr>
              <a:spLocks noEditPoints="1"/>
            </p:cNvSpPr>
            <p:nvPr/>
          </p:nvSpPr>
          <p:spPr bwMode="auto">
            <a:xfrm>
              <a:off x="5268121" y="2656182"/>
              <a:ext cx="53975" cy="1806575"/>
            </a:xfrm>
            <a:custGeom>
              <a:avLst/>
              <a:gdLst>
                <a:gd name="T0" fmla="*/ 0 w 34"/>
                <a:gd name="T1" fmla="*/ 0 h 1138"/>
                <a:gd name="T2" fmla="*/ 34 w 34"/>
                <a:gd name="T3" fmla="*/ 0 h 1138"/>
                <a:gd name="T4" fmla="*/ 0 w 34"/>
                <a:gd name="T5" fmla="*/ 1138 h 1138"/>
                <a:gd name="T6" fmla="*/ 34 w 34"/>
                <a:gd name="T7" fmla="*/ 1138 h 1138"/>
                <a:gd name="T8" fmla="*/ 18 w 34"/>
                <a:gd name="T9" fmla="*/ 569 h 1138"/>
                <a:gd name="T10" fmla="*/ 18 w 34"/>
                <a:gd name="T11" fmla="*/ 0 h 1138"/>
                <a:gd name="T12" fmla="*/ 18 w 34"/>
                <a:gd name="T13" fmla="*/ 569 h 1138"/>
                <a:gd name="T14" fmla="*/ 18 w 34"/>
                <a:gd name="T15" fmla="*/ 1138 h 1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38">
                  <a:moveTo>
                    <a:pt x="0" y="0"/>
                  </a:moveTo>
                  <a:lnTo>
                    <a:pt x="34" y="0"/>
                  </a:lnTo>
                  <a:moveTo>
                    <a:pt x="0" y="1138"/>
                  </a:moveTo>
                  <a:lnTo>
                    <a:pt x="34" y="1138"/>
                  </a:lnTo>
                  <a:moveTo>
                    <a:pt x="18" y="569"/>
                  </a:moveTo>
                  <a:lnTo>
                    <a:pt x="18" y="0"/>
                  </a:lnTo>
                  <a:moveTo>
                    <a:pt x="18" y="569"/>
                  </a:moveTo>
                  <a:lnTo>
                    <a:pt x="18" y="1138"/>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3" name="Freeform 14"/>
            <p:cNvSpPr>
              <a:spLocks noEditPoints="1"/>
            </p:cNvSpPr>
            <p:nvPr/>
          </p:nvSpPr>
          <p:spPr bwMode="auto">
            <a:xfrm>
              <a:off x="7168358" y="1886244"/>
              <a:ext cx="58738" cy="869950"/>
            </a:xfrm>
            <a:custGeom>
              <a:avLst/>
              <a:gdLst>
                <a:gd name="T0" fmla="*/ 0 w 37"/>
                <a:gd name="T1" fmla="*/ 0 h 548"/>
                <a:gd name="T2" fmla="*/ 37 w 37"/>
                <a:gd name="T3" fmla="*/ 0 h 548"/>
                <a:gd name="T4" fmla="*/ 0 w 37"/>
                <a:gd name="T5" fmla="*/ 548 h 548"/>
                <a:gd name="T6" fmla="*/ 37 w 37"/>
                <a:gd name="T7" fmla="*/ 548 h 548"/>
                <a:gd name="T8" fmla="*/ 18 w 37"/>
                <a:gd name="T9" fmla="*/ 0 h 548"/>
                <a:gd name="T10" fmla="*/ 18 w 37"/>
                <a:gd name="T11" fmla="*/ 201 h 548"/>
                <a:gd name="T12" fmla="*/ 18 w 37"/>
                <a:gd name="T13" fmla="*/ 0 h 548"/>
                <a:gd name="T14" fmla="*/ 18 w 37"/>
                <a:gd name="T15" fmla="*/ 548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48">
                  <a:moveTo>
                    <a:pt x="0" y="0"/>
                  </a:moveTo>
                  <a:lnTo>
                    <a:pt x="37" y="0"/>
                  </a:lnTo>
                  <a:moveTo>
                    <a:pt x="0" y="548"/>
                  </a:moveTo>
                  <a:lnTo>
                    <a:pt x="37" y="548"/>
                  </a:lnTo>
                  <a:moveTo>
                    <a:pt x="18" y="0"/>
                  </a:moveTo>
                  <a:lnTo>
                    <a:pt x="18" y="201"/>
                  </a:lnTo>
                  <a:moveTo>
                    <a:pt x="18" y="0"/>
                  </a:moveTo>
                  <a:lnTo>
                    <a:pt x="18" y="548"/>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4" name="Freeform 15"/>
            <p:cNvSpPr>
              <a:spLocks noEditPoints="1"/>
            </p:cNvSpPr>
            <p:nvPr/>
          </p:nvSpPr>
          <p:spPr bwMode="auto">
            <a:xfrm>
              <a:off x="2013746" y="1949744"/>
              <a:ext cx="57150" cy="371475"/>
            </a:xfrm>
            <a:custGeom>
              <a:avLst/>
              <a:gdLst>
                <a:gd name="T0" fmla="*/ 0 w 36"/>
                <a:gd name="T1" fmla="*/ 0 h 234"/>
                <a:gd name="T2" fmla="*/ 36 w 36"/>
                <a:gd name="T3" fmla="*/ 0 h 234"/>
                <a:gd name="T4" fmla="*/ 0 w 36"/>
                <a:gd name="T5" fmla="*/ 234 h 234"/>
                <a:gd name="T6" fmla="*/ 36 w 36"/>
                <a:gd name="T7" fmla="*/ 234 h 234"/>
                <a:gd name="T8" fmla="*/ 18 w 36"/>
                <a:gd name="T9" fmla="*/ 87 h 234"/>
                <a:gd name="T10" fmla="*/ 18 w 36"/>
                <a:gd name="T11" fmla="*/ 0 h 234"/>
                <a:gd name="T12" fmla="*/ 18 w 36"/>
                <a:gd name="T13" fmla="*/ 87 h 234"/>
                <a:gd name="T14" fmla="*/ 18 w 36"/>
                <a:gd name="T15" fmla="*/ 23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34">
                  <a:moveTo>
                    <a:pt x="0" y="0"/>
                  </a:moveTo>
                  <a:lnTo>
                    <a:pt x="36" y="0"/>
                  </a:lnTo>
                  <a:moveTo>
                    <a:pt x="0" y="234"/>
                  </a:moveTo>
                  <a:lnTo>
                    <a:pt x="36" y="234"/>
                  </a:lnTo>
                  <a:moveTo>
                    <a:pt x="18" y="87"/>
                  </a:moveTo>
                  <a:lnTo>
                    <a:pt x="18" y="0"/>
                  </a:lnTo>
                  <a:moveTo>
                    <a:pt x="18" y="87"/>
                  </a:moveTo>
                  <a:lnTo>
                    <a:pt x="18" y="234"/>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5" name="Freeform 16"/>
            <p:cNvSpPr>
              <a:spLocks noEditPoints="1"/>
            </p:cNvSpPr>
            <p:nvPr/>
          </p:nvSpPr>
          <p:spPr bwMode="auto">
            <a:xfrm>
              <a:off x="3918746" y="1903707"/>
              <a:ext cx="57150" cy="381000"/>
            </a:xfrm>
            <a:custGeom>
              <a:avLst/>
              <a:gdLst>
                <a:gd name="T0" fmla="*/ 0 w 36"/>
                <a:gd name="T1" fmla="*/ 0 h 240"/>
                <a:gd name="T2" fmla="*/ 36 w 36"/>
                <a:gd name="T3" fmla="*/ 0 h 240"/>
                <a:gd name="T4" fmla="*/ 0 w 36"/>
                <a:gd name="T5" fmla="*/ 240 h 240"/>
                <a:gd name="T6" fmla="*/ 36 w 36"/>
                <a:gd name="T7" fmla="*/ 240 h 240"/>
                <a:gd name="T8" fmla="*/ 18 w 36"/>
                <a:gd name="T9" fmla="*/ 72 h 240"/>
                <a:gd name="T10" fmla="*/ 18 w 36"/>
                <a:gd name="T11" fmla="*/ 0 h 240"/>
                <a:gd name="T12" fmla="*/ 18 w 36"/>
                <a:gd name="T13" fmla="*/ 72 h 240"/>
                <a:gd name="T14" fmla="*/ 18 w 36"/>
                <a:gd name="T15" fmla="*/ 24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0">
                  <a:moveTo>
                    <a:pt x="0" y="0"/>
                  </a:moveTo>
                  <a:lnTo>
                    <a:pt x="36" y="0"/>
                  </a:lnTo>
                  <a:moveTo>
                    <a:pt x="0" y="240"/>
                  </a:moveTo>
                  <a:lnTo>
                    <a:pt x="36" y="240"/>
                  </a:lnTo>
                  <a:moveTo>
                    <a:pt x="18" y="72"/>
                  </a:moveTo>
                  <a:lnTo>
                    <a:pt x="18" y="0"/>
                  </a:lnTo>
                  <a:moveTo>
                    <a:pt x="18" y="72"/>
                  </a:moveTo>
                  <a:lnTo>
                    <a:pt x="18" y="240"/>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6" name="Freeform 17"/>
            <p:cNvSpPr>
              <a:spLocks noEditPoints="1"/>
            </p:cNvSpPr>
            <p:nvPr/>
          </p:nvSpPr>
          <p:spPr bwMode="auto">
            <a:xfrm>
              <a:off x="5818983" y="1935457"/>
              <a:ext cx="61913" cy="1458913"/>
            </a:xfrm>
            <a:custGeom>
              <a:avLst/>
              <a:gdLst>
                <a:gd name="T0" fmla="*/ 0 w 39"/>
                <a:gd name="T1" fmla="*/ 0 h 919"/>
                <a:gd name="T2" fmla="*/ 39 w 39"/>
                <a:gd name="T3" fmla="*/ 0 h 919"/>
                <a:gd name="T4" fmla="*/ 0 w 39"/>
                <a:gd name="T5" fmla="*/ 919 h 919"/>
                <a:gd name="T6" fmla="*/ 39 w 39"/>
                <a:gd name="T7" fmla="*/ 919 h 919"/>
                <a:gd name="T8" fmla="*/ 20 w 39"/>
                <a:gd name="T9" fmla="*/ 284 h 919"/>
                <a:gd name="T10" fmla="*/ 20 w 39"/>
                <a:gd name="T11" fmla="*/ 0 h 919"/>
                <a:gd name="T12" fmla="*/ 20 w 39"/>
                <a:gd name="T13" fmla="*/ 284 h 919"/>
                <a:gd name="T14" fmla="*/ 20 w 39"/>
                <a:gd name="T15" fmla="*/ 919 h 9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19">
                  <a:moveTo>
                    <a:pt x="0" y="0"/>
                  </a:moveTo>
                  <a:lnTo>
                    <a:pt x="39" y="0"/>
                  </a:lnTo>
                  <a:moveTo>
                    <a:pt x="0" y="919"/>
                  </a:moveTo>
                  <a:lnTo>
                    <a:pt x="39" y="919"/>
                  </a:lnTo>
                  <a:moveTo>
                    <a:pt x="20" y="284"/>
                  </a:moveTo>
                  <a:lnTo>
                    <a:pt x="20" y="0"/>
                  </a:lnTo>
                  <a:moveTo>
                    <a:pt x="20" y="284"/>
                  </a:moveTo>
                  <a:lnTo>
                    <a:pt x="20" y="919"/>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7" name="Freeform 18"/>
            <p:cNvSpPr>
              <a:spLocks noEditPoints="1"/>
            </p:cNvSpPr>
            <p:nvPr/>
          </p:nvSpPr>
          <p:spPr bwMode="auto">
            <a:xfrm>
              <a:off x="7723983" y="1886244"/>
              <a:ext cx="57150" cy="434975"/>
            </a:xfrm>
            <a:custGeom>
              <a:avLst/>
              <a:gdLst>
                <a:gd name="T0" fmla="*/ 0 w 36"/>
                <a:gd name="T1" fmla="*/ 0 h 274"/>
                <a:gd name="T2" fmla="*/ 36 w 36"/>
                <a:gd name="T3" fmla="*/ 0 h 274"/>
                <a:gd name="T4" fmla="*/ 0 w 36"/>
                <a:gd name="T5" fmla="*/ 274 h 274"/>
                <a:gd name="T6" fmla="*/ 36 w 36"/>
                <a:gd name="T7" fmla="*/ 274 h 274"/>
                <a:gd name="T8" fmla="*/ 18 w 36"/>
                <a:gd name="T9" fmla="*/ 0 h 274"/>
                <a:gd name="T10" fmla="*/ 18 w 36"/>
                <a:gd name="T11" fmla="*/ 40 h 274"/>
                <a:gd name="T12" fmla="*/ 18 w 36"/>
                <a:gd name="T13" fmla="*/ 0 h 274"/>
                <a:gd name="T14" fmla="*/ 18 w 36"/>
                <a:gd name="T15" fmla="*/ 274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4">
                  <a:moveTo>
                    <a:pt x="0" y="0"/>
                  </a:moveTo>
                  <a:lnTo>
                    <a:pt x="36" y="0"/>
                  </a:lnTo>
                  <a:moveTo>
                    <a:pt x="0" y="274"/>
                  </a:moveTo>
                  <a:lnTo>
                    <a:pt x="36" y="274"/>
                  </a:lnTo>
                  <a:moveTo>
                    <a:pt x="18" y="0"/>
                  </a:moveTo>
                  <a:lnTo>
                    <a:pt x="18" y="40"/>
                  </a:lnTo>
                  <a:moveTo>
                    <a:pt x="18" y="0"/>
                  </a:moveTo>
                  <a:lnTo>
                    <a:pt x="18" y="274"/>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8" name="Freeform 19"/>
            <p:cNvSpPr>
              <a:spLocks noEditPoints="1"/>
            </p:cNvSpPr>
            <p:nvPr/>
          </p:nvSpPr>
          <p:spPr bwMode="auto">
            <a:xfrm>
              <a:off x="2572546" y="2148182"/>
              <a:ext cx="53975" cy="519113"/>
            </a:xfrm>
            <a:custGeom>
              <a:avLst/>
              <a:gdLst>
                <a:gd name="T0" fmla="*/ 0 w 34"/>
                <a:gd name="T1" fmla="*/ 0 h 327"/>
                <a:gd name="T2" fmla="*/ 34 w 34"/>
                <a:gd name="T3" fmla="*/ 0 h 327"/>
                <a:gd name="T4" fmla="*/ 0 w 34"/>
                <a:gd name="T5" fmla="*/ 327 h 327"/>
                <a:gd name="T6" fmla="*/ 34 w 34"/>
                <a:gd name="T7" fmla="*/ 327 h 327"/>
                <a:gd name="T8" fmla="*/ 15 w 34"/>
                <a:gd name="T9" fmla="*/ 129 h 327"/>
                <a:gd name="T10" fmla="*/ 15 w 34"/>
                <a:gd name="T11" fmla="*/ 0 h 327"/>
                <a:gd name="T12" fmla="*/ 15 w 34"/>
                <a:gd name="T13" fmla="*/ 129 h 327"/>
                <a:gd name="T14" fmla="*/ 15 w 34"/>
                <a:gd name="T15" fmla="*/ 327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27">
                  <a:moveTo>
                    <a:pt x="0" y="0"/>
                  </a:moveTo>
                  <a:lnTo>
                    <a:pt x="34" y="0"/>
                  </a:lnTo>
                  <a:moveTo>
                    <a:pt x="0" y="327"/>
                  </a:moveTo>
                  <a:lnTo>
                    <a:pt x="34" y="327"/>
                  </a:lnTo>
                  <a:moveTo>
                    <a:pt x="15" y="129"/>
                  </a:moveTo>
                  <a:lnTo>
                    <a:pt x="15" y="0"/>
                  </a:lnTo>
                  <a:moveTo>
                    <a:pt x="15" y="129"/>
                  </a:moveTo>
                  <a:lnTo>
                    <a:pt x="15" y="327"/>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99" name="Freeform 20"/>
            <p:cNvSpPr>
              <a:spLocks noEditPoints="1"/>
            </p:cNvSpPr>
            <p:nvPr/>
          </p:nvSpPr>
          <p:spPr bwMode="auto">
            <a:xfrm>
              <a:off x="4472783" y="1975144"/>
              <a:ext cx="57150" cy="479425"/>
            </a:xfrm>
            <a:custGeom>
              <a:avLst/>
              <a:gdLst>
                <a:gd name="T0" fmla="*/ 0 w 36"/>
                <a:gd name="T1" fmla="*/ 0 h 302"/>
                <a:gd name="T2" fmla="*/ 36 w 36"/>
                <a:gd name="T3" fmla="*/ 0 h 302"/>
                <a:gd name="T4" fmla="*/ 0 w 36"/>
                <a:gd name="T5" fmla="*/ 302 h 302"/>
                <a:gd name="T6" fmla="*/ 36 w 36"/>
                <a:gd name="T7" fmla="*/ 302 h 302"/>
                <a:gd name="T8" fmla="*/ 18 w 36"/>
                <a:gd name="T9" fmla="*/ 111 h 302"/>
                <a:gd name="T10" fmla="*/ 18 w 36"/>
                <a:gd name="T11" fmla="*/ 0 h 302"/>
                <a:gd name="T12" fmla="*/ 18 w 36"/>
                <a:gd name="T13" fmla="*/ 111 h 302"/>
                <a:gd name="T14" fmla="*/ 18 w 36"/>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02">
                  <a:moveTo>
                    <a:pt x="0" y="0"/>
                  </a:moveTo>
                  <a:lnTo>
                    <a:pt x="36" y="0"/>
                  </a:lnTo>
                  <a:moveTo>
                    <a:pt x="0" y="302"/>
                  </a:moveTo>
                  <a:lnTo>
                    <a:pt x="36" y="302"/>
                  </a:lnTo>
                  <a:moveTo>
                    <a:pt x="18" y="111"/>
                  </a:moveTo>
                  <a:lnTo>
                    <a:pt x="18" y="0"/>
                  </a:lnTo>
                  <a:moveTo>
                    <a:pt x="18" y="111"/>
                  </a:moveTo>
                  <a:lnTo>
                    <a:pt x="18" y="302"/>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00" name="Freeform 21"/>
            <p:cNvSpPr>
              <a:spLocks noEditPoints="1"/>
            </p:cNvSpPr>
            <p:nvPr/>
          </p:nvSpPr>
          <p:spPr bwMode="auto">
            <a:xfrm>
              <a:off x="6376196" y="2591094"/>
              <a:ext cx="58738" cy="1936750"/>
            </a:xfrm>
            <a:custGeom>
              <a:avLst/>
              <a:gdLst>
                <a:gd name="T0" fmla="*/ 0 w 37"/>
                <a:gd name="T1" fmla="*/ 0 h 1220"/>
                <a:gd name="T2" fmla="*/ 37 w 37"/>
                <a:gd name="T3" fmla="*/ 0 h 1220"/>
                <a:gd name="T4" fmla="*/ 0 w 37"/>
                <a:gd name="T5" fmla="*/ 1220 h 1220"/>
                <a:gd name="T6" fmla="*/ 37 w 37"/>
                <a:gd name="T7" fmla="*/ 1220 h 1220"/>
                <a:gd name="T8" fmla="*/ 19 w 37"/>
                <a:gd name="T9" fmla="*/ 610 h 1220"/>
                <a:gd name="T10" fmla="*/ 19 w 37"/>
                <a:gd name="T11" fmla="*/ 0 h 1220"/>
                <a:gd name="T12" fmla="*/ 19 w 37"/>
                <a:gd name="T13" fmla="*/ 610 h 1220"/>
                <a:gd name="T14" fmla="*/ 19 w 37"/>
                <a:gd name="T15" fmla="*/ 1220 h 1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20">
                  <a:moveTo>
                    <a:pt x="0" y="0"/>
                  </a:moveTo>
                  <a:lnTo>
                    <a:pt x="37" y="0"/>
                  </a:lnTo>
                  <a:moveTo>
                    <a:pt x="0" y="1220"/>
                  </a:moveTo>
                  <a:lnTo>
                    <a:pt x="37" y="1220"/>
                  </a:lnTo>
                  <a:moveTo>
                    <a:pt x="19" y="610"/>
                  </a:moveTo>
                  <a:lnTo>
                    <a:pt x="19" y="0"/>
                  </a:lnTo>
                  <a:moveTo>
                    <a:pt x="19" y="610"/>
                  </a:moveTo>
                  <a:lnTo>
                    <a:pt x="19" y="1220"/>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01" name="Freeform 22"/>
            <p:cNvSpPr>
              <a:spLocks noEditPoints="1"/>
            </p:cNvSpPr>
            <p:nvPr/>
          </p:nvSpPr>
          <p:spPr bwMode="auto">
            <a:xfrm>
              <a:off x="8281196" y="2148182"/>
              <a:ext cx="53975" cy="519113"/>
            </a:xfrm>
            <a:custGeom>
              <a:avLst/>
              <a:gdLst>
                <a:gd name="T0" fmla="*/ 0 w 34"/>
                <a:gd name="T1" fmla="*/ 0 h 327"/>
                <a:gd name="T2" fmla="*/ 34 w 34"/>
                <a:gd name="T3" fmla="*/ 0 h 327"/>
                <a:gd name="T4" fmla="*/ 0 w 34"/>
                <a:gd name="T5" fmla="*/ 327 h 327"/>
                <a:gd name="T6" fmla="*/ 34 w 34"/>
                <a:gd name="T7" fmla="*/ 327 h 327"/>
                <a:gd name="T8" fmla="*/ 18 w 34"/>
                <a:gd name="T9" fmla="*/ 129 h 327"/>
                <a:gd name="T10" fmla="*/ 18 w 34"/>
                <a:gd name="T11" fmla="*/ 0 h 327"/>
                <a:gd name="T12" fmla="*/ 18 w 34"/>
                <a:gd name="T13" fmla="*/ 129 h 327"/>
                <a:gd name="T14" fmla="*/ 18 w 34"/>
                <a:gd name="T15" fmla="*/ 327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27">
                  <a:moveTo>
                    <a:pt x="0" y="0"/>
                  </a:moveTo>
                  <a:lnTo>
                    <a:pt x="34" y="0"/>
                  </a:lnTo>
                  <a:moveTo>
                    <a:pt x="0" y="327"/>
                  </a:moveTo>
                  <a:lnTo>
                    <a:pt x="34" y="327"/>
                  </a:lnTo>
                  <a:moveTo>
                    <a:pt x="18" y="129"/>
                  </a:moveTo>
                  <a:lnTo>
                    <a:pt x="18" y="0"/>
                  </a:lnTo>
                  <a:moveTo>
                    <a:pt x="18" y="129"/>
                  </a:moveTo>
                  <a:lnTo>
                    <a:pt x="18" y="327"/>
                  </a:lnTo>
                </a:path>
              </a:pathLst>
            </a:custGeom>
            <a:noFill/>
            <a:ln w="111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289" name="Group 1288"/>
          <p:cNvGrpSpPr/>
          <p:nvPr/>
        </p:nvGrpSpPr>
        <p:grpSpPr>
          <a:xfrm>
            <a:off x="1230191" y="5036751"/>
            <a:ext cx="7399509" cy="415498"/>
            <a:chOff x="1323771" y="4792396"/>
            <a:chExt cx="7399509" cy="415498"/>
          </a:xfrm>
        </p:grpSpPr>
        <p:sp>
          <p:nvSpPr>
            <p:cNvPr id="1286" name="TextBox 1285"/>
            <p:cNvSpPr txBox="1"/>
            <p:nvPr/>
          </p:nvSpPr>
          <p:spPr>
            <a:xfrm>
              <a:off x="1323771" y="5069395"/>
              <a:ext cx="5497722" cy="138499"/>
            </a:xfrm>
            <a:prstGeom prst="rect">
              <a:avLst/>
            </a:prstGeom>
            <a:noFill/>
          </p:spPr>
          <p:txBody>
            <a:bodyPr wrap="square" lIns="0" tIns="0" rIns="0" bIns="0" rtlCol="0">
              <a:spAutoFit/>
            </a:bodyPr>
            <a:lstStyle/>
            <a:p>
              <a:pPr>
                <a:lnSpc>
                  <a:spcPct val="90000"/>
                </a:lnSpc>
              </a:pPr>
              <a:r>
                <a:rPr lang="en-US" sz="1000" dirty="0" smtClean="0">
                  <a:solidFill>
                    <a:prstClr val="white"/>
                  </a:solidFill>
                </a:rPr>
                <a:t>75/90       82/87       77/90              60/68      65/68       65/71               7/14        11/13         6/12 </a:t>
              </a:r>
            </a:p>
          </p:txBody>
        </p:sp>
        <p:sp>
          <p:nvSpPr>
            <p:cNvPr id="1288" name="TextBox 1287"/>
            <p:cNvSpPr txBox="1"/>
            <p:nvPr/>
          </p:nvSpPr>
          <p:spPr>
            <a:xfrm>
              <a:off x="7030785" y="4930895"/>
              <a:ext cx="590822" cy="276999"/>
            </a:xfrm>
            <a:prstGeom prst="rect">
              <a:avLst/>
            </a:prstGeom>
            <a:noFill/>
          </p:spPr>
          <p:txBody>
            <a:bodyPr wrap="square" lIns="0" tIns="0" rIns="0" bIns="0" rtlCol="0">
              <a:spAutoFit/>
            </a:bodyPr>
            <a:lstStyle/>
            <a:p>
              <a:pPr>
                <a:lnSpc>
                  <a:spcPct val="90000"/>
                </a:lnSpc>
              </a:pPr>
              <a:r>
                <a:rPr lang="en-US" sz="1000" dirty="0" smtClean="0">
                  <a:solidFill>
                    <a:prstClr val="white"/>
                  </a:solidFill>
                </a:rPr>
                <a:t>GT2 4/4</a:t>
              </a:r>
            </a:p>
            <a:p>
              <a:pPr>
                <a:lnSpc>
                  <a:spcPct val="90000"/>
                </a:lnSpc>
              </a:pPr>
              <a:r>
                <a:rPr lang="en-US" sz="1000" dirty="0" smtClean="0">
                  <a:solidFill>
                    <a:prstClr val="white"/>
                  </a:solidFill>
                </a:rPr>
                <a:t>GT4 4/4</a:t>
              </a:r>
            </a:p>
          </p:txBody>
        </p:sp>
        <p:sp>
          <p:nvSpPr>
            <p:cNvPr id="393" name="TextBox 392"/>
            <p:cNvSpPr txBox="1"/>
            <p:nvPr/>
          </p:nvSpPr>
          <p:spPr>
            <a:xfrm>
              <a:off x="7577382" y="4930895"/>
              <a:ext cx="590822" cy="276999"/>
            </a:xfrm>
            <a:prstGeom prst="rect">
              <a:avLst/>
            </a:prstGeom>
            <a:noFill/>
          </p:spPr>
          <p:txBody>
            <a:bodyPr wrap="square" lIns="0" tIns="0" rIns="0" bIns="0" rtlCol="0">
              <a:spAutoFit/>
            </a:bodyPr>
            <a:lstStyle/>
            <a:p>
              <a:pPr>
                <a:lnSpc>
                  <a:spcPct val="90000"/>
                </a:lnSpc>
              </a:pPr>
              <a:r>
                <a:rPr lang="en-US" sz="1000" dirty="0" smtClean="0">
                  <a:solidFill>
                    <a:prstClr val="white"/>
                  </a:solidFill>
                </a:rPr>
                <a:t>GT2 4/4</a:t>
              </a:r>
            </a:p>
            <a:p>
              <a:pPr>
                <a:lnSpc>
                  <a:spcPct val="90000"/>
                </a:lnSpc>
              </a:pPr>
              <a:r>
                <a:rPr lang="en-US" sz="1000" dirty="0" smtClean="0">
                  <a:solidFill>
                    <a:prstClr val="white"/>
                  </a:solidFill>
                </a:rPr>
                <a:t>GT4 2/2</a:t>
              </a:r>
            </a:p>
          </p:txBody>
        </p:sp>
        <p:sp>
          <p:nvSpPr>
            <p:cNvPr id="394" name="TextBox 393"/>
            <p:cNvSpPr txBox="1"/>
            <p:nvPr/>
          </p:nvSpPr>
          <p:spPr>
            <a:xfrm>
              <a:off x="8132458" y="4792396"/>
              <a:ext cx="590822" cy="415498"/>
            </a:xfrm>
            <a:prstGeom prst="rect">
              <a:avLst/>
            </a:prstGeom>
            <a:noFill/>
          </p:spPr>
          <p:txBody>
            <a:bodyPr wrap="square" lIns="0" tIns="0" rIns="0" bIns="0" rtlCol="0">
              <a:spAutoFit/>
            </a:bodyPr>
            <a:lstStyle/>
            <a:p>
              <a:pPr>
                <a:lnSpc>
                  <a:spcPct val="90000"/>
                </a:lnSpc>
              </a:pPr>
              <a:r>
                <a:rPr lang="en-US" sz="1000" dirty="0" smtClean="0">
                  <a:solidFill>
                    <a:prstClr val="white"/>
                  </a:solidFill>
                </a:rPr>
                <a:t>GT2 3/4</a:t>
              </a:r>
            </a:p>
            <a:p>
              <a:pPr>
                <a:lnSpc>
                  <a:spcPct val="90000"/>
                </a:lnSpc>
              </a:pPr>
              <a:r>
                <a:rPr lang="en-US" sz="1000" dirty="0" smtClean="0">
                  <a:solidFill>
                    <a:prstClr val="white"/>
                  </a:solidFill>
                </a:rPr>
                <a:t>GT4 2/2</a:t>
              </a:r>
            </a:p>
            <a:p>
              <a:pPr>
                <a:lnSpc>
                  <a:spcPct val="90000"/>
                </a:lnSpc>
              </a:pPr>
              <a:r>
                <a:rPr lang="en-US" sz="1000" dirty="0" smtClean="0">
                  <a:solidFill>
                    <a:prstClr val="white"/>
                  </a:solidFill>
                </a:rPr>
                <a:t>GT6 1/1</a:t>
              </a:r>
            </a:p>
          </p:txBody>
        </p:sp>
      </p:grpSp>
      <p:sp>
        <p:nvSpPr>
          <p:cNvPr id="32" name="Footer Placeholder 4"/>
          <p:cNvSpPr txBox="1">
            <a:spLocks/>
          </p:cNvSpPr>
          <p:nvPr/>
        </p:nvSpPr>
        <p:spPr>
          <a:xfrm>
            <a:off x="457200" y="6619556"/>
            <a:ext cx="5978236" cy="242485"/>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prstClr val="black"/>
                </a:solidFill>
              </a:rPr>
              <a:t>Charlton</a:t>
            </a:r>
            <a:r>
              <a:rPr lang="en-US" sz="900" dirty="0">
                <a:solidFill>
                  <a:prstClr val="black"/>
                </a:solidFill>
              </a:rPr>
              <a:t>, AASLD</a:t>
            </a:r>
            <a:r>
              <a:rPr lang="en-US" sz="900" dirty="0" smtClean="0">
                <a:solidFill>
                  <a:prstClr val="black"/>
                </a:solidFill>
              </a:rPr>
              <a:t>, </a:t>
            </a:r>
            <a:r>
              <a:rPr lang="en-US" sz="1000" dirty="0" smtClean="0">
                <a:solidFill>
                  <a:prstClr val="black"/>
                </a:solidFill>
              </a:rPr>
              <a:t>2015</a:t>
            </a:r>
            <a:r>
              <a:rPr lang="en-US" sz="900" dirty="0">
                <a:solidFill>
                  <a:prstClr val="black"/>
                </a:solidFill>
              </a:rPr>
              <a:t>, </a:t>
            </a:r>
            <a:r>
              <a:rPr lang="en-US" sz="900" dirty="0" smtClean="0">
                <a:solidFill>
                  <a:prstClr val="black"/>
                </a:solidFill>
              </a:rPr>
              <a:t>LB-13.  Curry MP, et al.  </a:t>
            </a:r>
            <a:r>
              <a:rPr lang="en-US" sz="900" i="1" dirty="0" smtClean="0">
                <a:solidFill>
                  <a:prstClr val="black"/>
                </a:solidFill>
              </a:rPr>
              <a:t>New Engl J Med.</a:t>
            </a:r>
            <a:r>
              <a:rPr lang="en-US" sz="900" dirty="0" smtClean="0">
                <a:solidFill>
                  <a:prstClr val="black"/>
                </a:solidFill>
              </a:rPr>
              <a:t>2015. </a:t>
            </a:r>
            <a:r>
              <a:rPr lang="en-US" sz="900" dirty="0">
                <a:solidFill>
                  <a:prstClr val="black"/>
                </a:solidFill>
              </a:rPr>
              <a:t>DOI: 10.1056/NEJMoa1512614</a:t>
            </a:r>
          </a:p>
        </p:txBody>
      </p:sp>
    </p:spTree>
    <p:extLst>
      <p:ext uri="{BB962C8B-B14F-4D97-AF65-F5344CB8AC3E}">
        <p14:creationId xmlns:p14="http://schemas.microsoft.com/office/powerpoint/2010/main" val="3814787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ru-RU" dirty="0" smtClean="0"/>
              <a:t>Изменение суммы баллов по шкале </a:t>
            </a:r>
            <a:r>
              <a:rPr lang="en-US" dirty="0" smtClean="0"/>
              <a:t>MELD </a:t>
            </a:r>
            <a:r>
              <a:rPr lang="ru-RU" dirty="0" smtClean="0"/>
              <a:t>на 12 неделе наблюдения по сравнению с исходной</a:t>
            </a:r>
            <a:endParaRPr lang="en-US" sz="2000" dirty="0"/>
          </a:p>
        </p:txBody>
      </p:sp>
      <p:sp>
        <p:nvSpPr>
          <p:cNvPr id="31" name="Text Placeholder 5"/>
          <p:cNvSpPr txBox="1">
            <a:spLocks/>
          </p:cNvSpPr>
          <p:nvPr/>
        </p:nvSpPr>
        <p:spPr>
          <a:xfrm>
            <a:off x="381000" y="153988"/>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Font typeface="Wingdings" panose="05000000000000000000" pitchFamily="2" charset="2"/>
              <a:buNone/>
            </a:pPr>
            <a:endParaRPr lang="en-US" altLang="en-US" sz="1600" dirty="0" smtClean="0">
              <a:solidFill>
                <a:prstClr val="black"/>
              </a:solidFill>
            </a:endParaRPr>
          </a:p>
        </p:txBody>
      </p:sp>
      <p:sp>
        <p:nvSpPr>
          <p:cNvPr id="15" name="Text Placeholder 5"/>
          <p:cNvSpPr txBox="1">
            <a:spLocks/>
          </p:cNvSpPr>
          <p:nvPr/>
        </p:nvSpPr>
        <p:spPr>
          <a:xfrm>
            <a:off x="381000" y="152400"/>
            <a:ext cx="8229600" cy="303212"/>
          </a:xfrm>
          <a:prstGeom prst="rect">
            <a:avLst/>
          </a:prstGeom>
        </p:spPr>
        <p:txBody>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a:spcBef>
                <a:spcPct val="0"/>
              </a:spcBef>
              <a:buClr>
                <a:srgbClr val="E2E2E2">
                  <a:lumMod val="75000"/>
                </a:srgbClr>
              </a:buClr>
              <a:buFont typeface="Wingdings" panose="05000000000000000000" pitchFamily="2" charset="2"/>
              <a:buNone/>
            </a:pPr>
            <a:r>
              <a:rPr lang="en-US" altLang="en-US" sz="1600" dirty="0" smtClean="0">
                <a:solidFill>
                  <a:prstClr val="black"/>
                </a:solidFill>
              </a:rPr>
              <a:t>ASTRAL-4</a:t>
            </a:r>
          </a:p>
        </p:txBody>
      </p:sp>
      <p:sp>
        <p:nvSpPr>
          <p:cNvPr id="2" name="TextBox 1"/>
          <p:cNvSpPr txBox="1"/>
          <p:nvPr/>
        </p:nvSpPr>
        <p:spPr>
          <a:xfrm>
            <a:off x="576797" y="2493688"/>
            <a:ext cx="883577" cy="581698"/>
          </a:xfrm>
          <a:prstGeom prst="rect">
            <a:avLst/>
          </a:prstGeom>
          <a:noFill/>
        </p:spPr>
        <p:txBody>
          <a:bodyPr wrap="square" lIns="0" tIns="0" rIns="0" bIns="0" rtlCol="0">
            <a:spAutoFit/>
          </a:bodyPr>
          <a:lstStyle/>
          <a:p>
            <a:pPr algn="r">
              <a:lnSpc>
                <a:spcPct val="90000"/>
              </a:lnSpc>
            </a:pPr>
            <a:r>
              <a:rPr lang="ru-RU" sz="1050" dirty="0" smtClean="0">
                <a:solidFill>
                  <a:prstClr val="black"/>
                </a:solidFill>
              </a:rPr>
              <a:t>Исходное значение </a:t>
            </a:r>
            <a:endParaRPr lang="en-US" sz="1050" dirty="0" smtClean="0">
              <a:solidFill>
                <a:prstClr val="black"/>
              </a:solidFill>
            </a:endParaRPr>
          </a:p>
          <a:p>
            <a:pPr algn="r">
              <a:lnSpc>
                <a:spcPct val="90000"/>
              </a:lnSpc>
            </a:pPr>
            <a:r>
              <a:rPr lang="en-US" sz="1050" dirty="0" smtClean="0">
                <a:solidFill>
                  <a:prstClr val="black"/>
                </a:solidFill>
              </a:rPr>
              <a:t>MELD &lt;15</a:t>
            </a:r>
          </a:p>
          <a:p>
            <a:pPr algn="r">
              <a:lnSpc>
                <a:spcPct val="90000"/>
              </a:lnSpc>
            </a:pPr>
            <a:r>
              <a:rPr lang="en-US" sz="1050" dirty="0" smtClean="0">
                <a:solidFill>
                  <a:prstClr val="black"/>
                </a:solidFill>
              </a:rPr>
              <a:t>n=208</a:t>
            </a:r>
          </a:p>
        </p:txBody>
      </p:sp>
      <p:sp>
        <p:nvSpPr>
          <p:cNvPr id="10" name="TextBox 9"/>
          <p:cNvSpPr txBox="1"/>
          <p:nvPr/>
        </p:nvSpPr>
        <p:spPr>
          <a:xfrm>
            <a:off x="576796" y="4937572"/>
            <a:ext cx="883577" cy="581698"/>
          </a:xfrm>
          <a:prstGeom prst="rect">
            <a:avLst/>
          </a:prstGeom>
          <a:noFill/>
        </p:spPr>
        <p:txBody>
          <a:bodyPr wrap="square" lIns="0" tIns="0" rIns="0" bIns="0" rtlCol="0">
            <a:spAutoFit/>
          </a:bodyPr>
          <a:lstStyle/>
          <a:p>
            <a:pPr algn="r">
              <a:lnSpc>
                <a:spcPct val="90000"/>
              </a:lnSpc>
            </a:pPr>
            <a:r>
              <a:rPr lang="ru-RU" sz="1050" dirty="0" smtClean="0">
                <a:solidFill>
                  <a:prstClr val="black"/>
                </a:solidFill>
              </a:rPr>
              <a:t>Исходное значение </a:t>
            </a:r>
            <a:endParaRPr lang="en-US" sz="1050" dirty="0" smtClean="0">
              <a:solidFill>
                <a:prstClr val="black"/>
              </a:solidFill>
            </a:endParaRPr>
          </a:p>
          <a:p>
            <a:pPr algn="r">
              <a:lnSpc>
                <a:spcPct val="90000"/>
              </a:lnSpc>
            </a:pPr>
            <a:r>
              <a:rPr lang="en-US" sz="1050" dirty="0" smtClean="0">
                <a:solidFill>
                  <a:prstClr val="black"/>
                </a:solidFill>
              </a:rPr>
              <a:t>MELD &gt;15</a:t>
            </a:r>
          </a:p>
          <a:p>
            <a:pPr algn="r">
              <a:lnSpc>
                <a:spcPct val="90000"/>
              </a:lnSpc>
            </a:pPr>
            <a:r>
              <a:rPr lang="en-US" sz="1050" dirty="0" smtClean="0">
                <a:solidFill>
                  <a:prstClr val="black"/>
                </a:solidFill>
              </a:rPr>
              <a:t>n=26</a:t>
            </a:r>
          </a:p>
        </p:txBody>
      </p:sp>
      <p:graphicFrame>
        <p:nvGraphicFramePr>
          <p:cNvPr id="7" name="Chart 6"/>
          <p:cNvGraphicFramePr/>
          <p:nvPr>
            <p:extLst>
              <p:ext uri="{D42A27DB-BD31-4B8C-83A1-F6EECF244321}">
                <p14:modId xmlns:p14="http://schemas.microsoft.com/office/powerpoint/2010/main" val="2953418589"/>
              </p:ext>
            </p:extLst>
          </p:nvPr>
        </p:nvGraphicFramePr>
        <p:xfrm>
          <a:off x="1674893" y="1741750"/>
          <a:ext cx="6627978" cy="195965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377177" y="1494693"/>
            <a:ext cx="3138854" cy="205154"/>
          </a:xfrm>
          <a:prstGeom prst="rect">
            <a:avLst/>
          </a:prstGeom>
          <a:solidFill>
            <a:srgbClr val="4F82BE"/>
          </a:solidFill>
          <a:ln w="19050">
            <a:solidFill>
              <a:srgbClr val="4F82B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smtClean="0">
                <a:solidFill>
                  <a:prstClr val="white"/>
                </a:solidFill>
              </a:rPr>
              <a:t>52% </a:t>
            </a:r>
            <a:r>
              <a:rPr lang="ru-RU" sz="1100" b="1" dirty="0" smtClean="0">
                <a:solidFill>
                  <a:prstClr val="white"/>
                </a:solidFill>
              </a:rPr>
              <a:t>улучшение </a:t>
            </a:r>
            <a:endParaRPr lang="en-US" sz="1100" b="1" dirty="0" smtClean="0">
              <a:solidFill>
                <a:prstClr val="white"/>
              </a:solidFill>
            </a:endParaRPr>
          </a:p>
        </p:txBody>
      </p:sp>
      <p:sp>
        <p:nvSpPr>
          <p:cNvPr id="16" name="Rectangle 15"/>
          <p:cNvSpPr/>
          <p:nvPr/>
        </p:nvSpPr>
        <p:spPr>
          <a:xfrm>
            <a:off x="5988864" y="1478585"/>
            <a:ext cx="2132638" cy="221262"/>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smtClean="0">
                <a:solidFill>
                  <a:prstClr val="white"/>
                </a:solidFill>
              </a:rPr>
              <a:t>27% </a:t>
            </a:r>
            <a:r>
              <a:rPr lang="ru-RU" sz="1100" b="1" dirty="0" smtClean="0">
                <a:solidFill>
                  <a:prstClr val="white"/>
                </a:solidFill>
              </a:rPr>
              <a:t>ухудшение</a:t>
            </a:r>
            <a:endParaRPr lang="en-US" sz="1100" b="1" dirty="0" smtClean="0">
              <a:solidFill>
                <a:prstClr val="white"/>
              </a:solidFill>
            </a:endParaRPr>
          </a:p>
        </p:txBody>
      </p:sp>
      <p:sp>
        <p:nvSpPr>
          <p:cNvPr id="11" name="TextBox 10"/>
          <p:cNvSpPr txBox="1"/>
          <p:nvPr/>
        </p:nvSpPr>
        <p:spPr>
          <a:xfrm>
            <a:off x="2177621" y="3449943"/>
            <a:ext cx="342900" cy="166199"/>
          </a:xfrm>
          <a:prstGeom prst="rect">
            <a:avLst/>
          </a:prstGeom>
          <a:noFill/>
        </p:spPr>
        <p:txBody>
          <a:bodyPr wrap="square" lIns="0" tIns="0" rIns="0" bIns="0" rtlCol="0">
            <a:spAutoFit/>
          </a:bodyPr>
          <a:lstStyle/>
          <a:p>
            <a:pPr>
              <a:lnSpc>
                <a:spcPct val="90000"/>
              </a:lnSpc>
            </a:pPr>
            <a:r>
              <a:rPr lang="en-US" sz="1200" dirty="0" smtClean="0">
                <a:solidFill>
                  <a:prstClr val="black"/>
                </a:solidFill>
              </a:rPr>
              <a:t>n=</a:t>
            </a:r>
          </a:p>
        </p:txBody>
      </p:sp>
      <p:graphicFrame>
        <p:nvGraphicFramePr>
          <p:cNvPr id="12" name="Table 11"/>
          <p:cNvGraphicFramePr>
            <a:graphicFrameLocks noGrp="1"/>
          </p:cNvGraphicFramePr>
          <p:nvPr>
            <p:extLst/>
          </p:nvPr>
        </p:nvGraphicFramePr>
        <p:xfrm>
          <a:off x="2294594" y="3634493"/>
          <a:ext cx="5889806" cy="259080"/>
        </p:xfrm>
        <a:graphic>
          <a:graphicData uri="http://schemas.openxmlformats.org/drawingml/2006/table">
            <a:tbl>
              <a:tblPr firstRow="1" bandRow="1">
                <a:tableStyleId>{2D5ABB26-0587-4C30-8999-92F81FD0307C}</a:tableStyleId>
              </a:tblPr>
              <a:tblGrid>
                <a:gridCol w="427642">
                  <a:extLst>
                    <a:ext uri="{9D8B030D-6E8A-4147-A177-3AD203B41FA5}">
                      <a16:colId xmlns="" xmlns:a16="http://schemas.microsoft.com/office/drawing/2014/main" val="20000"/>
                    </a:ext>
                  </a:extLst>
                </a:gridCol>
                <a:gridCol w="362538">
                  <a:extLst>
                    <a:ext uri="{9D8B030D-6E8A-4147-A177-3AD203B41FA5}">
                      <a16:colId xmlns="" xmlns:a16="http://schemas.microsoft.com/office/drawing/2014/main" val="20001"/>
                    </a:ext>
                  </a:extLst>
                </a:gridCol>
                <a:gridCol w="314157">
                  <a:extLst>
                    <a:ext uri="{9D8B030D-6E8A-4147-A177-3AD203B41FA5}">
                      <a16:colId xmlns="" xmlns:a16="http://schemas.microsoft.com/office/drawing/2014/main" val="20002"/>
                    </a:ext>
                  </a:extLst>
                </a:gridCol>
                <a:gridCol w="368113">
                  <a:extLst>
                    <a:ext uri="{9D8B030D-6E8A-4147-A177-3AD203B41FA5}">
                      <a16:colId xmlns="" xmlns:a16="http://schemas.microsoft.com/office/drawing/2014/main" val="20003"/>
                    </a:ext>
                  </a:extLst>
                </a:gridCol>
                <a:gridCol w="368113">
                  <a:extLst>
                    <a:ext uri="{9D8B030D-6E8A-4147-A177-3AD203B41FA5}">
                      <a16:colId xmlns="" xmlns:a16="http://schemas.microsoft.com/office/drawing/2014/main" val="20004"/>
                    </a:ext>
                  </a:extLst>
                </a:gridCol>
                <a:gridCol w="368113">
                  <a:extLst>
                    <a:ext uri="{9D8B030D-6E8A-4147-A177-3AD203B41FA5}">
                      <a16:colId xmlns="" xmlns:a16="http://schemas.microsoft.com/office/drawing/2014/main" val="20005"/>
                    </a:ext>
                  </a:extLst>
                </a:gridCol>
                <a:gridCol w="368113">
                  <a:extLst>
                    <a:ext uri="{9D8B030D-6E8A-4147-A177-3AD203B41FA5}">
                      <a16:colId xmlns="" xmlns:a16="http://schemas.microsoft.com/office/drawing/2014/main" val="20006"/>
                    </a:ext>
                  </a:extLst>
                </a:gridCol>
                <a:gridCol w="368113">
                  <a:extLst>
                    <a:ext uri="{9D8B030D-6E8A-4147-A177-3AD203B41FA5}">
                      <a16:colId xmlns="" xmlns:a16="http://schemas.microsoft.com/office/drawing/2014/main" val="20007"/>
                    </a:ext>
                  </a:extLst>
                </a:gridCol>
                <a:gridCol w="368113">
                  <a:extLst>
                    <a:ext uri="{9D8B030D-6E8A-4147-A177-3AD203B41FA5}">
                      <a16:colId xmlns="" xmlns:a16="http://schemas.microsoft.com/office/drawing/2014/main" val="20008"/>
                    </a:ext>
                  </a:extLst>
                </a:gridCol>
                <a:gridCol w="368113">
                  <a:extLst>
                    <a:ext uri="{9D8B030D-6E8A-4147-A177-3AD203B41FA5}">
                      <a16:colId xmlns="" xmlns:a16="http://schemas.microsoft.com/office/drawing/2014/main" val="20009"/>
                    </a:ext>
                  </a:extLst>
                </a:gridCol>
                <a:gridCol w="368113">
                  <a:extLst>
                    <a:ext uri="{9D8B030D-6E8A-4147-A177-3AD203B41FA5}">
                      <a16:colId xmlns="" xmlns:a16="http://schemas.microsoft.com/office/drawing/2014/main" val="20010"/>
                    </a:ext>
                  </a:extLst>
                </a:gridCol>
                <a:gridCol w="368113">
                  <a:extLst>
                    <a:ext uri="{9D8B030D-6E8A-4147-A177-3AD203B41FA5}">
                      <a16:colId xmlns="" xmlns:a16="http://schemas.microsoft.com/office/drawing/2014/main" val="20011"/>
                    </a:ext>
                  </a:extLst>
                </a:gridCol>
                <a:gridCol w="368113">
                  <a:extLst>
                    <a:ext uri="{9D8B030D-6E8A-4147-A177-3AD203B41FA5}">
                      <a16:colId xmlns="" xmlns:a16="http://schemas.microsoft.com/office/drawing/2014/main" val="20012"/>
                    </a:ext>
                  </a:extLst>
                </a:gridCol>
                <a:gridCol w="368113">
                  <a:extLst>
                    <a:ext uri="{9D8B030D-6E8A-4147-A177-3AD203B41FA5}">
                      <a16:colId xmlns="" xmlns:a16="http://schemas.microsoft.com/office/drawing/2014/main" val="20013"/>
                    </a:ext>
                  </a:extLst>
                </a:gridCol>
                <a:gridCol w="368113">
                  <a:extLst>
                    <a:ext uri="{9D8B030D-6E8A-4147-A177-3AD203B41FA5}">
                      <a16:colId xmlns="" xmlns:a16="http://schemas.microsoft.com/office/drawing/2014/main" val="20014"/>
                    </a:ext>
                  </a:extLst>
                </a:gridCol>
                <a:gridCol w="368113">
                  <a:extLst>
                    <a:ext uri="{9D8B030D-6E8A-4147-A177-3AD203B41FA5}">
                      <a16:colId xmlns="" xmlns:a16="http://schemas.microsoft.com/office/drawing/2014/main" val="20015"/>
                    </a:ext>
                  </a:extLst>
                </a:gridCol>
              </a:tblGrid>
              <a:tr h="248597">
                <a:tc>
                  <a:txBody>
                    <a:bodyPr/>
                    <a:lstStyle/>
                    <a:p>
                      <a:pPr algn="ctr"/>
                      <a:r>
                        <a:rPr lang="en-US" sz="1100" b="1" dirty="0" smtClean="0">
                          <a:solidFill>
                            <a:srgbClr val="4F82BE"/>
                          </a:solidFill>
                        </a:rPr>
                        <a:t>-11</a:t>
                      </a:r>
                      <a:endParaRPr lang="en-US" sz="1100" b="1" dirty="0">
                        <a:solidFill>
                          <a:srgbClr val="4F82BE"/>
                        </a:solidFill>
                      </a:endParaRPr>
                    </a:p>
                  </a:txBody>
                  <a:tcPr/>
                </a:tc>
                <a:tc>
                  <a:txBody>
                    <a:bodyPr/>
                    <a:lstStyle/>
                    <a:p>
                      <a:pPr algn="ctr"/>
                      <a:r>
                        <a:rPr lang="en-US" sz="1100" b="1" dirty="0" smtClean="0">
                          <a:solidFill>
                            <a:srgbClr val="4F82BE"/>
                          </a:solidFill>
                        </a:rPr>
                        <a:t>-8</a:t>
                      </a:r>
                      <a:endParaRPr lang="en-US" sz="1100" b="1" dirty="0">
                        <a:solidFill>
                          <a:srgbClr val="4F82BE"/>
                        </a:solidFill>
                      </a:endParaRPr>
                    </a:p>
                  </a:txBody>
                  <a:tcPr/>
                </a:tc>
                <a:tc>
                  <a:txBody>
                    <a:bodyPr/>
                    <a:lstStyle/>
                    <a:p>
                      <a:pPr algn="ctr"/>
                      <a:r>
                        <a:rPr lang="en-US" sz="1100" b="1" dirty="0" smtClean="0">
                          <a:solidFill>
                            <a:srgbClr val="4F82BE"/>
                          </a:solidFill>
                        </a:rPr>
                        <a:t>-7</a:t>
                      </a:r>
                      <a:endParaRPr lang="en-US" sz="1100" b="1" dirty="0">
                        <a:solidFill>
                          <a:srgbClr val="4F82BE"/>
                        </a:solidFill>
                      </a:endParaRPr>
                    </a:p>
                  </a:txBody>
                  <a:tcPr/>
                </a:tc>
                <a:tc>
                  <a:txBody>
                    <a:bodyPr/>
                    <a:lstStyle/>
                    <a:p>
                      <a:pPr algn="ctr"/>
                      <a:r>
                        <a:rPr lang="en-US" sz="1100" b="1" dirty="0" smtClean="0">
                          <a:solidFill>
                            <a:srgbClr val="4F82BE"/>
                          </a:solidFill>
                        </a:rPr>
                        <a:t>-6</a:t>
                      </a:r>
                      <a:endParaRPr lang="en-US" sz="1100" b="1" dirty="0">
                        <a:solidFill>
                          <a:srgbClr val="4F82BE"/>
                        </a:solidFill>
                      </a:endParaRPr>
                    </a:p>
                  </a:txBody>
                  <a:tcPr/>
                </a:tc>
                <a:tc>
                  <a:txBody>
                    <a:bodyPr/>
                    <a:lstStyle/>
                    <a:p>
                      <a:pPr algn="ctr"/>
                      <a:r>
                        <a:rPr lang="en-US" sz="1100" b="1" dirty="0" smtClean="0">
                          <a:solidFill>
                            <a:srgbClr val="4F82BE"/>
                          </a:solidFill>
                        </a:rPr>
                        <a:t>-5</a:t>
                      </a:r>
                      <a:endParaRPr lang="en-US" sz="1100" b="1" dirty="0">
                        <a:solidFill>
                          <a:srgbClr val="4F82BE"/>
                        </a:solidFill>
                      </a:endParaRPr>
                    </a:p>
                  </a:txBody>
                  <a:tcPr/>
                </a:tc>
                <a:tc>
                  <a:txBody>
                    <a:bodyPr/>
                    <a:lstStyle/>
                    <a:p>
                      <a:pPr algn="ctr"/>
                      <a:r>
                        <a:rPr lang="en-US" sz="1100" b="1" dirty="0" smtClean="0">
                          <a:solidFill>
                            <a:srgbClr val="4F82BE"/>
                          </a:solidFill>
                        </a:rPr>
                        <a:t>-4</a:t>
                      </a:r>
                      <a:endParaRPr lang="en-US" sz="1100" b="1" dirty="0">
                        <a:solidFill>
                          <a:srgbClr val="4F82BE"/>
                        </a:solidFill>
                      </a:endParaRPr>
                    </a:p>
                  </a:txBody>
                  <a:tcPr/>
                </a:tc>
                <a:tc>
                  <a:txBody>
                    <a:bodyPr/>
                    <a:lstStyle/>
                    <a:p>
                      <a:pPr algn="ctr"/>
                      <a:r>
                        <a:rPr lang="en-US" sz="1100" b="1" dirty="0" smtClean="0">
                          <a:solidFill>
                            <a:srgbClr val="4F82BE"/>
                          </a:solidFill>
                        </a:rPr>
                        <a:t>-3</a:t>
                      </a:r>
                      <a:endParaRPr lang="en-US" sz="1100" b="1" dirty="0">
                        <a:solidFill>
                          <a:srgbClr val="4F82BE"/>
                        </a:solidFill>
                      </a:endParaRPr>
                    </a:p>
                  </a:txBody>
                  <a:tcPr/>
                </a:tc>
                <a:tc>
                  <a:txBody>
                    <a:bodyPr/>
                    <a:lstStyle/>
                    <a:p>
                      <a:pPr algn="ctr"/>
                      <a:r>
                        <a:rPr lang="en-US" sz="1100" b="1" dirty="0" smtClean="0">
                          <a:solidFill>
                            <a:srgbClr val="4F82BE"/>
                          </a:solidFill>
                        </a:rPr>
                        <a:t>-2</a:t>
                      </a:r>
                      <a:endParaRPr lang="en-US" sz="1100" b="1" dirty="0">
                        <a:solidFill>
                          <a:srgbClr val="4F82BE"/>
                        </a:solidFill>
                      </a:endParaRPr>
                    </a:p>
                  </a:txBody>
                  <a:tcPr/>
                </a:tc>
                <a:tc>
                  <a:txBody>
                    <a:bodyPr/>
                    <a:lstStyle/>
                    <a:p>
                      <a:pPr algn="ctr"/>
                      <a:r>
                        <a:rPr lang="en-US" sz="1100" b="1" dirty="0" smtClean="0">
                          <a:solidFill>
                            <a:srgbClr val="4F82BE"/>
                          </a:solidFill>
                        </a:rPr>
                        <a:t>-1</a:t>
                      </a:r>
                      <a:endParaRPr lang="en-US" sz="1100" b="1" dirty="0">
                        <a:solidFill>
                          <a:srgbClr val="4F82BE"/>
                        </a:solidFill>
                      </a:endParaRPr>
                    </a:p>
                  </a:txBody>
                  <a:tcPr/>
                </a:tc>
                <a:tc>
                  <a:txBody>
                    <a:bodyPr/>
                    <a:lstStyle/>
                    <a:p>
                      <a:pPr algn="ctr"/>
                      <a:r>
                        <a:rPr lang="en-US" sz="1100" b="1" dirty="0" smtClean="0">
                          <a:solidFill>
                            <a:srgbClr val="C4BD97"/>
                          </a:solidFill>
                        </a:rPr>
                        <a:t>0</a:t>
                      </a:r>
                      <a:endParaRPr lang="en-US" sz="1100" b="1" dirty="0">
                        <a:solidFill>
                          <a:srgbClr val="C4BD97"/>
                        </a:solidFill>
                      </a:endParaRPr>
                    </a:p>
                  </a:txBody>
                  <a:tcPr/>
                </a:tc>
                <a:tc>
                  <a:txBody>
                    <a:bodyPr/>
                    <a:lstStyle/>
                    <a:p>
                      <a:pPr algn="ctr"/>
                      <a:r>
                        <a:rPr lang="en-US" sz="1100" b="1" dirty="0" smtClean="0">
                          <a:solidFill>
                            <a:schemeClr val="accent1"/>
                          </a:solidFill>
                        </a:rPr>
                        <a:t>1</a:t>
                      </a:r>
                      <a:endParaRPr lang="en-US" sz="1100" b="1" dirty="0">
                        <a:solidFill>
                          <a:schemeClr val="accent1"/>
                        </a:solidFill>
                      </a:endParaRPr>
                    </a:p>
                  </a:txBody>
                  <a:tcPr/>
                </a:tc>
                <a:tc>
                  <a:txBody>
                    <a:bodyPr/>
                    <a:lstStyle/>
                    <a:p>
                      <a:pPr algn="ctr"/>
                      <a:r>
                        <a:rPr lang="en-US" sz="1100" b="1" dirty="0" smtClean="0">
                          <a:solidFill>
                            <a:schemeClr val="accent1"/>
                          </a:solidFill>
                        </a:rPr>
                        <a:t>2</a:t>
                      </a:r>
                      <a:endParaRPr lang="en-US" sz="1100" b="1" dirty="0">
                        <a:solidFill>
                          <a:schemeClr val="accent1"/>
                        </a:solidFill>
                      </a:endParaRPr>
                    </a:p>
                  </a:txBody>
                  <a:tcPr/>
                </a:tc>
                <a:tc>
                  <a:txBody>
                    <a:bodyPr/>
                    <a:lstStyle/>
                    <a:p>
                      <a:pPr algn="ctr"/>
                      <a:r>
                        <a:rPr lang="en-US" sz="1100" b="1" dirty="0" smtClean="0">
                          <a:solidFill>
                            <a:schemeClr val="accent1"/>
                          </a:solidFill>
                        </a:rPr>
                        <a:t>3</a:t>
                      </a:r>
                      <a:endParaRPr lang="en-US" sz="1100" b="1" dirty="0">
                        <a:solidFill>
                          <a:schemeClr val="accent1"/>
                        </a:solidFill>
                      </a:endParaRPr>
                    </a:p>
                  </a:txBody>
                  <a:tcPr/>
                </a:tc>
                <a:tc>
                  <a:txBody>
                    <a:bodyPr/>
                    <a:lstStyle/>
                    <a:p>
                      <a:pPr algn="ctr"/>
                      <a:r>
                        <a:rPr lang="en-US" sz="1100" b="1" dirty="0" smtClean="0">
                          <a:solidFill>
                            <a:schemeClr val="accent1"/>
                          </a:solidFill>
                        </a:rPr>
                        <a:t>4</a:t>
                      </a:r>
                      <a:endParaRPr lang="en-US" sz="1100" b="1" dirty="0">
                        <a:solidFill>
                          <a:schemeClr val="accent1"/>
                        </a:solidFill>
                      </a:endParaRPr>
                    </a:p>
                  </a:txBody>
                  <a:tcPr/>
                </a:tc>
                <a:tc>
                  <a:txBody>
                    <a:bodyPr/>
                    <a:lstStyle/>
                    <a:p>
                      <a:pPr algn="ctr"/>
                      <a:r>
                        <a:rPr lang="en-US" sz="1100" b="1" dirty="0" smtClean="0">
                          <a:solidFill>
                            <a:schemeClr val="accent1"/>
                          </a:solidFill>
                        </a:rPr>
                        <a:t>7</a:t>
                      </a:r>
                      <a:endParaRPr lang="en-US" sz="1100" b="1" dirty="0">
                        <a:solidFill>
                          <a:schemeClr val="accent1"/>
                        </a:solidFill>
                      </a:endParaRPr>
                    </a:p>
                  </a:txBody>
                  <a:tcPr/>
                </a:tc>
                <a:tc>
                  <a:txBody>
                    <a:bodyPr/>
                    <a:lstStyle/>
                    <a:p>
                      <a:pPr algn="ctr"/>
                      <a:r>
                        <a:rPr lang="en-US" sz="1100" b="1" dirty="0" smtClean="0">
                          <a:solidFill>
                            <a:schemeClr val="accent1"/>
                          </a:solidFill>
                        </a:rPr>
                        <a:t>11</a:t>
                      </a:r>
                      <a:endParaRPr lang="en-US" sz="1100" b="1" dirty="0">
                        <a:solidFill>
                          <a:schemeClr val="accent1"/>
                        </a:solidFill>
                      </a:endParaRPr>
                    </a:p>
                  </a:txBody>
                  <a:tcPr/>
                </a:tc>
                <a:extLst>
                  <a:ext uri="{0D108BD9-81ED-4DB2-BD59-A6C34878D82A}">
                    <a16:rowId xmlns="" xmlns:a16="http://schemas.microsoft.com/office/drawing/2014/main" val="10000"/>
                  </a:ext>
                </a:extLst>
              </a:tr>
            </a:tbl>
          </a:graphicData>
        </a:graphic>
      </p:graphicFrame>
      <p:graphicFrame>
        <p:nvGraphicFramePr>
          <p:cNvPr id="20" name="Chart 19"/>
          <p:cNvGraphicFramePr/>
          <p:nvPr>
            <p:extLst>
              <p:ext uri="{D42A27DB-BD31-4B8C-83A1-F6EECF244321}">
                <p14:modId xmlns:p14="http://schemas.microsoft.com/office/powerpoint/2010/main" val="3464564260"/>
              </p:ext>
            </p:extLst>
          </p:nvPr>
        </p:nvGraphicFramePr>
        <p:xfrm>
          <a:off x="1674893" y="4267546"/>
          <a:ext cx="6627978" cy="1980221"/>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2382392" y="4085078"/>
            <a:ext cx="3138854" cy="205154"/>
          </a:xfrm>
          <a:prstGeom prst="rect">
            <a:avLst/>
          </a:prstGeom>
          <a:solidFill>
            <a:srgbClr val="4F82BE"/>
          </a:solidFill>
          <a:ln w="19050">
            <a:solidFill>
              <a:srgbClr val="4F82B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smtClean="0">
                <a:solidFill>
                  <a:prstClr val="white"/>
                </a:solidFill>
              </a:rPr>
              <a:t>84% </a:t>
            </a:r>
            <a:r>
              <a:rPr lang="ru-RU" sz="1100" b="1" dirty="0" smtClean="0">
                <a:solidFill>
                  <a:prstClr val="white"/>
                </a:solidFill>
              </a:rPr>
              <a:t>улучшение</a:t>
            </a:r>
            <a:endParaRPr lang="en-US" sz="1100" b="1" dirty="0" smtClean="0">
              <a:solidFill>
                <a:prstClr val="white"/>
              </a:solidFill>
            </a:endParaRPr>
          </a:p>
        </p:txBody>
      </p:sp>
      <p:sp>
        <p:nvSpPr>
          <p:cNvPr id="22" name="Rectangle 21"/>
          <p:cNvSpPr/>
          <p:nvPr/>
        </p:nvSpPr>
        <p:spPr>
          <a:xfrm>
            <a:off x="5975263" y="4085078"/>
            <a:ext cx="2132638" cy="221262"/>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b="1" dirty="0">
                <a:solidFill>
                  <a:prstClr val="white"/>
                </a:solidFill>
              </a:rPr>
              <a:t>8</a:t>
            </a:r>
            <a:r>
              <a:rPr lang="en-US" sz="1100" b="1" dirty="0" smtClean="0">
                <a:solidFill>
                  <a:prstClr val="white"/>
                </a:solidFill>
              </a:rPr>
              <a:t>% </a:t>
            </a:r>
            <a:r>
              <a:rPr lang="ru-RU" sz="1100" b="1" dirty="0" smtClean="0">
                <a:solidFill>
                  <a:prstClr val="white"/>
                </a:solidFill>
              </a:rPr>
              <a:t>ухудшение</a:t>
            </a:r>
            <a:endParaRPr lang="en-US" sz="1100" b="1" dirty="0" smtClean="0">
              <a:solidFill>
                <a:prstClr val="white"/>
              </a:solidFill>
            </a:endParaRPr>
          </a:p>
        </p:txBody>
      </p:sp>
      <p:grpSp>
        <p:nvGrpSpPr>
          <p:cNvPr id="13" name="Group 12"/>
          <p:cNvGrpSpPr/>
          <p:nvPr/>
        </p:nvGrpSpPr>
        <p:grpSpPr>
          <a:xfrm>
            <a:off x="881604" y="3689899"/>
            <a:ext cx="1468188" cy="2796912"/>
            <a:chOff x="881604" y="3689899"/>
            <a:chExt cx="1468188" cy="2796912"/>
          </a:xfrm>
        </p:grpSpPr>
        <p:sp>
          <p:nvSpPr>
            <p:cNvPr id="17" name="TextBox 16"/>
            <p:cNvSpPr txBox="1"/>
            <p:nvPr/>
          </p:nvSpPr>
          <p:spPr>
            <a:xfrm>
              <a:off x="1122354" y="3689899"/>
              <a:ext cx="1227438" cy="332399"/>
            </a:xfrm>
            <a:prstGeom prst="rect">
              <a:avLst/>
            </a:prstGeom>
            <a:noFill/>
          </p:spPr>
          <p:txBody>
            <a:bodyPr wrap="square" lIns="0" tIns="0" rIns="0" bIns="0" rtlCol="0">
              <a:spAutoFit/>
            </a:bodyPr>
            <a:lstStyle/>
            <a:p>
              <a:pPr>
                <a:lnSpc>
                  <a:spcPct val="90000"/>
                </a:lnSpc>
              </a:pPr>
              <a:r>
                <a:rPr lang="ru-RU" sz="1200" dirty="0" smtClean="0">
                  <a:solidFill>
                    <a:prstClr val="black"/>
                  </a:solidFill>
                </a:rPr>
                <a:t>Изменение значения </a:t>
              </a:r>
              <a:r>
                <a:rPr lang="en-US" sz="1200" dirty="0" smtClean="0">
                  <a:solidFill>
                    <a:prstClr val="black"/>
                  </a:solidFill>
                </a:rPr>
                <a:t>MELD</a:t>
              </a:r>
            </a:p>
          </p:txBody>
        </p:sp>
        <p:sp>
          <p:nvSpPr>
            <p:cNvPr id="23" name="TextBox 22"/>
            <p:cNvSpPr txBox="1"/>
            <p:nvPr/>
          </p:nvSpPr>
          <p:spPr>
            <a:xfrm>
              <a:off x="881604" y="5988213"/>
              <a:ext cx="1157538" cy="498598"/>
            </a:xfrm>
            <a:prstGeom prst="rect">
              <a:avLst/>
            </a:prstGeom>
            <a:noFill/>
          </p:spPr>
          <p:txBody>
            <a:bodyPr wrap="square" lIns="0" tIns="0" rIns="0" bIns="0" rtlCol="0">
              <a:spAutoFit/>
            </a:bodyPr>
            <a:lstStyle/>
            <a:p>
              <a:pPr>
                <a:lnSpc>
                  <a:spcPct val="90000"/>
                </a:lnSpc>
              </a:pPr>
              <a:r>
                <a:rPr lang="ru-RU" sz="1200" dirty="0" smtClean="0">
                  <a:solidFill>
                    <a:prstClr val="black"/>
                  </a:solidFill>
                </a:rPr>
                <a:t>Изменение значения </a:t>
              </a:r>
              <a:r>
                <a:rPr lang="en-US" sz="1200" dirty="0" smtClean="0">
                  <a:solidFill>
                    <a:prstClr val="black"/>
                  </a:solidFill>
                </a:rPr>
                <a:t> MELD</a:t>
              </a:r>
            </a:p>
          </p:txBody>
        </p:sp>
      </p:grpSp>
      <p:graphicFrame>
        <p:nvGraphicFramePr>
          <p:cNvPr id="24" name="Table 23"/>
          <p:cNvGraphicFramePr>
            <a:graphicFrameLocks noGrp="1"/>
          </p:cNvGraphicFramePr>
          <p:nvPr>
            <p:extLst/>
          </p:nvPr>
        </p:nvGraphicFramePr>
        <p:xfrm>
          <a:off x="2347476" y="6234873"/>
          <a:ext cx="5819903" cy="259080"/>
        </p:xfrm>
        <a:graphic>
          <a:graphicData uri="http://schemas.openxmlformats.org/drawingml/2006/table">
            <a:tbl>
              <a:tblPr firstRow="1" bandRow="1">
                <a:tableStyleId>{2D5ABB26-0587-4C30-8999-92F81FD0307C}</a:tableStyleId>
              </a:tblPr>
              <a:tblGrid>
                <a:gridCol w="422567">
                  <a:extLst>
                    <a:ext uri="{9D8B030D-6E8A-4147-A177-3AD203B41FA5}">
                      <a16:colId xmlns="" xmlns:a16="http://schemas.microsoft.com/office/drawing/2014/main" val="20000"/>
                    </a:ext>
                  </a:extLst>
                </a:gridCol>
                <a:gridCol w="358235">
                  <a:extLst>
                    <a:ext uri="{9D8B030D-6E8A-4147-A177-3AD203B41FA5}">
                      <a16:colId xmlns="" xmlns:a16="http://schemas.microsoft.com/office/drawing/2014/main" val="20001"/>
                    </a:ext>
                  </a:extLst>
                </a:gridCol>
                <a:gridCol w="310429">
                  <a:extLst>
                    <a:ext uri="{9D8B030D-6E8A-4147-A177-3AD203B41FA5}">
                      <a16:colId xmlns="" xmlns:a16="http://schemas.microsoft.com/office/drawing/2014/main" val="20002"/>
                    </a:ext>
                  </a:extLst>
                </a:gridCol>
                <a:gridCol w="363744">
                  <a:extLst>
                    <a:ext uri="{9D8B030D-6E8A-4147-A177-3AD203B41FA5}">
                      <a16:colId xmlns="" xmlns:a16="http://schemas.microsoft.com/office/drawing/2014/main" val="20003"/>
                    </a:ext>
                  </a:extLst>
                </a:gridCol>
                <a:gridCol w="363744">
                  <a:extLst>
                    <a:ext uri="{9D8B030D-6E8A-4147-A177-3AD203B41FA5}">
                      <a16:colId xmlns="" xmlns:a16="http://schemas.microsoft.com/office/drawing/2014/main" val="20004"/>
                    </a:ext>
                  </a:extLst>
                </a:gridCol>
                <a:gridCol w="363744">
                  <a:extLst>
                    <a:ext uri="{9D8B030D-6E8A-4147-A177-3AD203B41FA5}">
                      <a16:colId xmlns="" xmlns:a16="http://schemas.microsoft.com/office/drawing/2014/main" val="20005"/>
                    </a:ext>
                  </a:extLst>
                </a:gridCol>
                <a:gridCol w="363744">
                  <a:extLst>
                    <a:ext uri="{9D8B030D-6E8A-4147-A177-3AD203B41FA5}">
                      <a16:colId xmlns="" xmlns:a16="http://schemas.microsoft.com/office/drawing/2014/main" val="20006"/>
                    </a:ext>
                  </a:extLst>
                </a:gridCol>
                <a:gridCol w="363744">
                  <a:extLst>
                    <a:ext uri="{9D8B030D-6E8A-4147-A177-3AD203B41FA5}">
                      <a16:colId xmlns="" xmlns:a16="http://schemas.microsoft.com/office/drawing/2014/main" val="20007"/>
                    </a:ext>
                  </a:extLst>
                </a:gridCol>
                <a:gridCol w="363744">
                  <a:extLst>
                    <a:ext uri="{9D8B030D-6E8A-4147-A177-3AD203B41FA5}">
                      <a16:colId xmlns="" xmlns:a16="http://schemas.microsoft.com/office/drawing/2014/main" val="20008"/>
                    </a:ext>
                  </a:extLst>
                </a:gridCol>
                <a:gridCol w="363744">
                  <a:extLst>
                    <a:ext uri="{9D8B030D-6E8A-4147-A177-3AD203B41FA5}">
                      <a16:colId xmlns="" xmlns:a16="http://schemas.microsoft.com/office/drawing/2014/main" val="20009"/>
                    </a:ext>
                  </a:extLst>
                </a:gridCol>
                <a:gridCol w="363744">
                  <a:extLst>
                    <a:ext uri="{9D8B030D-6E8A-4147-A177-3AD203B41FA5}">
                      <a16:colId xmlns="" xmlns:a16="http://schemas.microsoft.com/office/drawing/2014/main" val="20010"/>
                    </a:ext>
                  </a:extLst>
                </a:gridCol>
                <a:gridCol w="363744">
                  <a:extLst>
                    <a:ext uri="{9D8B030D-6E8A-4147-A177-3AD203B41FA5}">
                      <a16:colId xmlns="" xmlns:a16="http://schemas.microsoft.com/office/drawing/2014/main" val="20011"/>
                    </a:ext>
                  </a:extLst>
                </a:gridCol>
                <a:gridCol w="363744">
                  <a:extLst>
                    <a:ext uri="{9D8B030D-6E8A-4147-A177-3AD203B41FA5}">
                      <a16:colId xmlns="" xmlns:a16="http://schemas.microsoft.com/office/drawing/2014/main" val="20012"/>
                    </a:ext>
                  </a:extLst>
                </a:gridCol>
                <a:gridCol w="363744">
                  <a:extLst>
                    <a:ext uri="{9D8B030D-6E8A-4147-A177-3AD203B41FA5}">
                      <a16:colId xmlns="" xmlns:a16="http://schemas.microsoft.com/office/drawing/2014/main" val="20013"/>
                    </a:ext>
                  </a:extLst>
                </a:gridCol>
                <a:gridCol w="363744">
                  <a:extLst>
                    <a:ext uri="{9D8B030D-6E8A-4147-A177-3AD203B41FA5}">
                      <a16:colId xmlns="" xmlns:a16="http://schemas.microsoft.com/office/drawing/2014/main" val="20014"/>
                    </a:ext>
                  </a:extLst>
                </a:gridCol>
                <a:gridCol w="363744">
                  <a:extLst>
                    <a:ext uri="{9D8B030D-6E8A-4147-A177-3AD203B41FA5}">
                      <a16:colId xmlns="" xmlns:a16="http://schemas.microsoft.com/office/drawing/2014/main" val="20015"/>
                    </a:ext>
                  </a:extLst>
                </a:gridCol>
              </a:tblGrid>
              <a:tr h="248597">
                <a:tc>
                  <a:txBody>
                    <a:bodyPr/>
                    <a:lstStyle/>
                    <a:p>
                      <a:pPr algn="ctr"/>
                      <a:r>
                        <a:rPr lang="en-US" sz="1100" b="1" dirty="0" smtClean="0">
                          <a:solidFill>
                            <a:srgbClr val="4F82BE"/>
                          </a:solidFill>
                        </a:rPr>
                        <a:t>-11</a:t>
                      </a:r>
                      <a:endParaRPr lang="en-US" sz="1100" b="1" dirty="0">
                        <a:solidFill>
                          <a:srgbClr val="4F82BE"/>
                        </a:solidFill>
                      </a:endParaRPr>
                    </a:p>
                  </a:txBody>
                  <a:tcPr/>
                </a:tc>
                <a:tc>
                  <a:txBody>
                    <a:bodyPr/>
                    <a:lstStyle/>
                    <a:p>
                      <a:pPr algn="ctr"/>
                      <a:r>
                        <a:rPr lang="en-US" sz="1100" b="1" dirty="0" smtClean="0">
                          <a:solidFill>
                            <a:srgbClr val="4F82BE"/>
                          </a:solidFill>
                        </a:rPr>
                        <a:t>-8</a:t>
                      </a:r>
                      <a:endParaRPr lang="en-US" sz="1100" b="1" dirty="0">
                        <a:solidFill>
                          <a:srgbClr val="4F82BE"/>
                        </a:solidFill>
                      </a:endParaRPr>
                    </a:p>
                  </a:txBody>
                  <a:tcPr/>
                </a:tc>
                <a:tc>
                  <a:txBody>
                    <a:bodyPr/>
                    <a:lstStyle/>
                    <a:p>
                      <a:pPr algn="ctr"/>
                      <a:r>
                        <a:rPr lang="en-US" sz="1100" b="1" dirty="0" smtClean="0">
                          <a:solidFill>
                            <a:srgbClr val="4F82BE"/>
                          </a:solidFill>
                        </a:rPr>
                        <a:t>-7</a:t>
                      </a:r>
                      <a:endParaRPr lang="en-US" sz="1100" b="1" dirty="0">
                        <a:solidFill>
                          <a:srgbClr val="4F82BE"/>
                        </a:solidFill>
                      </a:endParaRPr>
                    </a:p>
                  </a:txBody>
                  <a:tcPr/>
                </a:tc>
                <a:tc>
                  <a:txBody>
                    <a:bodyPr/>
                    <a:lstStyle/>
                    <a:p>
                      <a:pPr algn="ctr"/>
                      <a:r>
                        <a:rPr lang="en-US" sz="1100" b="1" dirty="0" smtClean="0">
                          <a:solidFill>
                            <a:srgbClr val="4F82BE"/>
                          </a:solidFill>
                        </a:rPr>
                        <a:t>-6</a:t>
                      </a:r>
                      <a:endParaRPr lang="en-US" sz="1100" b="1" dirty="0">
                        <a:solidFill>
                          <a:srgbClr val="4F82BE"/>
                        </a:solidFill>
                      </a:endParaRPr>
                    </a:p>
                  </a:txBody>
                  <a:tcPr/>
                </a:tc>
                <a:tc>
                  <a:txBody>
                    <a:bodyPr/>
                    <a:lstStyle/>
                    <a:p>
                      <a:pPr algn="ctr"/>
                      <a:r>
                        <a:rPr lang="en-US" sz="1100" b="1" dirty="0" smtClean="0">
                          <a:solidFill>
                            <a:srgbClr val="4F82BE"/>
                          </a:solidFill>
                        </a:rPr>
                        <a:t>-5</a:t>
                      </a:r>
                      <a:endParaRPr lang="en-US" sz="1100" b="1" dirty="0">
                        <a:solidFill>
                          <a:srgbClr val="4F82BE"/>
                        </a:solidFill>
                      </a:endParaRPr>
                    </a:p>
                  </a:txBody>
                  <a:tcPr/>
                </a:tc>
                <a:tc>
                  <a:txBody>
                    <a:bodyPr/>
                    <a:lstStyle/>
                    <a:p>
                      <a:pPr algn="ctr"/>
                      <a:r>
                        <a:rPr lang="en-US" sz="1100" b="1" dirty="0" smtClean="0">
                          <a:solidFill>
                            <a:srgbClr val="4F82BE"/>
                          </a:solidFill>
                        </a:rPr>
                        <a:t>-4</a:t>
                      </a:r>
                      <a:endParaRPr lang="en-US" sz="1100" b="1" dirty="0">
                        <a:solidFill>
                          <a:srgbClr val="4F82BE"/>
                        </a:solidFill>
                      </a:endParaRPr>
                    </a:p>
                  </a:txBody>
                  <a:tcPr/>
                </a:tc>
                <a:tc>
                  <a:txBody>
                    <a:bodyPr/>
                    <a:lstStyle/>
                    <a:p>
                      <a:pPr algn="ctr"/>
                      <a:r>
                        <a:rPr lang="en-US" sz="1100" b="1" dirty="0" smtClean="0">
                          <a:solidFill>
                            <a:srgbClr val="4F82BE"/>
                          </a:solidFill>
                        </a:rPr>
                        <a:t>-3</a:t>
                      </a:r>
                      <a:endParaRPr lang="en-US" sz="1100" b="1" dirty="0">
                        <a:solidFill>
                          <a:srgbClr val="4F82BE"/>
                        </a:solidFill>
                      </a:endParaRPr>
                    </a:p>
                  </a:txBody>
                  <a:tcPr/>
                </a:tc>
                <a:tc>
                  <a:txBody>
                    <a:bodyPr/>
                    <a:lstStyle/>
                    <a:p>
                      <a:pPr algn="ctr"/>
                      <a:r>
                        <a:rPr lang="en-US" sz="1100" b="1" dirty="0" smtClean="0">
                          <a:solidFill>
                            <a:srgbClr val="4F82BE"/>
                          </a:solidFill>
                        </a:rPr>
                        <a:t>-2</a:t>
                      </a:r>
                      <a:endParaRPr lang="en-US" sz="1100" b="1" dirty="0">
                        <a:solidFill>
                          <a:srgbClr val="4F82BE"/>
                        </a:solidFill>
                      </a:endParaRPr>
                    </a:p>
                  </a:txBody>
                  <a:tcPr/>
                </a:tc>
                <a:tc>
                  <a:txBody>
                    <a:bodyPr/>
                    <a:lstStyle/>
                    <a:p>
                      <a:pPr algn="ctr"/>
                      <a:r>
                        <a:rPr lang="en-US" sz="1100" b="1" dirty="0" smtClean="0">
                          <a:solidFill>
                            <a:srgbClr val="4F82BE"/>
                          </a:solidFill>
                        </a:rPr>
                        <a:t>-1</a:t>
                      </a:r>
                      <a:endParaRPr lang="en-US" sz="1100" b="1" dirty="0">
                        <a:solidFill>
                          <a:srgbClr val="4F82BE"/>
                        </a:solidFill>
                      </a:endParaRPr>
                    </a:p>
                  </a:txBody>
                  <a:tcPr/>
                </a:tc>
                <a:tc>
                  <a:txBody>
                    <a:bodyPr/>
                    <a:lstStyle/>
                    <a:p>
                      <a:pPr algn="ctr"/>
                      <a:r>
                        <a:rPr lang="en-US" sz="1100" b="1" dirty="0" smtClean="0">
                          <a:solidFill>
                            <a:srgbClr val="C4BD97"/>
                          </a:solidFill>
                        </a:rPr>
                        <a:t>0</a:t>
                      </a:r>
                      <a:endParaRPr lang="en-US" sz="1100" b="1" dirty="0">
                        <a:solidFill>
                          <a:srgbClr val="C4BD97"/>
                        </a:solidFill>
                      </a:endParaRPr>
                    </a:p>
                  </a:txBody>
                  <a:tcPr/>
                </a:tc>
                <a:tc>
                  <a:txBody>
                    <a:bodyPr/>
                    <a:lstStyle/>
                    <a:p>
                      <a:pPr algn="ctr"/>
                      <a:r>
                        <a:rPr lang="en-US" sz="1100" b="1" dirty="0" smtClean="0">
                          <a:solidFill>
                            <a:schemeClr val="accent1"/>
                          </a:solidFill>
                        </a:rPr>
                        <a:t>1</a:t>
                      </a:r>
                      <a:endParaRPr lang="en-US" sz="1100" b="1" dirty="0">
                        <a:solidFill>
                          <a:schemeClr val="accent1"/>
                        </a:solidFill>
                      </a:endParaRPr>
                    </a:p>
                  </a:txBody>
                  <a:tcPr/>
                </a:tc>
                <a:tc>
                  <a:txBody>
                    <a:bodyPr/>
                    <a:lstStyle/>
                    <a:p>
                      <a:pPr algn="ctr"/>
                      <a:r>
                        <a:rPr lang="en-US" sz="1100" b="1" dirty="0" smtClean="0">
                          <a:solidFill>
                            <a:schemeClr val="accent1"/>
                          </a:solidFill>
                        </a:rPr>
                        <a:t>2</a:t>
                      </a:r>
                      <a:endParaRPr lang="en-US" sz="1100" b="1" dirty="0">
                        <a:solidFill>
                          <a:schemeClr val="accent1"/>
                        </a:solidFill>
                      </a:endParaRPr>
                    </a:p>
                  </a:txBody>
                  <a:tcPr/>
                </a:tc>
                <a:tc>
                  <a:txBody>
                    <a:bodyPr/>
                    <a:lstStyle/>
                    <a:p>
                      <a:pPr algn="ctr"/>
                      <a:r>
                        <a:rPr lang="en-US" sz="1100" b="1" dirty="0" smtClean="0">
                          <a:solidFill>
                            <a:schemeClr val="accent1"/>
                          </a:solidFill>
                        </a:rPr>
                        <a:t>3</a:t>
                      </a:r>
                      <a:endParaRPr lang="en-US" sz="1100" b="1" dirty="0">
                        <a:solidFill>
                          <a:schemeClr val="accent1"/>
                        </a:solidFill>
                      </a:endParaRPr>
                    </a:p>
                  </a:txBody>
                  <a:tcPr/>
                </a:tc>
                <a:tc>
                  <a:txBody>
                    <a:bodyPr/>
                    <a:lstStyle/>
                    <a:p>
                      <a:pPr algn="ctr"/>
                      <a:r>
                        <a:rPr lang="en-US" sz="1100" b="1" dirty="0" smtClean="0">
                          <a:solidFill>
                            <a:schemeClr val="accent1"/>
                          </a:solidFill>
                        </a:rPr>
                        <a:t>4</a:t>
                      </a:r>
                      <a:endParaRPr lang="en-US" sz="1100" b="1" dirty="0">
                        <a:solidFill>
                          <a:schemeClr val="accent1"/>
                        </a:solidFill>
                      </a:endParaRPr>
                    </a:p>
                  </a:txBody>
                  <a:tcPr/>
                </a:tc>
                <a:tc>
                  <a:txBody>
                    <a:bodyPr/>
                    <a:lstStyle/>
                    <a:p>
                      <a:pPr algn="ctr"/>
                      <a:r>
                        <a:rPr lang="en-US" sz="1100" b="1" dirty="0" smtClean="0">
                          <a:solidFill>
                            <a:schemeClr val="accent1"/>
                          </a:solidFill>
                        </a:rPr>
                        <a:t>7</a:t>
                      </a:r>
                      <a:endParaRPr lang="en-US" sz="1100" b="1" dirty="0">
                        <a:solidFill>
                          <a:schemeClr val="accent1"/>
                        </a:solidFill>
                      </a:endParaRPr>
                    </a:p>
                  </a:txBody>
                  <a:tcPr/>
                </a:tc>
                <a:tc>
                  <a:txBody>
                    <a:bodyPr/>
                    <a:lstStyle/>
                    <a:p>
                      <a:pPr algn="ctr"/>
                      <a:r>
                        <a:rPr lang="en-US" sz="1100" b="1" dirty="0" smtClean="0">
                          <a:solidFill>
                            <a:schemeClr val="accent1"/>
                          </a:solidFill>
                        </a:rPr>
                        <a:t>11</a:t>
                      </a:r>
                      <a:endParaRPr lang="en-US" sz="1100" b="1" dirty="0">
                        <a:solidFill>
                          <a:schemeClr val="accent1"/>
                        </a:solidFill>
                      </a:endParaRPr>
                    </a:p>
                  </a:txBody>
                  <a:tcPr/>
                </a:tc>
                <a:extLst>
                  <a:ext uri="{0D108BD9-81ED-4DB2-BD59-A6C34878D82A}">
                    <a16:rowId xmlns="" xmlns:a16="http://schemas.microsoft.com/office/drawing/2014/main" val="10000"/>
                  </a:ext>
                </a:extLst>
              </a:tr>
            </a:tbl>
          </a:graphicData>
        </a:graphic>
      </p:graphicFrame>
      <p:sp>
        <p:nvSpPr>
          <p:cNvPr id="25" name="TextBox 24"/>
          <p:cNvSpPr txBox="1"/>
          <p:nvPr/>
        </p:nvSpPr>
        <p:spPr>
          <a:xfrm>
            <a:off x="2177621" y="6014210"/>
            <a:ext cx="342900" cy="166199"/>
          </a:xfrm>
          <a:prstGeom prst="rect">
            <a:avLst/>
          </a:prstGeom>
          <a:noFill/>
        </p:spPr>
        <p:txBody>
          <a:bodyPr wrap="square" lIns="0" tIns="0" rIns="0" bIns="0" rtlCol="0">
            <a:spAutoFit/>
          </a:bodyPr>
          <a:lstStyle/>
          <a:p>
            <a:pPr>
              <a:lnSpc>
                <a:spcPct val="90000"/>
              </a:lnSpc>
            </a:pPr>
            <a:r>
              <a:rPr lang="en-US" sz="1200" dirty="0" smtClean="0">
                <a:solidFill>
                  <a:prstClr val="black"/>
                </a:solidFill>
              </a:rPr>
              <a:t>n=</a:t>
            </a:r>
          </a:p>
        </p:txBody>
      </p:sp>
      <p:sp>
        <p:nvSpPr>
          <p:cNvPr id="26" name="Footer Placeholder 4"/>
          <p:cNvSpPr txBox="1">
            <a:spLocks/>
          </p:cNvSpPr>
          <p:nvPr/>
        </p:nvSpPr>
        <p:spPr>
          <a:xfrm>
            <a:off x="457200" y="6619556"/>
            <a:ext cx="5978236" cy="242485"/>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Charlton</a:t>
            </a:r>
            <a:r>
              <a:rPr lang="en-US" dirty="0">
                <a:solidFill>
                  <a:prstClr val="black"/>
                </a:solidFill>
              </a:rPr>
              <a:t>, AASLD</a:t>
            </a:r>
            <a:r>
              <a:rPr lang="en-US" dirty="0" smtClean="0">
                <a:solidFill>
                  <a:prstClr val="black"/>
                </a:solidFill>
              </a:rPr>
              <a:t>, 2015</a:t>
            </a:r>
            <a:r>
              <a:rPr lang="en-US" dirty="0">
                <a:solidFill>
                  <a:prstClr val="black"/>
                </a:solidFill>
              </a:rPr>
              <a:t>, </a:t>
            </a:r>
            <a:r>
              <a:rPr lang="en-US" dirty="0" smtClean="0">
                <a:solidFill>
                  <a:prstClr val="black"/>
                </a:solidFill>
              </a:rPr>
              <a:t>LB-13.  Curry MP, et al.  </a:t>
            </a:r>
            <a:r>
              <a:rPr lang="en-US" i="1" dirty="0" smtClean="0">
                <a:solidFill>
                  <a:prstClr val="black"/>
                </a:solidFill>
              </a:rPr>
              <a:t>New Engl J Med.</a:t>
            </a:r>
            <a:r>
              <a:rPr lang="en-US" dirty="0" smtClean="0">
                <a:solidFill>
                  <a:prstClr val="black"/>
                </a:solidFill>
              </a:rPr>
              <a:t>2015. </a:t>
            </a:r>
            <a:r>
              <a:rPr lang="en-US" dirty="0">
                <a:solidFill>
                  <a:prstClr val="black"/>
                </a:solidFill>
              </a:rPr>
              <a:t>DOI: 10.1056/NEJMoa1512614</a:t>
            </a:r>
          </a:p>
        </p:txBody>
      </p:sp>
    </p:spTree>
    <p:extLst>
      <p:ext uri="{BB962C8B-B14F-4D97-AF65-F5344CB8AC3E}">
        <p14:creationId xmlns:p14="http://schemas.microsoft.com/office/powerpoint/2010/main" val="1820613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 xmlns:a16="http://schemas.microsoft.com/office/drawing/2014/main" id="{9C3ACE06-464C-4770-9304-CB6430FBF96C}"/>
              </a:ext>
            </a:extLst>
          </p:cNvPr>
          <p:cNvGraphicFramePr/>
          <p:nvPr>
            <p:extLst>
              <p:ext uri="{D42A27DB-BD31-4B8C-83A1-F6EECF244321}">
                <p14:modId xmlns:p14="http://schemas.microsoft.com/office/powerpoint/2010/main" val="146027953"/>
              </p:ext>
            </p:extLst>
          </p:nvPr>
        </p:nvGraphicFramePr>
        <p:xfrm>
          <a:off x="3151910" y="1868980"/>
          <a:ext cx="3226438" cy="39275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1" y="466439"/>
            <a:ext cx="8539316" cy="676564"/>
          </a:xfrm>
        </p:spPr>
        <p:txBody>
          <a:bodyPr/>
          <a:lstStyle/>
          <a:p>
            <a:r>
              <a:rPr lang="ru-RU" dirty="0" smtClean="0"/>
              <a:t>СОФ</a:t>
            </a:r>
            <a:r>
              <a:rPr lang="en-US" dirty="0" smtClean="0"/>
              <a:t>/</a:t>
            </a:r>
            <a:r>
              <a:rPr lang="ru-RU" dirty="0" smtClean="0"/>
              <a:t>ВЕЛ</a:t>
            </a:r>
            <a:r>
              <a:rPr lang="en-US" dirty="0" smtClean="0"/>
              <a:t>+</a:t>
            </a:r>
            <a:r>
              <a:rPr lang="ru-RU" dirty="0" smtClean="0"/>
              <a:t>РБВ</a:t>
            </a:r>
            <a:r>
              <a:rPr lang="ru-RU" dirty="0"/>
              <a:t> </a:t>
            </a:r>
            <a:r>
              <a:rPr lang="en-US" dirty="0" smtClean="0"/>
              <a:t>12 </a:t>
            </a:r>
            <a:r>
              <a:rPr lang="ru-RU" dirty="0" smtClean="0"/>
              <a:t>недель у пациентов с декомпенсированным циррозом ЧП С</a:t>
            </a:r>
            <a:endParaRPr lang="en-US" dirty="0"/>
          </a:p>
        </p:txBody>
      </p:sp>
      <p:sp>
        <p:nvSpPr>
          <p:cNvPr id="10" name="Text Placeholder 3">
            <a:extLst>
              <a:ext uri="{FF2B5EF4-FFF2-40B4-BE49-F238E27FC236}">
                <a16:creationId xmlns="" xmlns:a16="http://schemas.microsoft.com/office/drawing/2014/main" id="{61E6A34E-CFF6-4815-AE33-600A52782845}"/>
              </a:ext>
            </a:extLst>
          </p:cNvPr>
          <p:cNvSpPr txBox="1">
            <a:spLocks/>
          </p:cNvSpPr>
          <p:nvPr/>
        </p:nvSpPr>
        <p:spPr>
          <a:xfrm>
            <a:off x="457200" y="1389896"/>
            <a:ext cx="8229600" cy="304800"/>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r>
              <a:rPr lang="ru-RU" dirty="0" smtClean="0"/>
              <a:t>Открытое </a:t>
            </a:r>
            <a:r>
              <a:rPr lang="ru-RU" dirty="0" err="1" smtClean="0"/>
              <a:t>одногрупповое</a:t>
            </a:r>
            <a:r>
              <a:rPr lang="ru-RU" dirty="0" smtClean="0"/>
              <a:t> исследование 2 фазы у пациентов с любым генотипом и </a:t>
            </a:r>
          </a:p>
          <a:p>
            <a:r>
              <a:rPr lang="ru-RU" dirty="0" smtClean="0"/>
              <a:t>10-12 баллами по шкале </a:t>
            </a:r>
            <a:r>
              <a:rPr lang="ru-RU" dirty="0" err="1" smtClean="0"/>
              <a:t>Чайлд</a:t>
            </a:r>
            <a:r>
              <a:rPr lang="ru-RU" dirty="0" smtClean="0"/>
              <a:t>-Пью-</a:t>
            </a:r>
            <a:r>
              <a:rPr lang="ru-RU" dirty="0" err="1" smtClean="0"/>
              <a:t>Туркот</a:t>
            </a:r>
            <a:endParaRPr lang="en-US" dirty="0"/>
          </a:p>
        </p:txBody>
      </p:sp>
      <p:graphicFrame>
        <p:nvGraphicFramePr>
          <p:cNvPr id="13" name="Table 12">
            <a:extLst>
              <a:ext uri="{FF2B5EF4-FFF2-40B4-BE49-F238E27FC236}">
                <a16:creationId xmlns=""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1940725262"/>
              </p:ext>
            </p:extLst>
          </p:nvPr>
        </p:nvGraphicFramePr>
        <p:xfrm>
          <a:off x="457342" y="1883390"/>
          <a:ext cx="2646077" cy="4695929"/>
        </p:xfrm>
        <a:graphic>
          <a:graphicData uri="http://schemas.openxmlformats.org/drawingml/2006/table">
            <a:tbl>
              <a:tblPr firstRow="1" bandRow="1">
                <a:tableStyleId>{6E25E649-3F16-4E02-A733-19D2CDBF48F0}</a:tableStyleId>
              </a:tblPr>
              <a:tblGrid>
                <a:gridCol w="1655477">
                  <a:extLst>
                    <a:ext uri="{9D8B030D-6E8A-4147-A177-3AD203B41FA5}">
                      <a16:colId xmlns="" xmlns:a16="http://schemas.microsoft.com/office/drawing/2014/main" val="797179976"/>
                    </a:ext>
                  </a:extLst>
                </a:gridCol>
                <a:gridCol w="990600">
                  <a:extLst>
                    <a:ext uri="{9D8B030D-6E8A-4147-A177-3AD203B41FA5}">
                      <a16:colId xmlns="" xmlns:a16="http://schemas.microsoft.com/office/drawing/2014/main" val="2615110997"/>
                    </a:ext>
                  </a:extLst>
                </a:gridCol>
              </a:tblGrid>
              <a:tr h="290248">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ru-RU" sz="1300" b="1" dirty="0" smtClean="0">
                          <a:solidFill>
                            <a:schemeClr val="tx1"/>
                          </a:solidFill>
                        </a:rPr>
                        <a:t>Исходные характеристики</a:t>
                      </a:r>
                      <a:endParaRPr lang="en-US" sz="13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BAFF"/>
                    </a:solidFill>
                  </a:tcPr>
                </a:tc>
                <a:tc>
                  <a:txBody>
                    <a:bodyPr/>
                    <a:lstStyle/>
                    <a:p>
                      <a:pPr algn="ctr" fontAlgn="b"/>
                      <a:r>
                        <a:rPr lang="en-US" sz="1300" u="none" strike="noStrike" dirty="0">
                          <a:solidFill>
                            <a:schemeClr val="tx1"/>
                          </a:solidFill>
                          <a:effectLst/>
                        </a:rPr>
                        <a:t>N=32</a:t>
                      </a:r>
                      <a:endParaRPr lang="en-US" sz="1300" b="1" i="0" u="none" strike="noStrike" dirty="0">
                        <a:solidFill>
                          <a:schemeClr val="tx1"/>
                        </a:solidFill>
                        <a:effectLst/>
                        <a:latin typeface="Calibri (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BAFF"/>
                    </a:solidFill>
                  </a:tcPr>
                </a:tc>
                <a:extLst>
                  <a:ext uri="{0D108BD9-81ED-4DB2-BD59-A6C34878D82A}">
                    <a16:rowId xmlns="" xmlns:a16="http://schemas.microsoft.com/office/drawing/2014/main" val="1099919398"/>
                  </a:ext>
                </a:extLst>
              </a:tr>
              <a:tr h="302341">
                <a:tc>
                  <a:txBody>
                    <a:bodyPr/>
                    <a:lstStyle/>
                    <a:p>
                      <a:pPr algn="l" fontAlgn="b"/>
                      <a:r>
                        <a:rPr lang="ru-RU" sz="1300" u="none" strike="noStrike" dirty="0" smtClean="0">
                          <a:effectLst/>
                        </a:rPr>
                        <a:t>Мужчины</a:t>
                      </a:r>
                      <a:r>
                        <a:rPr lang="en-US" sz="1300" u="none" strike="noStrike" dirty="0" smtClean="0">
                          <a:effectLst/>
                        </a:rPr>
                        <a:t>, </a:t>
                      </a:r>
                      <a:r>
                        <a:rPr lang="en-US" sz="1300" u="none" strike="noStrike" dirty="0">
                          <a:effectLst/>
                        </a:rPr>
                        <a:t>n (%)</a:t>
                      </a:r>
                      <a:endParaRPr lang="en-US" sz="1300" b="1" i="0" u="none" strike="noStrike" dirty="0">
                        <a:solidFill>
                          <a:srgbClr val="000000"/>
                        </a:solidFill>
                        <a:effectLst/>
                        <a:latin typeface="Calibri (Body)"/>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26 (81)</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1548645"/>
                  </a:ext>
                </a:extLst>
              </a:tr>
              <a:tr h="302341">
                <a:tc>
                  <a:txBody>
                    <a:bodyPr/>
                    <a:lstStyle/>
                    <a:p>
                      <a:pPr algn="l" fontAlgn="b"/>
                      <a:r>
                        <a:rPr lang="en-US" sz="1300" u="none" strike="noStrike" dirty="0">
                          <a:effectLst/>
                        </a:rPr>
                        <a:t> </a:t>
                      </a:r>
                      <a:r>
                        <a:rPr lang="ru-RU" sz="1300" u="none" strike="noStrike" dirty="0" smtClean="0">
                          <a:effectLst/>
                        </a:rPr>
                        <a:t>Возраст</a:t>
                      </a:r>
                      <a:r>
                        <a:rPr lang="en-US" sz="1300" u="none" strike="noStrike" dirty="0" smtClean="0">
                          <a:effectLst/>
                        </a:rPr>
                        <a:t>, </a:t>
                      </a:r>
                      <a:r>
                        <a:rPr lang="ru-RU" sz="1300" u="none" strike="noStrike" dirty="0" smtClean="0">
                          <a:effectLst/>
                        </a:rPr>
                        <a:t>средний</a:t>
                      </a:r>
                      <a:r>
                        <a:rPr lang="en-US" sz="1300" u="none" strike="noStrike" dirty="0" smtClean="0">
                          <a:effectLst/>
                        </a:rPr>
                        <a:t> (</a:t>
                      </a:r>
                      <a:r>
                        <a:rPr lang="ru-RU" sz="1300" u="none" strike="noStrike" dirty="0" smtClean="0">
                          <a:effectLst/>
                        </a:rPr>
                        <a:t>диапазон</a:t>
                      </a:r>
                      <a:r>
                        <a:rPr lang="en-US" sz="1300" u="none" strike="noStrike" dirty="0" smtClean="0">
                          <a:effectLst/>
                        </a:rPr>
                        <a:t>)</a:t>
                      </a:r>
                      <a:endParaRPr lang="en-US" sz="1300" b="1" i="0" u="none" strike="noStrike" dirty="0">
                        <a:solidFill>
                          <a:srgbClr val="000000"/>
                        </a:solidFill>
                        <a:effectLst/>
                        <a:latin typeface="Calibri (Body)"/>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55 (39-77)</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93435370"/>
                  </a:ext>
                </a:extLst>
              </a:tr>
              <a:tr h="1322068">
                <a:tc>
                  <a:txBody>
                    <a:bodyPr/>
                    <a:lstStyle/>
                    <a:p>
                      <a:pPr algn="l" fontAlgn="b"/>
                      <a:r>
                        <a:rPr lang="ru-RU" sz="1300" b="0" u="none" strike="noStrike" dirty="0" smtClean="0">
                          <a:effectLst/>
                          <a:latin typeface="+mn-lt"/>
                        </a:rPr>
                        <a:t>ГТ</a:t>
                      </a:r>
                      <a:r>
                        <a:rPr lang="en-US" sz="1300" b="0" u="none" strike="noStrike" dirty="0" smtClean="0">
                          <a:effectLst/>
                          <a:latin typeface="+mn-lt"/>
                        </a:rPr>
                        <a:t>,</a:t>
                      </a:r>
                      <a:r>
                        <a:rPr lang="en-US" sz="1300" b="0" u="none" strike="noStrike" baseline="0" dirty="0" smtClean="0">
                          <a:effectLst/>
                          <a:latin typeface="+mn-lt"/>
                        </a:rPr>
                        <a:t> </a:t>
                      </a:r>
                      <a:r>
                        <a:rPr lang="en-US" sz="1300" b="0" u="none" strike="noStrike" baseline="0" dirty="0">
                          <a:effectLst/>
                          <a:latin typeface="+mn-lt"/>
                        </a:rPr>
                        <a:t>n (%)</a:t>
                      </a:r>
                      <a:endParaRPr lang="en-US" sz="1300" b="0" u="none" strike="noStrike" dirty="0">
                        <a:effectLst/>
                        <a:latin typeface="+mn-lt"/>
                      </a:endParaRPr>
                    </a:p>
                    <a:p>
                      <a:pPr algn="l" fontAlgn="b"/>
                      <a:r>
                        <a:rPr lang="en-US" sz="1300" b="0" u="none" strike="noStrike" dirty="0">
                          <a:effectLst/>
                          <a:latin typeface="+mn-lt"/>
                        </a:rPr>
                        <a:t>1</a:t>
                      </a:r>
                    </a:p>
                    <a:p>
                      <a:pPr algn="l" fontAlgn="b"/>
                      <a:r>
                        <a:rPr lang="en-US" sz="1300" b="0" u="none" strike="noStrike" dirty="0">
                          <a:effectLst/>
                          <a:latin typeface="+mn-lt"/>
                        </a:rPr>
                        <a:t>2</a:t>
                      </a:r>
                    </a:p>
                    <a:p>
                      <a:pPr algn="l" fontAlgn="b"/>
                      <a:r>
                        <a:rPr lang="en-US" sz="1300" b="0" u="none" strike="noStrike" dirty="0" smtClean="0">
                          <a:effectLst/>
                          <a:latin typeface="+mn-lt"/>
                        </a:rPr>
                        <a:t>3</a:t>
                      </a:r>
                      <a:endParaRPr lang="ru-RU" sz="1300" b="0" u="none" strike="noStrike" dirty="0" smtClean="0">
                        <a:effectLst/>
                        <a:latin typeface="+mn-lt"/>
                      </a:endParaRPr>
                    </a:p>
                    <a:p>
                      <a:pPr algn="l" fontAlgn="b"/>
                      <a:r>
                        <a:rPr lang="ru-RU" sz="1300" b="0" i="0" u="none" strike="noStrike" dirty="0" smtClean="0">
                          <a:solidFill>
                            <a:srgbClr val="000000"/>
                          </a:solidFill>
                          <a:effectLst/>
                          <a:latin typeface="+mn-lt"/>
                        </a:rPr>
                        <a:t>Не</a:t>
                      </a:r>
                      <a:r>
                        <a:rPr lang="ru-RU" sz="1300" b="0" i="0" u="none" strike="noStrike" baseline="0" dirty="0" smtClean="0">
                          <a:solidFill>
                            <a:srgbClr val="000000"/>
                          </a:solidFill>
                          <a:effectLst/>
                          <a:latin typeface="+mn-lt"/>
                        </a:rPr>
                        <a:t> определен</a:t>
                      </a:r>
                      <a:endParaRPr lang="en-US" sz="1300" b="0" i="0" u="none" strike="noStrike" dirty="0">
                        <a:solidFill>
                          <a:srgbClr val="000000"/>
                        </a:solidFill>
                        <a:effectLst/>
                        <a:latin typeface="+mn-lt"/>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mn-lt"/>
                      </a:endParaRPr>
                    </a:p>
                    <a:p>
                      <a:pPr algn="ctr" fontAlgn="b"/>
                      <a:r>
                        <a:rPr lang="en-US" sz="1300" b="0" i="0" u="none" strike="noStrike" dirty="0">
                          <a:solidFill>
                            <a:srgbClr val="000000"/>
                          </a:solidFill>
                          <a:effectLst/>
                          <a:latin typeface="+mn-lt"/>
                        </a:rPr>
                        <a:t>18</a:t>
                      </a:r>
                      <a:r>
                        <a:rPr lang="en-US" sz="1300" b="0" i="0" u="none" strike="noStrike" baseline="0" dirty="0">
                          <a:solidFill>
                            <a:srgbClr val="000000"/>
                          </a:solidFill>
                          <a:effectLst/>
                          <a:latin typeface="+mn-lt"/>
                        </a:rPr>
                        <a:t> (56)</a:t>
                      </a:r>
                    </a:p>
                    <a:p>
                      <a:pPr algn="ctr" fontAlgn="b"/>
                      <a:r>
                        <a:rPr lang="en-US" sz="1300" b="0" i="0" u="none" strike="noStrike" baseline="0" dirty="0">
                          <a:solidFill>
                            <a:srgbClr val="000000"/>
                          </a:solidFill>
                          <a:effectLst/>
                          <a:latin typeface="+mn-lt"/>
                        </a:rPr>
                        <a:t>5 (16)</a:t>
                      </a:r>
                    </a:p>
                    <a:p>
                      <a:pPr algn="ctr" fontAlgn="b"/>
                      <a:r>
                        <a:rPr lang="en-US" sz="1300" b="0" i="0" u="none" strike="noStrike" baseline="0" dirty="0">
                          <a:solidFill>
                            <a:srgbClr val="000000"/>
                          </a:solidFill>
                          <a:effectLst/>
                          <a:latin typeface="+mn-lt"/>
                        </a:rPr>
                        <a:t>7 (22)</a:t>
                      </a:r>
                    </a:p>
                    <a:p>
                      <a:pPr algn="ctr" fontAlgn="b"/>
                      <a:r>
                        <a:rPr lang="en-US" sz="1300" b="0" i="0" u="none" strike="noStrike" baseline="0" dirty="0">
                          <a:solidFill>
                            <a:srgbClr val="000000"/>
                          </a:solidFill>
                          <a:effectLst/>
                          <a:latin typeface="+mn-lt"/>
                        </a:rPr>
                        <a:t>2 (6)</a:t>
                      </a:r>
                      <a:endParaRPr lang="en-US" sz="1300" b="0" i="0" u="none" strike="noStrike" dirty="0">
                        <a:solidFill>
                          <a:srgbClr val="000000"/>
                        </a:solidFill>
                        <a:effectLst/>
                        <a:latin typeface="+mn-lt"/>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72373996"/>
                  </a:ext>
                </a:extLst>
              </a:tr>
              <a:tr h="797611">
                <a:tc>
                  <a:txBody>
                    <a:bodyPr/>
                    <a:lstStyle/>
                    <a:p>
                      <a:pPr algn="l" fontAlgn="b"/>
                      <a:r>
                        <a:rPr lang="en-US" sz="1300" b="0" i="0" u="none" strike="noStrike" dirty="0">
                          <a:solidFill>
                            <a:srgbClr val="000000"/>
                          </a:solidFill>
                          <a:effectLst/>
                          <a:latin typeface="+mn-lt"/>
                        </a:rPr>
                        <a:t> </a:t>
                      </a:r>
                      <a:r>
                        <a:rPr lang="ru-RU" sz="1300" b="0" i="0" u="none" strike="noStrike" dirty="0" smtClean="0">
                          <a:solidFill>
                            <a:srgbClr val="000000"/>
                          </a:solidFill>
                          <a:effectLst/>
                          <a:latin typeface="+mn-lt"/>
                        </a:rPr>
                        <a:t>Класс по </a:t>
                      </a:r>
                      <a:r>
                        <a:rPr lang="ru-RU" sz="1300" b="0" i="0" u="none" strike="noStrike" dirty="0" err="1" smtClean="0">
                          <a:solidFill>
                            <a:srgbClr val="000000"/>
                          </a:solidFill>
                          <a:effectLst/>
                          <a:latin typeface="+mn-lt"/>
                        </a:rPr>
                        <a:t>Чайлд</a:t>
                      </a:r>
                      <a:r>
                        <a:rPr lang="ru-RU" sz="1300" b="0" i="0" u="none" strike="noStrike" dirty="0" smtClean="0">
                          <a:solidFill>
                            <a:srgbClr val="000000"/>
                          </a:solidFill>
                          <a:effectLst/>
                          <a:latin typeface="+mn-lt"/>
                        </a:rPr>
                        <a:t>-Пью</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mn-lt"/>
                        </a:rPr>
                        <a:t>n (%)</a:t>
                      </a:r>
                    </a:p>
                    <a:p>
                      <a:pPr algn="l" fontAlgn="b"/>
                      <a:r>
                        <a:rPr lang="en-US" sz="1300" b="0" i="0" u="none" strike="noStrike" dirty="0">
                          <a:solidFill>
                            <a:srgbClr val="000000"/>
                          </a:solidFill>
                          <a:effectLst/>
                          <a:latin typeface="+mn-lt"/>
                        </a:rPr>
                        <a:t>  B (7-9)</a:t>
                      </a:r>
                    </a:p>
                    <a:p>
                      <a:pPr algn="l" fontAlgn="b"/>
                      <a:r>
                        <a:rPr lang="en-US" sz="1300" b="0" i="0" u="none" strike="noStrike" dirty="0">
                          <a:solidFill>
                            <a:srgbClr val="000000"/>
                          </a:solidFill>
                          <a:effectLst/>
                          <a:latin typeface="+mn-lt"/>
                        </a:rPr>
                        <a:t>  C (10-15)</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mn-lt"/>
                      </a:endParaRPr>
                    </a:p>
                    <a:p>
                      <a:pPr algn="ctr" fontAlgn="b"/>
                      <a:endParaRPr lang="ru-RU" sz="1300" b="0" i="0" u="none" strike="noStrike" dirty="0" smtClean="0">
                        <a:solidFill>
                          <a:srgbClr val="000000"/>
                        </a:solidFill>
                        <a:effectLst/>
                        <a:latin typeface="+mn-lt"/>
                      </a:endParaRPr>
                    </a:p>
                    <a:p>
                      <a:pPr algn="ctr" fontAlgn="b"/>
                      <a:r>
                        <a:rPr lang="en-US" sz="1300" b="0" i="0" u="none" strike="noStrike" dirty="0" smtClean="0">
                          <a:solidFill>
                            <a:srgbClr val="000000"/>
                          </a:solidFill>
                          <a:effectLst/>
                          <a:latin typeface="+mn-lt"/>
                        </a:rPr>
                        <a:t>9 </a:t>
                      </a:r>
                      <a:r>
                        <a:rPr lang="en-US" sz="1300" b="0" i="0" u="none" strike="noStrike" dirty="0">
                          <a:solidFill>
                            <a:srgbClr val="000000"/>
                          </a:solidFill>
                          <a:effectLst/>
                          <a:latin typeface="+mn-lt"/>
                        </a:rPr>
                        <a:t>(28)</a:t>
                      </a:r>
                    </a:p>
                    <a:p>
                      <a:pPr algn="ctr" fontAlgn="b"/>
                      <a:r>
                        <a:rPr lang="en-US" sz="1300" b="0" i="0" u="none" strike="noStrike" dirty="0">
                          <a:solidFill>
                            <a:srgbClr val="000000"/>
                          </a:solidFill>
                          <a:effectLst/>
                          <a:latin typeface="+mn-lt"/>
                        </a:rPr>
                        <a:t>23 (72)</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02137791"/>
                  </a:ext>
                </a:extLst>
              </a:tr>
              <a:tr h="1059840">
                <a:tc>
                  <a:txBody>
                    <a:bodyPr/>
                    <a:lstStyle/>
                    <a:p>
                      <a:pPr algn="l" fontAlgn="b"/>
                      <a:r>
                        <a:rPr lang="en-US" sz="1300" b="0" i="0" u="none" strike="noStrike" dirty="0">
                          <a:solidFill>
                            <a:srgbClr val="000000"/>
                          </a:solidFill>
                          <a:effectLst/>
                          <a:latin typeface="+mn-lt"/>
                        </a:rPr>
                        <a:t> </a:t>
                      </a:r>
                      <a:r>
                        <a:rPr lang="ru-RU" sz="1300" b="0" i="0" u="none" strike="noStrike" dirty="0" smtClean="0">
                          <a:solidFill>
                            <a:srgbClr val="000000"/>
                          </a:solidFill>
                          <a:effectLst/>
                          <a:latin typeface="+mn-lt"/>
                        </a:rPr>
                        <a:t>баллы по шкале </a:t>
                      </a:r>
                      <a:r>
                        <a:rPr lang="en-US" sz="1300" b="0" i="0" u="none" strike="noStrike" dirty="0" smtClean="0">
                          <a:solidFill>
                            <a:srgbClr val="000000"/>
                          </a:solidFill>
                          <a:effectLst/>
                          <a:latin typeface="+mn-lt"/>
                        </a:rPr>
                        <a:t>MELD, </a:t>
                      </a:r>
                      <a:r>
                        <a:rPr lang="en-US" sz="1300" b="0" i="0" u="none" strike="noStrike" dirty="0">
                          <a:solidFill>
                            <a:srgbClr val="000000"/>
                          </a:solidFill>
                          <a:effectLst/>
                          <a:latin typeface="+mn-lt"/>
                        </a:rPr>
                        <a:t>n (%)</a:t>
                      </a:r>
                    </a:p>
                    <a:p>
                      <a:pPr algn="l" fontAlgn="b"/>
                      <a:r>
                        <a:rPr lang="en-US" sz="1300" b="0" i="0" u="none" strike="noStrike" dirty="0">
                          <a:solidFill>
                            <a:srgbClr val="000000"/>
                          </a:solidFill>
                          <a:effectLst/>
                          <a:latin typeface="+mn-lt"/>
                        </a:rPr>
                        <a:t>  10-15</a:t>
                      </a:r>
                    </a:p>
                    <a:p>
                      <a:pPr algn="l" fontAlgn="b"/>
                      <a:r>
                        <a:rPr lang="en-US" sz="1300" b="0" i="0" u="none" strike="noStrike" dirty="0">
                          <a:solidFill>
                            <a:srgbClr val="000000"/>
                          </a:solidFill>
                          <a:effectLst/>
                          <a:latin typeface="+mn-lt"/>
                        </a:rPr>
                        <a:t>  16-20</a:t>
                      </a:r>
                    </a:p>
                    <a:p>
                      <a:pPr algn="l" fontAlgn="b"/>
                      <a:r>
                        <a:rPr lang="en-US" sz="1300" b="0" i="0" u="none" strike="noStrike" dirty="0">
                          <a:solidFill>
                            <a:srgbClr val="000000"/>
                          </a:solidFill>
                          <a:effectLst/>
                          <a:latin typeface="+mn-lt"/>
                        </a:rPr>
                        <a:t>  21-25</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300" b="0" i="0" u="none" strike="noStrike" dirty="0">
                        <a:solidFill>
                          <a:srgbClr val="000000"/>
                        </a:solidFill>
                        <a:effectLst/>
                        <a:latin typeface="+mn-lt"/>
                      </a:endParaRPr>
                    </a:p>
                    <a:p>
                      <a:pPr algn="ctr" fontAlgn="b"/>
                      <a:endParaRPr lang="ru-RU" sz="1300" b="0" i="0" u="none" strike="noStrike" dirty="0" smtClean="0">
                        <a:solidFill>
                          <a:srgbClr val="000000"/>
                        </a:solidFill>
                        <a:effectLst/>
                        <a:latin typeface="+mn-lt"/>
                      </a:endParaRPr>
                    </a:p>
                    <a:p>
                      <a:pPr algn="ctr" fontAlgn="b"/>
                      <a:r>
                        <a:rPr lang="en-US" sz="1300" b="0" i="0" u="none" strike="noStrike" dirty="0" smtClean="0">
                          <a:solidFill>
                            <a:srgbClr val="000000"/>
                          </a:solidFill>
                          <a:effectLst/>
                          <a:latin typeface="+mn-lt"/>
                        </a:rPr>
                        <a:t>13 </a:t>
                      </a:r>
                      <a:r>
                        <a:rPr lang="en-US" sz="1300" b="0" i="0" u="none" strike="noStrike" dirty="0">
                          <a:solidFill>
                            <a:srgbClr val="000000"/>
                          </a:solidFill>
                          <a:effectLst/>
                          <a:latin typeface="+mn-lt"/>
                        </a:rPr>
                        <a:t>(41)</a:t>
                      </a:r>
                    </a:p>
                    <a:p>
                      <a:pPr algn="ctr" fontAlgn="b"/>
                      <a:r>
                        <a:rPr lang="en-US" sz="1300" b="0" i="0" u="none" strike="noStrike" dirty="0">
                          <a:solidFill>
                            <a:srgbClr val="000000"/>
                          </a:solidFill>
                          <a:effectLst/>
                          <a:latin typeface="+mn-lt"/>
                        </a:rPr>
                        <a:t>17 (53)</a:t>
                      </a:r>
                    </a:p>
                    <a:p>
                      <a:pPr algn="ctr" fontAlgn="b"/>
                      <a:r>
                        <a:rPr lang="en-US" sz="1300" b="0" i="0" u="none" strike="noStrike" dirty="0">
                          <a:solidFill>
                            <a:srgbClr val="000000"/>
                          </a:solidFill>
                          <a:effectLst/>
                          <a:latin typeface="+mn-lt"/>
                        </a:rPr>
                        <a:t>2 (6)</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95927687"/>
                  </a:ext>
                </a:extLst>
              </a:tr>
              <a:tr h="323219">
                <a:tc>
                  <a:txBody>
                    <a:bodyPr/>
                    <a:lstStyle/>
                    <a:p>
                      <a:r>
                        <a:rPr lang="ru-RU" sz="1300" dirty="0" smtClean="0"/>
                        <a:t>Средняя</a:t>
                      </a:r>
                      <a:r>
                        <a:rPr lang="ru-RU" sz="1300" baseline="0" dirty="0" smtClean="0"/>
                        <a:t> </a:t>
                      </a:r>
                      <a:r>
                        <a:rPr lang="ru-RU" sz="1300" baseline="0" dirty="0" err="1" smtClean="0"/>
                        <a:t>рСКФкг</a:t>
                      </a:r>
                      <a:r>
                        <a:rPr lang="en-GB" sz="1300" baseline="0" dirty="0" smtClean="0"/>
                        <a:t> </a:t>
                      </a:r>
                      <a:r>
                        <a:rPr lang="ru-RU" sz="1300" baseline="0" dirty="0" smtClean="0"/>
                        <a:t>мл</a:t>
                      </a:r>
                      <a:r>
                        <a:rPr lang="en-GB" sz="1300" baseline="0" dirty="0" smtClean="0"/>
                        <a:t>/</a:t>
                      </a:r>
                      <a:r>
                        <a:rPr lang="ru-RU" sz="1300" baseline="0" dirty="0" smtClean="0"/>
                        <a:t>мин</a:t>
                      </a:r>
                      <a:r>
                        <a:rPr lang="en-GB" sz="1300" baseline="0" dirty="0" smtClean="0"/>
                        <a:t> </a:t>
                      </a:r>
                      <a:endParaRPr lang="en-GB" sz="1300" baseline="-25000" dirty="0"/>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a:t>113 (41)</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08243429"/>
                  </a:ext>
                </a:extLst>
              </a:tr>
            </a:tbl>
          </a:graphicData>
        </a:graphic>
      </p:graphicFrame>
      <p:sp>
        <p:nvSpPr>
          <p:cNvPr id="23" name="TextBox 22">
            <a:extLst>
              <a:ext uri="{FF2B5EF4-FFF2-40B4-BE49-F238E27FC236}">
                <a16:creationId xmlns="" xmlns:a16="http://schemas.microsoft.com/office/drawing/2014/main" id="{D6904B80-AA77-49DD-BA00-D2068F58E1B6}"/>
              </a:ext>
            </a:extLst>
          </p:cNvPr>
          <p:cNvSpPr txBox="1"/>
          <p:nvPr/>
        </p:nvSpPr>
        <p:spPr>
          <a:xfrm>
            <a:off x="4311399" y="4549320"/>
            <a:ext cx="346587" cy="304699"/>
          </a:xfrm>
          <a:prstGeom prst="rect">
            <a:avLst/>
          </a:prstGeom>
          <a:noFill/>
        </p:spPr>
        <p:txBody>
          <a:bodyPr wrap="square" lIns="0" tIns="0" rIns="0" bIns="0" rtlCol="0">
            <a:spAutoFit/>
          </a:bodyPr>
          <a:lstStyle/>
          <a:p>
            <a:pPr algn="ctr">
              <a:lnSpc>
                <a:spcPct val="90000"/>
              </a:lnSpc>
            </a:pPr>
            <a:r>
              <a:rPr lang="en-US" sz="1100" dirty="0"/>
              <a:t>9/</a:t>
            </a:r>
            <a:br>
              <a:rPr lang="en-US" sz="1100" dirty="0"/>
            </a:br>
            <a:r>
              <a:rPr lang="en-US" sz="1100" dirty="0"/>
              <a:t>9</a:t>
            </a:r>
          </a:p>
        </p:txBody>
      </p:sp>
      <p:sp>
        <p:nvSpPr>
          <p:cNvPr id="24" name="TextBox 23">
            <a:extLst>
              <a:ext uri="{FF2B5EF4-FFF2-40B4-BE49-F238E27FC236}">
                <a16:creationId xmlns="" xmlns:a16="http://schemas.microsoft.com/office/drawing/2014/main" id="{957AF7B0-9264-4DA7-80AA-87D48B0513D4}"/>
              </a:ext>
            </a:extLst>
          </p:cNvPr>
          <p:cNvSpPr txBox="1"/>
          <p:nvPr/>
        </p:nvSpPr>
        <p:spPr>
          <a:xfrm>
            <a:off x="6772746" y="3465872"/>
            <a:ext cx="346587" cy="304699"/>
          </a:xfrm>
          <a:prstGeom prst="rect">
            <a:avLst/>
          </a:prstGeom>
          <a:noFill/>
        </p:spPr>
        <p:txBody>
          <a:bodyPr wrap="square" lIns="0" tIns="0" rIns="0" bIns="0" rtlCol="0">
            <a:spAutoFit/>
          </a:bodyPr>
          <a:lstStyle/>
          <a:p>
            <a:pPr algn="ctr">
              <a:lnSpc>
                <a:spcPct val="90000"/>
              </a:lnSpc>
            </a:pPr>
            <a:r>
              <a:rPr lang="en-US" sz="1100" dirty="0">
                <a:solidFill>
                  <a:schemeClr val="bg1"/>
                </a:solidFill>
              </a:rPr>
              <a:t>16/</a:t>
            </a:r>
            <a:br>
              <a:rPr lang="en-US" sz="1100" dirty="0">
                <a:solidFill>
                  <a:schemeClr val="bg1"/>
                </a:solidFill>
              </a:rPr>
            </a:br>
            <a:r>
              <a:rPr lang="en-US" sz="1100" dirty="0">
                <a:solidFill>
                  <a:schemeClr val="bg1"/>
                </a:solidFill>
              </a:rPr>
              <a:t>23</a:t>
            </a:r>
          </a:p>
        </p:txBody>
      </p:sp>
      <p:sp>
        <p:nvSpPr>
          <p:cNvPr id="19" name="TextBox 18"/>
          <p:cNvSpPr txBox="1"/>
          <p:nvPr/>
        </p:nvSpPr>
        <p:spPr>
          <a:xfrm>
            <a:off x="3312751" y="5517232"/>
            <a:ext cx="5583380" cy="861774"/>
          </a:xfrm>
          <a:prstGeom prst="rect">
            <a:avLst/>
          </a:prstGeom>
          <a:noFill/>
        </p:spPr>
        <p:txBody>
          <a:bodyPr wrap="square" lIns="0" tIns="0" rIns="0" bIns="0" rtlCol="0">
            <a:spAutoFit/>
          </a:bodyPr>
          <a:lstStyle/>
          <a:p>
            <a:pPr algn="ctr" defTabSz="909923"/>
            <a:r>
              <a:rPr lang="ru-RU" sz="1400" b="1" dirty="0" smtClean="0">
                <a:solidFill>
                  <a:prstClr val="black"/>
                </a:solidFill>
              </a:rPr>
              <a:t>Режим СОФ/ВЕЛ</a:t>
            </a:r>
            <a:r>
              <a:rPr lang="en-US" sz="1400" b="1" dirty="0" smtClean="0">
                <a:solidFill>
                  <a:prstClr val="black"/>
                </a:solidFill>
              </a:rPr>
              <a:t>+</a:t>
            </a:r>
            <a:r>
              <a:rPr lang="ru-RU" sz="1400" b="1" dirty="0" smtClean="0">
                <a:solidFill>
                  <a:prstClr val="black"/>
                </a:solidFill>
              </a:rPr>
              <a:t>РБВ у пациентов, закончивших терапию, позволил достичь высоких показателей УВО12 и хорошо переносился</a:t>
            </a:r>
          </a:p>
          <a:p>
            <a:pPr algn="ctr" defTabSz="909923"/>
            <a:r>
              <a:rPr lang="ru-RU" sz="1400" b="1" dirty="0" smtClean="0">
                <a:solidFill>
                  <a:prstClr val="black"/>
                </a:solidFill>
              </a:rPr>
              <a:t>Цирроз класса ЧП С связан с высокой смертностью</a:t>
            </a:r>
            <a:endParaRPr lang="en-US" sz="1400" b="1" dirty="0">
              <a:solidFill>
                <a:prstClr val="black"/>
              </a:solidFill>
            </a:endParaRPr>
          </a:p>
        </p:txBody>
      </p:sp>
      <p:graphicFrame>
        <p:nvGraphicFramePr>
          <p:cNvPr id="15" name="Table 14">
            <a:extLst>
              <a:ext uri="{FF2B5EF4-FFF2-40B4-BE49-F238E27FC236}">
                <a16:creationId xmlns="" xmlns:a16="http://schemas.microsoft.com/office/drawing/2014/main" id="{9BC23651-1EA9-4FD4-B436-3CD9FD59599E}"/>
              </a:ext>
            </a:extLst>
          </p:cNvPr>
          <p:cNvGraphicFramePr>
            <a:graphicFrameLocks noGrp="1"/>
          </p:cNvGraphicFramePr>
          <p:nvPr>
            <p:extLst>
              <p:ext uri="{D42A27DB-BD31-4B8C-83A1-F6EECF244321}">
                <p14:modId xmlns:p14="http://schemas.microsoft.com/office/powerpoint/2010/main" val="1544646814"/>
              </p:ext>
            </p:extLst>
          </p:nvPr>
        </p:nvGraphicFramePr>
        <p:xfrm>
          <a:off x="6495654" y="2306882"/>
          <a:ext cx="2267268" cy="2394787"/>
        </p:xfrm>
        <a:graphic>
          <a:graphicData uri="http://schemas.openxmlformats.org/drawingml/2006/table">
            <a:tbl>
              <a:tblPr firstRow="1" bandRow="1">
                <a:tableStyleId>{6E25E649-3F16-4E02-A733-19D2CDBF48F0}</a:tableStyleId>
              </a:tblPr>
              <a:tblGrid>
                <a:gridCol w="1817053">
                  <a:extLst>
                    <a:ext uri="{9D8B030D-6E8A-4147-A177-3AD203B41FA5}">
                      <a16:colId xmlns="" xmlns:a16="http://schemas.microsoft.com/office/drawing/2014/main" val="797179976"/>
                    </a:ext>
                  </a:extLst>
                </a:gridCol>
                <a:gridCol w="450215">
                  <a:extLst>
                    <a:ext uri="{9D8B030D-6E8A-4147-A177-3AD203B41FA5}">
                      <a16:colId xmlns="" xmlns:a16="http://schemas.microsoft.com/office/drawing/2014/main" val="2615110997"/>
                    </a:ext>
                  </a:extLst>
                </a:gridCol>
              </a:tblGrid>
              <a:tr h="269895">
                <a:tc>
                  <a:txBody>
                    <a:bodyPr/>
                    <a:lstStyle/>
                    <a:p>
                      <a:pPr algn="l" fontAlgn="b"/>
                      <a:endParaRPr lang="en-US" sz="1300" b="1" i="0" u="none" strike="noStrike" dirty="0">
                        <a:solidFill>
                          <a:schemeClr val="bg1"/>
                        </a:solidFill>
                        <a:effectLst/>
                        <a:latin typeface="Calibri (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BAFF"/>
                    </a:solidFill>
                  </a:tcPr>
                </a:tc>
                <a:tc>
                  <a:txBody>
                    <a:bodyPr/>
                    <a:lstStyle/>
                    <a:p>
                      <a:pPr algn="ctr" fontAlgn="b"/>
                      <a:r>
                        <a:rPr lang="en-US" sz="1300" b="1" i="0" u="none" strike="noStrike" dirty="0">
                          <a:solidFill>
                            <a:schemeClr val="tx1"/>
                          </a:solidFill>
                          <a:effectLst/>
                          <a:latin typeface="Calibri (Body)"/>
                        </a:rPr>
                        <a:t>N=32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BAFF"/>
                    </a:solidFill>
                  </a:tcPr>
                </a:tc>
                <a:extLst>
                  <a:ext uri="{0D108BD9-81ED-4DB2-BD59-A6C34878D82A}">
                    <a16:rowId xmlns="" xmlns:a16="http://schemas.microsoft.com/office/drawing/2014/main" val="1099919398"/>
                  </a:ext>
                </a:extLst>
              </a:tr>
              <a:tr h="281140">
                <a:tc>
                  <a:txBody>
                    <a:bodyPr/>
                    <a:lstStyle/>
                    <a:p>
                      <a:pPr algn="l" fontAlgn="b"/>
                      <a:r>
                        <a:rPr lang="ru-RU" sz="1300" b="0" i="0" u="none" strike="noStrike" dirty="0" smtClean="0">
                          <a:solidFill>
                            <a:srgbClr val="000000"/>
                          </a:solidFill>
                          <a:effectLst/>
                          <a:latin typeface="Calibri (Body)"/>
                        </a:rPr>
                        <a:t>Любые НЯ</a:t>
                      </a:r>
                      <a:endParaRPr lang="en-US" sz="1300" b="0" i="0" u="none" strike="noStrike" dirty="0">
                        <a:solidFill>
                          <a:srgbClr val="000000"/>
                        </a:solidFill>
                        <a:effectLst/>
                        <a:latin typeface="Calibri (Body)"/>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31 (97)</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1548645"/>
                  </a:ext>
                </a:extLst>
              </a:tr>
              <a:tr h="281140">
                <a:tc>
                  <a:txBody>
                    <a:bodyPr/>
                    <a:lstStyle/>
                    <a:p>
                      <a:pPr algn="l" fontAlgn="b"/>
                      <a:r>
                        <a:rPr lang="ru-RU" sz="1300" b="0" i="0" u="none" strike="noStrike" dirty="0" smtClean="0">
                          <a:solidFill>
                            <a:srgbClr val="000000"/>
                          </a:solidFill>
                          <a:effectLst/>
                          <a:latin typeface="Calibri (Body)"/>
                        </a:rPr>
                        <a:t>НЯ </a:t>
                      </a:r>
                      <a:r>
                        <a:rPr lang="en-US" sz="1300" b="0" i="0" u="none" strike="noStrike" dirty="0" smtClean="0">
                          <a:solidFill>
                            <a:srgbClr val="000000"/>
                          </a:solidFill>
                          <a:effectLst/>
                          <a:latin typeface="Calibri (Body)"/>
                        </a:rPr>
                        <a:t>3-4 </a:t>
                      </a:r>
                      <a:r>
                        <a:rPr lang="ru-RU" sz="1300" b="0" i="0" u="none" strike="noStrike" dirty="0" smtClean="0">
                          <a:solidFill>
                            <a:srgbClr val="000000"/>
                          </a:solidFill>
                          <a:effectLst/>
                          <a:latin typeface="Calibri (Body)"/>
                        </a:rPr>
                        <a:t>степени</a:t>
                      </a:r>
                      <a:r>
                        <a:rPr lang="en-US" sz="1300" b="0" i="0" u="none" strike="noStrike" dirty="0" smtClean="0">
                          <a:solidFill>
                            <a:srgbClr val="000000"/>
                          </a:solidFill>
                          <a:effectLst/>
                          <a:latin typeface="Calibri (Body)"/>
                        </a:rPr>
                        <a:t>*</a:t>
                      </a:r>
                      <a:endParaRPr lang="en-US" sz="1300" b="0" i="0" u="none" strike="noStrike" dirty="0">
                        <a:solidFill>
                          <a:srgbClr val="000000"/>
                        </a:solidFill>
                        <a:effectLst/>
                        <a:latin typeface="Calibri (Body)"/>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11 (34)</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293435370"/>
                  </a:ext>
                </a:extLst>
              </a:tr>
              <a:tr h="397799">
                <a:tc>
                  <a:txBody>
                    <a:bodyPr/>
                    <a:lstStyle/>
                    <a:p>
                      <a:pPr algn="l" fontAlgn="b"/>
                      <a:r>
                        <a:rPr lang="ru-RU" sz="1300" b="0" i="0" u="none" strike="noStrike" dirty="0" smtClean="0">
                          <a:solidFill>
                            <a:srgbClr val="000000"/>
                          </a:solidFill>
                          <a:effectLst/>
                          <a:latin typeface="+mn-lt"/>
                        </a:rPr>
                        <a:t>СНЯ</a:t>
                      </a:r>
                      <a:r>
                        <a:rPr lang="en-US" sz="1300" b="0" i="0" u="none" strike="noStrike" dirty="0" smtClean="0">
                          <a:solidFill>
                            <a:srgbClr val="000000"/>
                          </a:solidFill>
                          <a:effectLst/>
                          <a:latin typeface="+mn-lt"/>
                        </a:rPr>
                        <a:t>*</a:t>
                      </a:r>
                      <a:endParaRPr lang="en-US" sz="1300" b="0" i="0" u="none" strike="noStrike" dirty="0">
                        <a:solidFill>
                          <a:srgbClr val="000000"/>
                        </a:solidFill>
                        <a:effectLst/>
                        <a:latin typeface="+mn-lt"/>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17 (53)</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72373996"/>
                  </a:ext>
                </a:extLst>
              </a:tr>
              <a:tr h="213360">
                <a:tc>
                  <a:txBody>
                    <a:bodyPr/>
                    <a:lstStyle/>
                    <a:p>
                      <a:pPr algn="l" fontAlgn="b"/>
                      <a:r>
                        <a:rPr lang="ru-RU" sz="1300" b="0" i="0" u="none" strike="noStrike" dirty="0" smtClean="0">
                          <a:solidFill>
                            <a:srgbClr val="000000"/>
                          </a:solidFill>
                          <a:effectLst/>
                          <a:latin typeface="+mn-lt"/>
                        </a:rPr>
                        <a:t>НЯ,</a:t>
                      </a:r>
                      <a:r>
                        <a:rPr lang="ru-RU" sz="1300" b="0" i="0" u="none" strike="noStrike" baseline="0" dirty="0" smtClean="0">
                          <a:solidFill>
                            <a:srgbClr val="000000"/>
                          </a:solidFill>
                          <a:effectLst/>
                          <a:latin typeface="+mn-lt"/>
                        </a:rPr>
                        <a:t> приведшие к прекращению приема препарата</a:t>
                      </a:r>
                      <a:endParaRPr lang="en-US" sz="1300" b="0" i="0" u="none" strike="noStrike" dirty="0">
                        <a:solidFill>
                          <a:srgbClr val="000000"/>
                        </a:solidFill>
                        <a:effectLst/>
                        <a:latin typeface="+mn-lt"/>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2 (6)</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02137791"/>
                  </a:ext>
                </a:extLst>
              </a:tr>
              <a:tr h="301172">
                <a:tc>
                  <a:txBody>
                    <a:bodyPr/>
                    <a:lstStyle/>
                    <a:p>
                      <a:pPr algn="l" fontAlgn="b"/>
                      <a:r>
                        <a:rPr lang="ru-RU" sz="1300" b="0" i="0" u="none" strike="noStrike" dirty="0" smtClean="0">
                          <a:solidFill>
                            <a:srgbClr val="000000"/>
                          </a:solidFill>
                          <a:effectLst/>
                          <a:latin typeface="+mn-lt"/>
                        </a:rPr>
                        <a:t>Смерть</a:t>
                      </a:r>
                      <a:r>
                        <a:rPr lang="en-US" sz="1300" b="0" i="0" u="none" strike="noStrike" dirty="0" smtClean="0">
                          <a:solidFill>
                            <a:srgbClr val="000000"/>
                          </a:solidFill>
                          <a:effectLst/>
                          <a:latin typeface="+mn-lt"/>
                        </a:rPr>
                        <a:t>*</a:t>
                      </a:r>
                      <a:r>
                        <a:rPr lang="en-GB" sz="1300" baseline="30000" dirty="0"/>
                        <a:t>≠</a:t>
                      </a:r>
                      <a:endParaRPr lang="en-US" sz="1300" b="0" i="0" u="none" strike="noStrike" dirty="0">
                        <a:solidFill>
                          <a:srgbClr val="000000"/>
                        </a:solidFill>
                        <a:effectLst/>
                        <a:latin typeface="+mn-lt"/>
                      </a:endParaRP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rgbClr val="000000"/>
                          </a:solidFill>
                          <a:effectLst/>
                          <a:latin typeface="+mn-lt"/>
                        </a:rPr>
                        <a:t>8 (25)</a:t>
                      </a:r>
                    </a:p>
                  </a:txBody>
                  <a:tcPr marL="7620" marR="762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95927687"/>
                  </a:ext>
                </a:extLst>
              </a:tr>
            </a:tbl>
          </a:graphicData>
        </a:graphic>
      </p:graphicFrame>
      <p:sp>
        <p:nvSpPr>
          <p:cNvPr id="3" name="TextBox 2"/>
          <p:cNvSpPr txBox="1"/>
          <p:nvPr/>
        </p:nvSpPr>
        <p:spPr>
          <a:xfrm>
            <a:off x="6443661" y="4890223"/>
            <a:ext cx="2371255" cy="249299"/>
          </a:xfrm>
          <a:prstGeom prst="rect">
            <a:avLst/>
          </a:prstGeom>
          <a:noFill/>
        </p:spPr>
        <p:txBody>
          <a:bodyPr wrap="square" lIns="0" tIns="0" rIns="0" bIns="0" rtlCol="0">
            <a:spAutoFit/>
          </a:bodyPr>
          <a:lstStyle/>
          <a:p>
            <a:pPr>
              <a:lnSpc>
                <a:spcPct val="90000"/>
              </a:lnSpc>
            </a:pPr>
            <a:r>
              <a:rPr lang="en-GB" sz="900" baseline="30000" dirty="0" smtClean="0"/>
              <a:t>*</a:t>
            </a:r>
            <a:r>
              <a:rPr lang="ru-RU" sz="900" dirty="0" smtClean="0"/>
              <a:t>не связаны с исследуемым препаратом</a:t>
            </a:r>
            <a:endParaRPr lang="en-GB" sz="900" dirty="0"/>
          </a:p>
          <a:p>
            <a:pPr>
              <a:lnSpc>
                <a:spcPct val="90000"/>
              </a:lnSpc>
            </a:pPr>
            <a:r>
              <a:rPr lang="en-GB" sz="900" baseline="30000" dirty="0"/>
              <a:t>≠</a:t>
            </a:r>
            <a:r>
              <a:rPr lang="en-GB" sz="900" dirty="0"/>
              <a:t>2 </a:t>
            </a:r>
            <a:r>
              <a:rPr lang="ru-RU" sz="900" dirty="0" smtClean="0"/>
              <a:t>смерти до начала терапии</a:t>
            </a:r>
            <a:endParaRPr lang="en-GB" sz="900" baseline="30000" dirty="0"/>
          </a:p>
        </p:txBody>
      </p:sp>
      <p:sp>
        <p:nvSpPr>
          <p:cNvPr id="12" name="Footer Placeholder 3"/>
          <p:cNvSpPr>
            <a:spLocks noGrp="1"/>
          </p:cNvSpPr>
          <p:nvPr>
            <p:ph type="ftr" sz="quarter" idx="11"/>
          </p:nvPr>
        </p:nvSpPr>
        <p:spPr>
          <a:xfrm>
            <a:off x="5060731" y="6693408"/>
            <a:ext cx="3048000" cy="164592"/>
          </a:xfrm>
        </p:spPr>
        <p:txBody>
          <a:bodyPr/>
          <a:lstStyle/>
          <a:p>
            <a:r>
              <a:rPr lang="en-US" sz="900" dirty="0"/>
              <a:t>Flamm, EASL, 2019, THU-138</a:t>
            </a:r>
          </a:p>
        </p:txBody>
      </p:sp>
    </p:spTree>
    <p:extLst>
      <p:ext uri="{BB962C8B-B14F-4D97-AF65-F5344CB8AC3E}">
        <p14:creationId xmlns:p14="http://schemas.microsoft.com/office/powerpoint/2010/main" val="3690056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3201"/>
            <a:ext cx="8539316" cy="939803"/>
          </a:xfrm>
        </p:spPr>
        <p:txBody>
          <a:bodyPr/>
          <a:lstStyle/>
          <a:p>
            <a:r>
              <a:rPr lang="ru-RU" dirty="0" smtClean="0"/>
              <a:t>СОФ</a:t>
            </a:r>
            <a:r>
              <a:rPr lang="en-US" dirty="0" smtClean="0"/>
              <a:t>/</a:t>
            </a:r>
            <a:r>
              <a:rPr lang="ru-RU" dirty="0" smtClean="0"/>
              <a:t>ВЕЛ</a:t>
            </a:r>
            <a:r>
              <a:rPr lang="en-US" dirty="0" smtClean="0"/>
              <a:t>+</a:t>
            </a:r>
            <a:r>
              <a:rPr lang="ru-RU" dirty="0" smtClean="0"/>
              <a:t>РБВ 12 недель у пациентов с декомпенсированным циррозом класса ЧП С</a:t>
            </a:r>
            <a:endParaRPr lang="en-US" dirty="0"/>
          </a:p>
        </p:txBody>
      </p:sp>
      <p:graphicFrame>
        <p:nvGraphicFramePr>
          <p:cNvPr id="3" name="Table 2">
            <a:extLst>
              <a:ext uri="{FF2B5EF4-FFF2-40B4-BE49-F238E27FC236}">
                <a16:creationId xmlns="" xmlns:a16="http://schemas.microsoft.com/office/drawing/2014/main" id="{2116ECD0-430D-470D-9F30-CC906DD9A5B2}"/>
              </a:ext>
            </a:extLst>
          </p:cNvPr>
          <p:cNvGraphicFramePr>
            <a:graphicFrameLocks noGrp="1"/>
          </p:cNvGraphicFramePr>
          <p:nvPr>
            <p:extLst>
              <p:ext uri="{D42A27DB-BD31-4B8C-83A1-F6EECF244321}">
                <p14:modId xmlns:p14="http://schemas.microsoft.com/office/powerpoint/2010/main" val="3251752461"/>
              </p:ext>
            </p:extLst>
          </p:nvPr>
        </p:nvGraphicFramePr>
        <p:xfrm>
          <a:off x="157961" y="2196799"/>
          <a:ext cx="5325246" cy="3165934"/>
        </p:xfrm>
        <a:graphic>
          <a:graphicData uri="http://schemas.openxmlformats.org/drawingml/2006/table">
            <a:tbl>
              <a:tblPr firstRow="1" bandRow="1">
                <a:tableStyleId>{8EC20E35-A176-4012-BC5E-935CFFF8708E}</a:tableStyleId>
              </a:tblPr>
              <a:tblGrid>
                <a:gridCol w="1711782">
                  <a:extLst>
                    <a:ext uri="{9D8B030D-6E8A-4147-A177-3AD203B41FA5}">
                      <a16:colId xmlns="" xmlns:a16="http://schemas.microsoft.com/office/drawing/2014/main" val="3625161578"/>
                    </a:ext>
                  </a:extLst>
                </a:gridCol>
                <a:gridCol w="1037276">
                  <a:extLst>
                    <a:ext uri="{9D8B030D-6E8A-4147-A177-3AD203B41FA5}">
                      <a16:colId xmlns="" xmlns:a16="http://schemas.microsoft.com/office/drawing/2014/main" val="3047768793"/>
                    </a:ext>
                  </a:extLst>
                </a:gridCol>
                <a:gridCol w="1288094">
                  <a:extLst>
                    <a:ext uri="{9D8B030D-6E8A-4147-A177-3AD203B41FA5}">
                      <a16:colId xmlns="" xmlns:a16="http://schemas.microsoft.com/office/drawing/2014/main" val="2415652013"/>
                    </a:ext>
                  </a:extLst>
                </a:gridCol>
                <a:gridCol w="1288094">
                  <a:extLst>
                    <a:ext uri="{9D8B030D-6E8A-4147-A177-3AD203B41FA5}">
                      <a16:colId xmlns="" xmlns:a16="http://schemas.microsoft.com/office/drawing/2014/main" val="1749523051"/>
                    </a:ext>
                  </a:extLst>
                </a:gridCol>
              </a:tblGrid>
              <a:tr h="779125">
                <a:tc>
                  <a:txBody>
                    <a:bodyPr/>
                    <a:lstStyle/>
                    <a:p>
                      <a:endParaRPr lang="en-US" sz="1900" dirty="0"/>
                    </a:p>
                  </a:txBody>
                  <a:tcPr marT="60960" marB="60960" anchor="ctr">
                    <a:lnL>
                      <a:noFill/>
                    </a:lnL>
                    <a:lnR>
                      <a:noFill/>
                    </a:lnR>
                    <a:lnT w="25400" cmpd="sng">
                      <a:noFill/>
                    </a:lnT>
                    <a:noFill/>
                  </a:tcPr>
                </a:tc>
                <a:tc>
                  <a:txBody>
                    <a:bodyPr/>
                    <a:lstStyle/>
                    <a:p>
                      <a:endParaRPr lang="en-US" sz="1900" dirty="0"/>
                    </a:p>
                  </a:txBody>
                  <a:tcPr marT="60960" marB="60960" anchor="ctr">
                    <a:lnL>
                      <a:noFill/>
                    </a:lnL>
                    <a:lnT w="25400" cmpd="sng">
                      <a:noFill/>
                    </a:lnT>
                    <a:noFill/>
                  </a:tcPr>
                </a:tc>
                <a:tc gridSpan="2">
                  <a:txBody>
                    <a:bodyPr/>
                    <a:lstStyle/>
                    <a:p>
                      <a:pPr algn="ctr"/>
                      <a:r>
                        <a:rPr lang="ru-RU" sz="1900" dirty="0" smtClean="0">
                          <a:solidFill>
                            <a:schemeClr val="bg1"/>
                          </a:solidFill>
                        </a:rPr>
                        <a:t>Класс по ЧП исходно</a:t>
                      </a:r>
                      <a:r>
                        <a:rPr lang="en-US" sz="1900" dirty="0" smtClean="0"/>
                        <a:t>, </a:t>
                      </a:r>
                      <a:r>
                        <a:rPr lang="en-US" sz="1900" dirty="0"/>
                        <a:t>n/n (%)</a:t>
                      </a:r>
                    </a:p>
                  </a:txBody>
                  <a:tcPr marT="60960" marB="60960" anchor="ctr">
                    <a:solidFill>
                      <a:schemeClr val="accent3"/>
                    </a:solidFill>
                  </a:tcPr>
                </a:tc>
                <a:tc hMerge="1">
                  <a:txBody>
                    <a:bodyPr/>
                    <a:lstStyle/>
                    <a:p>
                      <a:endParaRPr lang="en-US" dirty="0"/>
                    </a:p>
                  </a:txBody>
                  <a:tcPr/>
                </a:tc>
                <a:extLst>
                  <a:ext uri="{0D108BD9-81ED-4DB2-BD59-A6C34878D82A}">
                    <a16:rowId xmlns="" xmlns:a16="http://schemas.microsoft.com/office/drawing/2014/main" val="559484882"/>
                  </a:ext>
                </a:extLst>
              </a:tr>
              <a:tr h="782435">
                <a:tc rowSpan="4">
                  <a:txBody>
                    <a:bodyPr/>
                    <a:lstStyle/>
                    <a:p>
                      <a:r>
                        <a:rPr lang="ru-RU" sz="1900" b="1" dirty="0" smtClean="0">
                          <a:solidFill>
                            <a:schemeClr val="bg1"/>
                          </a:solidFill>
                        </a:rPr>
                        <a:t>Класс по ЧП на 24 неделе после терапии</a:t>
                      </a:r>
                      <a:endParaRPr lang="en-US" sz="1900" b="1" dirty="0">
                        <a:solidFill>
                          <a:schemeClr val="bg1"/>
                        </a:solidFill>
                      </a:endParaRPr>
                    </a:p>
                  </a:txBody>
                  <a:tcPr marT="60960" marB="60960" anchor="ctr">
                    <a:solidFill>
                      <a:schemeClr val="accent3"/>
                    </a:solidFill>
                  </a:tcPr>
                </a:tc>
                <a:tc>
                  <a:txBody>
                    <a:bodyPr/>
                    <a:lstStyle/>
                    <a:p>
                      <a:endParaRPr lang="en-US" sz="1900" dirty="0"/>
                    </a:p>
                  </a:txBody>
                  <a:tcPr marT="60960" marB="60960" anchor="ctr"/>
                </a:tc>
                <a:tc>
                  <a:txBody>
                    <a:bodyPr/>
                    <a:lstStyle/>
                    <a:p>
                      <a:pPr algn="ctr"/>
                      <a:r>
                        <a:rPr lang="en-US" sz="1900" dirty="0"/>
                        <a:t>B</a:t>
                      </a:r>
                    </a:p>
                    <a:p>
                      <a:pPr algn="ctr"/>
                      <a:r>
                        <a:rPr lang="en-US" sz="1900" dirty="0"/>
                        <a:t>n=8*</a:t>
                      </a:r>
                    </a:p>
                  </a:txBody>
                  <a:tcPr marT="60960" marB="60960" anchor="ctr"/>
                </a:tc>
                <a:tc>
                  <a:txBody>
                    <a:bodyPr/>
                    <a:lstStyle/>
                    <a:p>
                      <a:pPr algn="ctr"/>
                      <a:r>
                        <a:rPr lang="en-US" sz="1900" dirty="0"/>
                        <a:t>C</a:t>
                      </a:r>
                    </a:p>
                    <a:p>
                      <a:pPr algn="ctr"/>
                      <a:r>
                        <a:rPr lang="en-US" sz="1900" dirty="0"/>
                        <a:t>n=16</a:t>
                      </a:r>
                      <a:r>
                        <a:rPr lang="en-US" sz="1900" baseline="30000" dirty="0"/>
                        <a:t>≠</a:t>
                      </a:r>
                    </a:p>
                  </a:txBody>
                  <a:tcPr marT="60960" marB="60960" anchor="ctr"/>
                </a:tc>
                <a:extLst>
                  <a:ext uri="{0D108BD9-81ED-4DB2-BD59-A6C34878D82A}">
                    <a16:rowId xmlns="" xmlns:a16="http://schemas.microsoft.com/office/drawing/2014/main" val="3918896735"/>
                  </a:ext>
                </a:extLst>
              </a:tr>
              <a:tr h="451667">
                <a:tc vMerge="1">
                  <a:txBody>
                    <a:bodyPr/>
                    <a:lstStyle/>
                    <a:p>
                      <a:endParaRPr lang="en-US" dirty="0"/>
                    </a:p>
                  </a:txBody>
                  <a:tcPr/>
                </a:tc>
                <a:tc>
                  <a:txBody>
                    <a:bodyPr/>
                    <a:lstStyle/>
                    <a:p>
                      <a:r>
                        <a:rPr lang="en-US" sz="1900" dirty="0"/>
                        <a:t>A (5-6)</a:t>
                      </a:r>
                    </a:p>
                  </a:txBody>
                  <a:tcPr marT="60960" marB="60960" anchor="ctr"/>
                </a:tc>
                <a:tc>
                  <a:txBody>
                    <a:bodyPr/>
                    <a:lstStyle/>
                    <a:p>
                      <a:pPr algn="ctr"/>
                      <a:r>
                        <a:rPr lang="en-US" sz="1900" dirty="0"/>
                        <a:t>1/6 (17)</a:t>
                      </a:r>
                    </a:p>
                  </a:txBody>
                  <a:tcPr marT="60960" marB="60960" anchor="ctr"/>
                </a:tc>
                <a:tc>
                  <a:txBody>
                    <a:bodyPr/>
                    <a:lstStyle/>
                    <a:p>
                      <a:pPr algn="ctr"/>
                      <a:r>
                        <a:rPr lang="en-US" sz="1900" dirty="0"/>
                        <a:t>0/13</a:t>
                      </a:r>
                    </a:p>
                  </a:txBody>
                  <a:tcPr marT="60960" marB="60960" anchor="ctr"/>
                </a:tc>
                <a:extLst>
                  <a:ext uri="{0D108BD9-81ED-4DB2-BD59-A6C34878D82A}">
                    <a16:rowId xmlns="" xmlns:a16="http://schemas.microsoft.com/office/drawing/2014/main" val="1620176900"/>
                  </a:ext>
                </a:extLst>
              </a:tr>
              <a:tr h="451667">
                <a:tc vMerge="1">
                  <a:txBody>
                    <a:bodyPr/>
                    <a:lstStyle/>
                    <a:p>
                      <a:endParaRPr lang="en-US" dirty="0"/>
                    </a:p>
                  </a:txBody>
                  <a:tcPr/>
                </a:tc>
                <a:tc>
                  <a:txBody>
                    <a:bodyPr/>
                    <a:lstStyle/>
                    <a:p>
                      <a:r>
                        <a:rPr lang="en-US" sz="1900" dirty="0"/>
                        <a:t>B (7-9)</a:t>
                      </a:r>
                    </a:p>
                  </a:txBody>
                  <a:tcPr marT="60960" marB="60960" anchor="ctr"/>
                </a:tc>
                <a:tc>
                  <a:txBody>
                    <a:bodyPr/>
                    <a:lstStyle/>
                    <a:p>
                      <a:pPr algn="ctr"/>
                      <a:r>
                        <a:rPr lang="en-US" sz="1900" dirty="0"/>
                        <a:t>5/6 (83)</a:t>
                      </a:r>
                    </a:p>
                  </a:txBody>
                  <a:tcPr marT="60960" marB="60960" anchor="ctr"/>
                </a:tc>
                <a:tc>
                  <a:txBody>
                    <a:bodyPr/>
                    <a:lstStyle/>
                    <a:p>
                      <a:pPr algn="ctr"/>
                      <a:r>
                        <a:rPr lang="en-US" sz="1900" dirty="0"/>
                        <a:t>7/13 (54)</a:t>
                      </a:r>
                    </a:p>
                  </a:txBody>
                  <a:tcPr marT="60960" marB="60960" anchor="ctr"/>
                </a:tc>
                <a:extLst>
                  <a:ext uri="{0D108BD9-81ED-4DB2-BD59-A6C34878D82A}">
                    <a16:rowId xmlns="" xmlns:a16="http://schemas.microsoft.com/office/drawing/2014/main" val="733156694"/>
                  </a:ext>
                </a:extLst>
              </a:tr>
              <a:tr h="451667">
                <a:tc vMerge="1">
                  <a:txBody>
                    <a:bodyPr/>
                    <a:lstStyle/>
                    <a:p>
                      <a:endParaRPr lang="en-US" dirty="0"/>
                    </a:p>
                  </a:txBody>
                  <a:tcPr/>
                </a:tc>
                <a:tc>
                  <a:txBody>
                    <a:bodyPr/>
                    <a:lstStyle/>
                    <a:p>
                      <a:r>
                        <a:rPr lang="en-US" sz="1900" dirty="0" smtClean="0"/>
                        <a:t>C</a:t>
                      </a:r>
                      <a:endParaRPr lang="ru-RU" sz="1900" dirty="0" smtClean="0"/>
                    </a:p>
                    <a:p>
                      <a:r>
                        <a:rPr lang="en-US" sz="1900" dirty="0" smtClean="0"/>
                        <a:t>(</a:t>
                      </a:r>
                      <a:r>
                        <a:rPr lang="en-US" sz="1900" dirty="0"/>
                        <a:t>10-15)</a:t>
                      </a:r>
                    </a:p>
                  </a:txBody>
                  <a:tcPr marT="60960" marB="60960" anchor="ctr"/>
                </a:tc>
                <a:tc>
                  <a:txBody>
                    <a:bodyPr/>
                    <a:lstStyle/>
                    <a:p>
                      <a:pPr algn="ctr"/>
                      <a:r>
                        <a:rPr lang="en-US" sz="1900" dirty="0"/>
                        <a:t>0/6</a:t>
                      </a:r>
                    </a:p>
                  </a:txBody>
                  <a:tcPr marT="60960" marB="60960" anchor="ctr"/>
                </a:tc>
                <a:tc>
                  <a:txBody>
                    <a:bodyPr/>
                    <a:lstStyle/>
                    <a:p>
                      <a:pPr algn="ctr"/>
                      <a:r>
                        <a:rPr lang="en-US" sz="1900" dirty="0"/>
                        <a:t>6/13 (46)</a:t>
                      </a:r>
                    </a:p>
                  </a:txBody>
                  <a:tcPr marT="60960" marB="60960" anchor="ctr"/>
                </a:tc>
                <a:extLst>
                  <a:ext uri="{0D108BD9-81ED-4DB2-BD59-A6C34878D82A}">
                    <a16:rowId xmlns="" xmlns:a16="http://schemas.microsoft.com/office/drawing/2014/main" val="4072914937"/>
                  </a:ext>
                </a:extLst>
              </a:tr>
            </a:tbl>
          </a:graphicData>
        </a:graphic>
      </p:graphicFrame>
      <p:sp>
        <p:nvSpPr>
          <p:cNvPr id="6" name="TextBox 5">
            <a:extLst>
              <a:ext uri="{FF2B5EF4-FFF2-40B4-BE49-F238E27FC236}">
                <a16:creationId xmlns="" xmlns:a16="http://schemas.microsoft.com/office/drawing/2014/main" id="{F855B612-2BF5-4E42-8341-B2C98B406A99}"/>
              </a:ext>
            </a:extLst>
          </p:cNvPr>
          <p:cNvSpPr txBox="1"/>
          <p:nvPr/>
        </p:nvSpPr>
        <p:spPr>
          <a:xfrm>
            <a:off x="1070747" y="1481829"/>
            <a:ext cx="4200293" cy="443198"/>
          </a:xfrm>
          <a:prstGeom prst="rect">
            <a:avLst/>
          </a:prstGeom>
          <a:noFill/>
        </p:spPr>
        <p:txBody>
          <a:bodyPr wrap="square" lIns="0" tIns="0" rIns="0" bIns="0" rtlCol="0">
            <a:spAutoFit/>
          </a:bodyPr>
          <a:lstStyle/>
          <a:p>
            <a:pPr algn="ctr">
              <a:lnSpc>
                <a:spcPct val="90000"/>
              </a:lnSpc>
            </a:pPr>
            <a:r>
              <a:rPr lang="ru-RU" sz="1600" b="1" dirty="0" smtClean="0"/>
              <a:t>Изменение класса по ЧП по сравнению с исходным</a:t>
            </a:r>
            <a:endParaRPr lang="en-US" sz="1600" b="1" dirty="0"/>
          </a:p>
        </p:txBody>
      </p:sp>
      <p:sp>
        <p:nvSpPr>
          <p:cNvPr id="25" name="TextBox 24">
            <a:extLst>
              <a:ext uri="{FF2B5EF4-FFF2-40B4-BE49-F238E27FC236}">
                <a16:creationId xmlns="" xmlns:a16="http://schemas.microsoft.com/office/drawing/2014/main" id="{97A7F9F4-996A-42A9-979A-AB9E9EEA9A11}"/>
              </a:ext>
            </a:extLst>
          </p:cNvPr>
          <p:cNvSpPr txBox="1"/>
          <p:nvPr/>
        </p:nvSpPr>
        <p:spPr>
          <a:xfrm>
            <a:off x="5178837" y="1481829"/>
            <a:ext cx="4200293" cy="443198"/>
          </a:xfrm>
          <a:prstGeom prst="rect">
            <a:avLst/>
          </a:prstGeom>
          <a:noFill/>
        </p:spPr>
        <p:txBody>
          <a:bodyPr wrap="square" lIns="0" tIns="0" rIns="0" bIns="0" rtlCol="0">
            <a:spAutoFit/>
          </a:bodyPr>
          <a:lstStyle/>
          <a:p>
            <a:pPr algn="ctr">
              <a:lnSpc>
                <a:spcPct val="90000"/>
              </a:lnSpc>
            </a:pPr>
            <a:r>
              <a:rPr lang="ru-RU" sz="1600" b="1" dirty="0" smtClean="0"/>
              <a:t>Изменение суммы баллов по</a:t>
            </a:r>
            <a:r>
              <a:rPr lang="en-US" sz="1600" b="1" dirty="0" smtClean="0"/>
              <a:t> </a:t>
            </a:r>
            <a:r>
              <a:rPr lang="ru-RU" sz="1600" b="1" dirty="0" smtClean="0"/>
              <a:t>шкале </a:t>
            </a:r>
            <a:r>
              <a:rPr lang="en-US" sz="1600" b="1" dirty="0" smtClean="0"/>
              <a:t>MELD </a:t>
            </a:r>
            <a:r>
              <a:rPr lang="ru-RU" sz="1600" b="1" dirty="0" smtClean="0"/>
              <a:t>по сравнению с исходной</a:t>
            </a:r>
            <a:endParaRPr lang="en-US" sz="1600" b="1" dirty="0"/>
          </a:p>
        </p:txBody>
      </p:sp>
      <p:graphicFrame>
        <p:nvGraphicFramePr>
          <p:cNvPr id="7" name="Table 6">
            <a:extLst>
              <a:ext uri="{FF2B5EF4-FFF2-40B4-BE49-F238E27FC236}">
                <a16:creationId xmlns="" xmlns:a16="http://schemas.microsoft.com/office/drawing/2014/main" id="{EA390405-4502-490C-A2B6-3DC2EFCF6B7D}"/>
              </a:ext>
            </a:extLst>
          </p:cNvPr>
          <p:cNvGraphicFramePr>
            <a:graphicFrameLocks noGrp="1"/>
          </p:cNvGraphicFramePr>
          <p:nvPr>
            <p:extLst>
              <p:ext uri="{D42A27DB-BD31-4B8C-83A1-F6EECF244321}">
                <p14:modId xmlns:p14="http://schemas.microsoft.com/office/powerpoint/2010/main" val="2206592674"/>
              </p:ext>
            </p:extLst>
          </p:nvPr>
        </p:nvGraphicFramePr>
        <p:xfrm>
          <a:off x="5590983" y="2192564"/>
          <a:ext cx="3384288" cy="3165958"/>
        </p:xfrm>
        <a:graphic>
          <a:graphicData uri="http://schemas.openxmlformats.org/drawingml/2006/table">
            <a:tbl>
              <a:tblPr firstRow="1" bandRow="1">
                <a:tableStyleId>{6E25E649-3F16-4E02-A733-19D2CDBF48F0}</a:tableStyleId>
              </a:tblPr>
              <a:tblGrid>
                <a:gridCol w="1692144">
                  <a:extLst>
                    <a:ext uri="{9D8B030D-6E8A-4147-A177-3AD203B41FA5}">
                      <a16:colId xmlns="" xmlns:a16="http://schemas.microsoft.com/office/drawing/2014/main" val="562297721"/>
                    </a:ext>
                  </a:extLst>
                </a:gridCol>
                <a:gridCol w="1692144">
                  <a:extLst>
                    <a:ext uri="{9D8B030D-6E8A-4147-A177-3AD203B41FA5}">
                      <a16:colId xmlns="" xmlns:a16="http://schemas.microsoft.com/office/drawing/2014/main" val="3920150294"/>
                    </a:ext>
                  </a:extLst>
                </a:gridCol>
              </a:tblGrid>
              <a:tr h="771840">
                <a:tc>
                  <a:txBody>
                    <a:bodyPr/>
                    <a:lstStyle/>
                    <a:p>
                      <a:endParaRPr lang="en-US" sz="1900" dirty="0">
                        <a:solidFill>
                          <a:schemeClr val="tx1"/>
                        </a:solidFill>
                      </a:endParaRPr>
                    </a:p>
                  </a:txBody>
                  <a:tcPr marT="60960" marB="60960" anchor="ctr">
                    <a:solidFill>
                      <a:srgbClr val="97BAFF"/>
                    </a:solidFill>
                  </a:tcPr>
                </a:tc>
                <a:tc>
                  <a:txBody>
                    <a:bodyPr/>
                    <a:lstStyle/>
                    <a:p>
                      <a:pPr algn="ctr"/>
                      <a:r>
                        <a:rPr lang="en-US" sz="1900" dirty="0">
                          <a:solidFill>
                            <a:schemeClr val="tx1"/>
                          </a:solidFill>
                        </a:rPr>
                        <a:t>n/n (%)</a:t>
                      </a:r>
                    </a:p>
                  </a:txBody>
                  <a:tcPr marT="60960" marB="60960" anchor="ctr">
                    <a:solidFill>
                      <a:srgbClr val="97BAFF"/>
                    </a:solidFill>
                  </a:tcPr>
                </a:tc>
                <a:extLst>
                  <a:ext uri="{0D108BD9-81ED-4DB2-BD59-A6C34878D82A}">
                    <a16:rowId xmlns="" xmlns:a16="http://schemas.microsoft.com/office/drawing/2014/main" val="2899806562"/>
                  </a:ext>
                </a:extLst>
              </a:tr>
              <a:tr h="767835">
                <a:tc>
                  <a:txBody>
                    <a:bodyPr/>
                    <a:lstStyle/>
                    <a:p>
                      <a:r>
                        <a:rPr lang="ru-RU" sz="1900" dirty="0" smtClean="0"/>
                        <a:t>Уменьшение</a:t>
                      </a:r>
                      <a:r>
                        <a:rPr lang="en-US" sz="1900" dirty="0" smtClean="0"/>
                        <a:t> (</a:t>
                      </a:r>
                      <a:r>
                        <a:rPr lang="ru-RU" sz="1900" dirty="0" smtClean="0"/>
                        <a:t>улучшение</a:t>
                      </a:r>
                      <a:r>
                        <a:rPr lang="en-US" sz="1900" dirty="0" smtClean="0"/>
                        <a:t>)</a:t>
                      </a:r>
                      <a:endParaRPr lang="en-US" sz="1900" dirty="0"/>
                    </a:p>
                  </a:txBody>
                  <a:tcPr marT="60960" marB="60960" anchor="ctr"/>
                </a:tc>
                <a:tc>
                  <a:txBody>
                    <a:bodyPr/>
                    <a:lstStyle/>
                    <a:p>
                      <a:pPr algn="ctr"/>
                      <a:r>
                        <a:rPr lang="en-US" sz="1900" dirty="0"/>
                        <a:t>10/19 (53)</a:t>
                      </a:r>
                    </a:p>
                  </a:txBody>
                  <a:tcPr marT="60960" marB="60960" anchor="ctr"/>
                </a:tc>
                <a:extLst>
                  <a:ext uri="{0D108BD9-81ED-4DB2-BD59-A6C34878D82A}">
                    <a16:rowId xmlns="" xmlns:a16="http://schemas.microsoft.com/office/drawing/2014/main" val="3497128402"/>
                  </a:ext>
                </a:extLst>
              </a:tr>
              <a:tr h="451667">
                <a:tc>
                  <a:txBody>
                    <a:bodyPr/>
                    <a:lstStyle/>
                    <a:p>
                      <a:r>
                        <a:rPr lang="ru-RU" sz="1900" dirty="0" smtClean="0"/>
                        <a:t>Без изменений</a:t>
                      </a:r>
                      <a:endParaRPr lang="en-US" sz="1900" dirty="0"/>
                    </a:p>
                  </a:txBody>
                  <a:tcPr marT="60960" marB="60960" anchor="ctr"/>
                </a:tc>
                <a:tc>
                  <a:txBody>
                    <a:bodyPr/>
                    <a:lstStyle/>
                    <a:p>
                      <a:pPr algn="ctr"/>
                      <a:r>
                        <a:rPr lang="en-US" sz="1900" dirty="0"/>
                        <a:t>4/19 (21)</a:t>
                      </a:r>
                    </a:p>
                  </a:txBody>
                  <a:tcPr marT="60960" marB="60960" anchor="ctr"/>
                </a:tc>
                <a:extLst>
                  <a:ext uri="{0D108BD9-81ED-4DB2-BD59-A6C34878D82A}">
                    <a16:rowId xmlns="" xmlns:a16="http://schemas.microsoft.com/office/drawing/2014/main" val="705833632"/>
                  </a:ext>
                </a:extLst>
              </a:tr>
              <a:tr h="925243">
                <a:tc>
                  <a:txBody>
                    <a:bodyPr/>
                    <a:lstStyle/>
                    <a:p>
                      <a:r>
                        <a:rPr lang="ru-RU" sz="1900" dirty="0" smtClean="0"/>
                        <a:t>Увеличение</a:t>
                      </a:r>
                      <a:r>
                        <a:rPr lang="en-US" sz="1900" dirty="0" smtClean="0"/>
                        <a:t> (</a:t>
                      </a:r>
                      <a:r>
                        <a:rPr lang="ru-RU" sz="1900" dirty="0" smtClean="0"/>
                        <a:t>ухудшение</a:t>
                      </a:r>
                      <a:r>
                        <a:rPr lang="en-US" sz="1900" dirty="0" smtClean="0"/>
                        <a:t>)</a:t>
                      </a:r>
                      <a:endParaRPr lang="en-US" sz="1900" dirty="0"/>
                    </a:p>
                  </a:txBody>
                  <a:tcPr marT="60960" marB="60960" anchor="ctr"/>
                </a:tc>
                <a:tc>
                  <a:txBody>
                    <a:bodyPr/>
                    <a:lstStyle/>
                    <a:p>
                      <a:pPr algn="ctr"/>
                      <a:r>
                        <a:rPr lang="en-US" sz="1900" dirty="0"/>
                        <a:t>5/19 (26)</a:t>
                      </a:r>
                    </a:p>
                  </a:txBody>
                  <a:tcPr marT="60960" marB="60960" anchor="ctr"/>
                </a:tc>
                <a:extLst>
                  <a:ext uri="{0D108BD9-81ED-4DB2-BD59-A6C34878D82A}">
                    <a16:rowId xmlns="" xmlns:a16="http://schemas.microsoft.com/office/drawing/2014/main" val="4041678973"/>
                  </a:ext>
                </a:extLst>
              </a:tr>
            </a:tbl>
          </a:graphicData>
        </a:graphic>
      </p:graphicFrame>
      <p:sp>
        <p:nvSpPr>
          <p:cNvPr id="8" name="Rectangle 7">
            <a:extLst>
              <a:ext uri="{FF2B5EF4-FFF2-40B4-BE49-F238E27FC236}">
                <a16:creationId xmlns="" xmlns:a16="http://schemas.microsoft.com/office/drawing/2014/main" id="{328B338D-34A5-48F1-BA0B-7E52149FD2D9}"/>
              </a:ext>
            </a:extLst>
          </p:cNvPr>
          <p:cNvSpPr/>
          <p:nvPr/>
        </p:nvSpPr>
        <p:spPr>
          <a:xfrm>
            <a:off x="1169988" y="5785986"/>
            <a:ext cx="7113742" cy="584311"/>
          </a:xfrm>
          <a:prstGeom prst="rect">
            <a:avLst/>
          </a:prstGeom>
        </p:spPr>
        <p:txBody>
          <a:bodyPr wrap="square" lIns="90980" tIns="45490" rIns="90980" bIns="45490">
            <a:spAutoFit/>
          </a:bodyPr>
          <a:lstStyle/>
          <a:p>
            <a:pPr algn="ctr"/>
            <a:r>
              <a:rPr lang="ru-RU" sz="1600" b="1" dirty="0" smtClean="0"/>
              <a:t>Улучшение функции печени</a:t>
            </a:r>
            <a:r>
              <a:rPr lang="en-US" sz="1600" b="1" dirty="0" smtClean="0"/>
              <a:t> (</a:t>
            </a:r>
            <a:r>
              <a:rPr lang="ru-RU" sz="1600" b="1" dirty="0" smtClean="0"/>
              <a:t>класса по </a:t>
            </a:r>
            <a:r>
              <a:rPr lang="ru-RU" sz="1600" b="1" dirty="0" err="1" smtClean="0"/>
              <a:t>Чайлд</a:t>
            </a:r>
            <a:r>
              <a:rPr lang="ru-RU" sz="1600" b="1" dirty="0" smtClean="0"/>
              <a:t>-Пью и суммы баллов по шкале </a:t>
            </a:r>
            <a:r>
              <a:rPr lang="en-US" sz="1600" b="1" dirty="0" smtClean="0"/>
              <a:t>MELD) </a:t>
            </a:r>
            <a:r>
              <a:rPr lang="ru-RU" sz="1600" b="1" dirty="0" smtClean="0"/>
              <a:t>на 24 неделе было отмечено у </a:t>
            </a:r>
            <a:r>
              <a:rPr lang="en-US" sz="1600" b="1" dirty="0" smtClean="0"/>
              <a:t> </a:t>
            </a:r>
            <a:r>
              <a:rPr lang="en-US" sz="1600" b="1" dirty="0"/>
              <a:t>42–53% </a:t>
            </a:r>
            <a:r>
              <a:rPr lang="ru-RU" sz="1600" b="1" dirty="0" smtClean="0"/>
              <a:t>пациентов</a:t>
            </a:r>
            <a:endParaRPr lang="en-US" sz="1600" b="1" dirty="0"/>
          </a:p>
        </p:txBody>
      </p:sp>
      <p:sp>
        <p:nvSpPr>
          <p:cNvPr id="10" name="TextBox 9"/>
          <p:cNvSpPr txBox="1"/>
          <p:nvPr/>
        </p:nvSpPr>
        <p:spPr>
          <a:xfrm>
            <a:off x="153818" y="5495199"/>
            <a:ext cx="7125166" cy="249299"/>
          </a:xfrm>
          <a:prstGeom prst="rect">
            <a:avLst/>
          </a:prstGeom>
          <a:noFill/>
        </p:spPr>
        <p:txBody>
          <a:bodyPr wrap="square" lIns="0" tIns="0" rIns="0" bIns="0" rtlCol="0">
            <a:spAutoFit/>
          </a:bodyPr>
          <a:lstStyle/>
          <a:p>
            <a:pPr>
              <a:lnSpc>
                <a:spcPct val="90000"/>
              </a:lnSpc>
            </a:pPr>
            <a:r>
              <a:rPr lang="en-GB" sz="900" dirty="0">
                <a:solidFill>
                  <a:prstClr val="black"/>
                </a:solidFill>
              </a:rPr>
              <a:t>*2 </a:t>
            </a:r>
            <a:r>
              <a:rPr lang="ru-RU" sz="900" dirty="0" smtClean="0">
                <a:solidFill>
                  <a:prstClr val="black"/>
                </a:solidFill>
              </a:rPr>
              <a:t>пациента были исключены в связи с отсутствием оценки по ЧП</a:t>
            </a:r>
            <a:endParaRPr lang="en-GB" sz="900" dirty="0">
              <a:solidFill>
                <a:prstClr val="black"/>
              </a:solidFill>
            </a:endParaRPr>
          </a:p>
          <a:p>
            <a:pPr>
              <a:lnSpc>
                <a:spcPct val="90000"/>
              </a:lnSpc>
            </a:pPr>
            <a:r>
              <a:rPr lang="en-US" sz="900" baseline="30000" dirty="0"/>
              <a:t>≠</a:t>
            </a:r>
            <a:r>
              <a:rPr lang="en-GB" sz="900" dirty="0">
                <a:solidFill>
                  <a:prstClr val="black"/>
                </a:solidFill>
              </a:rPr>
              <a:t>3 </a:t>
            </a:r>
            <a:r>
              <a:rPr lang="ru-RU" sz="900" dirty="0" smtClean="0">
                <a:solidFill>
                  <a:prstClr val="black"/>
                </a:solidFill>
              </a:rPr>
              <a:t>пациента были исключены, т.к. им была проведена трансплантация печени в ходе исследования</a:t>
            </a:r>
            <a:endParaRPr lang="en-GB" sz="900" dirty="0">
              <a:solidFill>
                <a:prstClr val="black"/>
              </a:solidFill>
            </a:endParaRPr>
          </a:p>
        </p:txBody>
      </p:sp>
      <p:sp>
        <p:nvSpPr>
          <p:cNvPr id="11" name="Footer Placeholder 3"/>
          <p:cNvSpPr>
            <a:spLocks noGrp="1"/>
          </p:cNvSpPr>
          <p:nvPr>
            <p:ph type="ftr" sz="quarter" idx="11"/>
          </p:nvPr>
        </p:nvSpPr>
        <p:spPr>
          <a:xfrm>
            <a:off x="5549462" y="6553091"/>
            <a:ext cx="3048000" cy="164592"/>
          </a:xfrm>
        </p:spPr>
        <p:txBody>
          <a:bodyPr/>
          <a:lstStyle/>
          <a:p>
            <a:r>
              <a:rPr lang="en-US" sz="900" dirty="0"/>
              <a:t>Flamm, EASL, 2019, THU-138</a:t>
            </a:r>
          </a:p>
        </p:txBody>
      </p:sp>
    </p:spTree>
    <p:extLst>
      <p:ext uri="{BB962C8B-B14F-4D97-AF65-F5344CB8AC3E}">
        <p14:creationId xmlns:p14="http://schemas.microsoft.com/office/powerpoint/2010/main" val="371772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36"/>
            <a:ext cx="8583178" cy="676564"/>
          </a:xfrm>
        </p:spPr>
        <p:txBody>
          <a:bodyPr/>
          <a:lstStyle/>
          <a:p>
            <a:r>
              <a:rPr lang="ru-RU" sz="2800" dirty="0" smtClean="0"/>
              <a:t>Предупреждение </a:t>
            </a:r>
            <a:r>
              <a:rPr lang="en-US" sz="2800" dirty="0" smtClean="0"/>
              <a:t>FDA</a:t>
            </a:r>
            <a:r>
              <a:rPr lang="ru-RU" sz="2800" dirty="0" smtClean="0"/>
              <a:t>: </a:t>
            </a:r>
            <a:r>
              <a:rPr lang="ru-RU" dirty="0" smtClean="0"/>
              <a:t>тяжелое поражение печени при использовании режимов, содержащих ингибиторы протеаз (ИП)</a:t>
            </a:r>
            <a:endParaRPr lang="en-CA" dirty="0"/>
          </a:p>
        </p:txBody>
      </p:sp>
      <p:sp>
        <p:nvSpPr>
          <p:cNvPr id="6" name="TextBox 5">
            <a:extLst>
              <a:ext uri="{FF2B5EF4-FFF2-40B4-BE49-F238E27FC236}">
                <a16:creationId xmlns="" xmlns:a16="http://schemas.microsoft.com/office/drawing/2014/main" id="{97AC65BB-C0B5-4162-8AA2-119522D715F5}"/>
              </a:ext>
            </a:extLst>
          </p:cNvPr>
          <p:cNvSpPr txBox="1"/>
          <p:nvPr/>
        </p:nvSpPr>
        <p:spPr>
          <a:xfrm flipH="1">
            <a:off x="69848" y="6727195"/>
            <a:ext cx="9004301" cy="138499"/>
          </a:xfrm>
          <a:prstGeom prst="rect">
            <a:avLst/>
          </a:prstGeom>
          <a:noFill/>
        </p:spPr>
        <p:txBody>
          <a:bodyPr wrap="square" lIns="0" tIns="0" rIns="0" bIns="0" rtlCol="0">
            <a:spAutoFit/>
          </a:bodyPr>
          <a:lstStyle/>
          <a:p>
            <a:r>
              <a:rPr lang="en-US" sz="800" u="sng" dirty="0">
                <a:hlinkClick r:id="rId3"/>
              </a:rPr>
              <a:t>https://</a:t>
            </a:r>
            <a:r>
              <a:rPr lang="en-US" sz="900" u="sng" dirty="0" smtClean="0">
                <a:hlinkClick r:id="rId3"/>
              </a:rPr>
              <a:t>www.fda.gov/drugs/drug-safety-and-availability/fda-warns-about-rare-occurrence-serious-liver-injury-use-hepatitis-c-medicines-mavyret-zepatier-and</a:t>
            </a:r>
            <a:r>
              <a:rPr lang="en-US" sz="800" dirty="0" smtClean="0"/>
              <a:t>Accessed </a:t>
            </a:r>
            <a:r>
              <a:rPr lang="en-US" sz="800" dirty="0"/>
              <a:t>on August </a:t>
            </a:r>
            <a:r>
              <a:rPr lang="ru-RU" sz="800" dirty="0" smtClean="0"/>
              <a:t>2019</a:t>
            </a:r>
            <a:endParaRPr lang="en-US" sz="800" dirty="0"/>
          </a:p>
        </p:txBody>
      </p:sp>
      <p:graphicFrame>
        <p:nvGraphicFramePr>
          <p:cNvPr id="8" name="Chart 7">
            <a:extLst>
              <a:ext uri="{FF2B5EF4-FFF2-40B4-BE49-F238E27FC236}">
                <a16:creationId xmlns="" xmlns:a16="http://schemas.microsoft.com/office/drawing/2014/main" id="{95AEE46A-E089-4F01-AF1D-CB9EA828136C}"/>
              </a:ext>
            </a:extLst>
          </p:cNvPr>
          <p:cNvGraphicFramePr/>
          <p:nvPr>
            <p:extLst>
              <p:ext uri="{D42A27DB-BD31-4B8C-83A1-F6EECF244321}">
                <p14:modId xmlns:p14="http://schemas.microsoft.com/office/powerpoint/2010/main" val="606781273"/>
              </p:ext>
            </p:extLst>
          </p:nvPr>
        </p:nvGraphicFramePr>
        <p:xfrm>
          <a:off x="457200" y="2019346"/>
          <a:ext cx="3678933" cy="35923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 xmlns:a16="http://schemas.microsoft.com/office/drawing/2014/main" id="{33768837-B52F-42A9-A4A3-5671180062A9}"/>
              </a:ext>
            </a:extLst>
          </p:cNvPr>
          <p:cNvGraphicFramePr/>
          <p:nvPr>
            <p:extLst>
              <p:ext uri="{D42A27DB-BD31-4B8C-83A1-F6EECF244321}">
                <p14:modId xmlns:p14="http://schemas.microsoft.com/office/powerpoint/2010/main" val="1305740742"/>
              </p:ext>
            </p:extLst>
          </p:nvPr>
        </p:nvGraphicFramePr>
        <p:xfrm>
          <a:off x="4752263" y="2013438"/>
          <a:ext cx="3767418" cy="361382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 xmlns:a16="http://schemas.microsoft.com/office/drawing/2014/main" id="{E8FC44FD-B97A-446C-97BB-5A65F6A7F3C8}"/>
              </a:ext>
            </a:extLst>
          </p:cNvPr>
          <p:cNvSpPr txBox="1"/>
          <p:nvPr/>
        </p:nvSpPr>
        <p:spPr>
          <a:xfrm>
            <a:off x="5403440" y="4032655"/>
            <a:ext cx="198772" cy="387798"/>
          </a:xfrm>
          <a:prstGeom prst="rect">
            <a:avLst/>
          </a:prstGeom>
          <a:noFill/>
        </p:spPr>
        <p:txBody>
          <a:bodyPr wrap="none" lIns="0" tIns="0" rIns="0" bIns="0" rtlCol="0">
            <a:spAutoFit/>
          </a:bodyPr>
          <a:lstStyle/>
          <a:p>
            <a:pPr>
              <a:lnSpc>
                <a:spcPct val="90000"/>
              </a:lnSpc>
            </a:pPr>
            <a:r>
              <a:rPr lang="en-US" sz="1400" u="sng" dirty="0">
                <a:solidFill>
                  <a:schemeClr val="bg1"/>
                </a:solidFill>
              </a:rPr>
              <a:t>13</a:t>
            </a:r>
          </a:p>
          <a:p>
            <a:pPr>
              <a:lnSpc>
                <a:spcPct val="90000"/>
              </a:lnSpc>
            </a:pPr>
            <a:r>
              <a:rPr lang="en-US" sz="1400" dirty="0">
                <a:solidFill>
                  <a:schemeClr val="bg1"/>
                </a:solidFill>
              </a:rPr>
              <a:t>63</a:t>
            </a:r>
          </a:p>
        </p:txBody>
      </p:sp>
      <p:sp>
        <p:nvSpPr>
          <p:cNvPr id="20" name="TextBox 19">
            <a:extLst>
              <a:ext uri="{FF2B5EF4-FFF2-40B4-BE49-F238E27FC236}">
                <a16:creationId xmlns="" xmlns:a16="http://schemas.microsoft.com/office/drawing/2014/main" id="{A7C17C56-C3E0-4195-AF30-86F7A929A570}"/>
              </a:ext>
            </a:extLst>
          </p:cNvPr>
          <p:cNvSpPr txBox="1"/>
          <p:nvPr/>
        </p:nvSpPr>
        <p:spPr>
          <a:xfrm>
            <a:off x="7889422" y="4032655"/>
            <a:ext cx="198772" cy="387798"/>
          </a:xfrm>
          <a:prstGeom prst="rect">
            <a:avLst/>
          </a:prstGeom>
          <a:noFill/>
        </p:spPr>
        <p:txBody>
          <a:bodyPr wrap="none" lIns="0" tIns="0" rIns="0" bIns="0" rtlCol="0">
            <a:spAutoFit/>
          </a:bodyPr>
          <a:lstStyle/>
          <a:p>
            <a:pPr>
              <a:lnSpc>
                <a:spcPct val="90000"/>
              </a:lnSpc>
            </a:pPr>
            <a:r>
              <a:rPr lang="en-US" sz="1400" u="sng" dirty="0">
                <a:solidFill>
                  <a:schemeClr val="bg1"/>
                </a:solidFill>
              </a:rPr>
              <a:t>11</a:t>
            </a:r>
          </a:p>
          <a:p>
            <a:pPr>
              <a:lnSpc>
                <a:spcPct val="90000"/>
              </a:lnSpc>
            </a:pPr>
            <a:r>
              <a:rPr lang="en-US" sz="1400" dirty="0">
                <a:solidFill>
                  <a:schemeClr val="bg1"/>
                </a:solidFill>
              </a:rPr>
              <a:t>63</a:t>
            </a:r>
          </a:p>
        </p:txBody>
      </p:sp>
      <p:sp>
        <p:nvSpPr>
          <p:cNvPr id="21" name="TextBox 20">
            <a:extLst>
              <a:ext uri="{FF2B5EF4-FFF2-40B4-BE49-F238E27FC236}">
                <a16:creationId xmlns="" xmlns:a16="http://schemas.microsoft.com/office/drawing/2014/main" id="{0E116329-FEF4-423E-827D-6D63B04CA569}"/>
              </a:ext>
            </a:extLst>
          </p:cNvPr>
          <p:cNvSpPr txBox="1"/>
          <p:nvPr/>
        </p:nvSpPr>
        <p:spPr>
          <a:xfrm>
            <a:off x="6209719" y="4032655"/>
            <a:ext cx="198772" cy="387798"/>
          </a:xfrm>
          <a:prstGeom prst="rect">
            <a:avLst/>
          </a:prstGeom>
          <a:noFill/>
        </p:spPr>
        <p:txBody>
          <a:bodyPr wrap="none" lIns="0" tIns="0" rIns="0" bIns="0" rtlCol="0">
            <a:spAutoFit/>
          </a:bodyPr>
          <a:lstStyle/>
          <a:p>
            <a:pPr>
              <a:lnSpc>
                <a:spcPct val="90000"/>
              </a:lnSpc>
            </a:pPr>
            <a:r>
              <a:rPr lang="en-US" sz="1400" u="sng" dirty="0">
                <a:solidFill>
                  <a:schemeClr val="bg1"/>
                </a:solidFill>
              </a:rPr>
              <a:t>18</a:t>
            </a:r>
          </a:p>
          <a:p>
            <a:pPr>
              <a:lnSpc>
                <a:spcPct val="90000"/>
              </a:lnSpc>
            </a:pPr>
            <a:r>
              <a:rPr lang="en-US" sz="1400" dirty="0">
                <a:solidFill>
                  <a:schemeClr val="bg1"/>
                </a:solidFill>
              </a:rPr>
              <a:t>63</a:t>
            </a:r>
          </a:p>
        </p:txBody>
      </p:sp>
      <p:sp>
        <p:nvSpPr>
          <p:cNvPr id="22" name="TextBox 21">
            <a:extLst>
              <a:ext uri="{FF2B5EF4-FFF2-40B4-BE49-F238E27FC236}">
                <a16:creationId xmlns="" xmlns:a16="http://schemas.microsoft.com/office/drawing/2014/main" id="{105E218C-2B84-4B2C-8B1C-11015E24C5B5}"/>
              </a:ext>
            </a:extLst>
          </p:cNvPr>
          <p:cNvSpPr txBox="1"/>
          <p:nvPr/>
        </p:nvSpPr>
        <p:spPr>
          <a:xfrm>
            <a:off x="7015997" y="4032655"/>
            <a:ext cx="198772" cy="387798"/>
          </a:xfrm>
          <a:prstGeom prst="rect">
            <a:avLst/>
          </a:prstGeom>
          <a:noFill/>
        </p:spPr>
        <p:txBody>
          <a:bodyPr wrap="none" lIns="0" tIns="0" rIns="0" bIns="0" rtlCol="0">
            <a:spAutoFit/>
          </a:bodyPr>
          <a:lstStyle/>
          <a:p>
            <a:pPr>
              <a:lnSpc>
                <a:spcPct val="90000"/>
              </a:lnSpc>
            </a:pPr>
            <a:r>
              <a:rPr lang="en-US" sz="1400" u="sng" dirty="0">
                <a:solidFill>
                  <a:schemeClr val="bg1"/>
                </a:solidFill>
              </a:rPr>
              <a:t>21</a:t>
            </a:r>
          </a:p>
          <a:p>
            <a:pPr>
              <a:lnSpc>
                <a:spcPct val="90000"/>
              </a:lnSpc>
            </a:pPr>
            <a:r>
              <a:rPr lang="en-US" sz="1400" dirty="0">
                <a:solidFill>
                  <a:schemeClr val="bg1"/>
                </a:solidFill>
              </a:rPr>
              <a:t>63</a:t>
            </a:r>
          </a:p>
        </p:txBody>
      </p:sp>
      <p:sp>
        <p:nvSpPr>
          <p:cNvPr id="23" name="Rectangle 22">
            <a:extLst>
              <a:ext uri="{FF2B5EF4-FFF2-40B4-BE49-F238E27FC236}">
                <a16:creationId xmlns="" xmlns:a16="http://schemas.microsoft.com/office/drawing/2014/main" id="{DB0EC4CF-6CE3-4D0F-A046-EFCADBA3FC16}"/>
              </a:ext>
            </a:extLst>
          </p:cNvPr>
          <p:cNvSpPr/>
          <p:nvPr/>
        </p:nvSpPr>
        <p:spPr>
          <a:xfrm>
            <a:off x="357827" y="1280682"/>
            <a:ext cx="8583179" cy="738664"/>
          </a:xfrm>
          <a:prstGeom prst="rect">
            <a:avLst/>
          </a:prstGeom>
        </p:spPr>
        <p:txBody>
          <a:bodyPr wrap="square">
            <a:spAutoFit/>
          </a:bodyPr>
          <a:lstStyle/>
          <a:p>
            <a:pPr algn="ctr"/>
            <a:r>
              <a:rPr lang="en-US" sz="1400" dirty="0"/>
              <a:t>FDA </a:t>
            </a:r>
            <a:r>
              <a:rPr lang="ru-RU" sz="1400" dirty="0" smtClean="0"/>
              <a:t>получило информацию о </a:t>
            </a:r>
            <a:r>
              <a:rPr lang="en-US" sz="1400" b="1" dirty="0" smtClean="0"/>
              <a:t>63 </a:t>
            </a:r>
            <a:r>
              <a:rPr lang="ru-RU" sz="1400" b="1" dirty="0" smtClean="0"/>
              <a:t>случаях </a:t>
            </a:r>
            <a:r>
              <a:rPr lang="ru-RU" sz="1400" dirty="0" smtClean="0"/>
              <a:t>ухудшения функции печени, включая печеночную недостаточность и </a:t>
            </a:r>
            <a:r>
              <a:rPr lang="ru-RU" sz="1400" b="1" dirty="0" smtClean="0"/>
              <a:t>8 смертельных исходов </a:t>
            </a:r>
            <a:r>
              <a:rPr lang="ru-RU" sz="1400" dirty="0" smtClean="0"/>
              <a:t>у пациентов с ХГС, получавших режимы на основе ингибиторов протеаз</a:t>
            </a:r>
            <a:endParaRPr lang="en-US" sz="1400" dirty="0"/>
          </a:p>
        </p:txBody>
      </p:sp>
      <p:sp>
        <p:nvSpPr>
          <p:cNvPr id="24" name="Rectangle 23">
            <a:extLst>
              <a:ext uri="{FF2B5EF4-FFF2-40B4-BE49-F238E27FC236}">
                <a16:creationId xmlns="" xmlns:a16="http://schemas.microsoft.com/office/drawing/2014/main" id="{391BA063-1962-4156-AA46-8EB308921E25}"/>
              </a:ext>
            </a:extLst>
          </p:cNvPr>
          <p:cNvSpPr/>
          <p:nvPr/>
        </p:nvSpPr>
        <p:spPr>
          <a:xfrm>
            <a:off x="457200" y="5570716"/>
            <a:ext cx="8229599" cy="1169551"/>
          </a:xfrm>
          <a:prstGeom prst="rect">
            <a:avLst/>
          </a:prstGeom>
        </p:spPr>
        <p:txBody>
          <a:bodyPr wrap="square">
            <a:spAutoFit/>
          </a:bodyPr>
          <a:lstStyle/>
          <a:p>
            <a:pPr marL="285750" indent="-285750">
              <a:buFont typeface="Arial" panose="020B0604020202020204" pitchFamily="34" charset="0"/>
              <a:buChar char="•"/>
            </a:pPr>
            <a:r>
              <a:rPr lang="ru-RU" sz="1400" dirty="0" smtClean="0"/>
              <a:t>В более, чем половине случаев неправильно была классифицирована стадия поражения печени, и  пациенты были расценены как не имеющие цирроз или имеющие компенсированный цирроз, хотя имели признаки продвинутого заболевания печени и факторы риска декомпенсации ( низкие тромбоциты, портальная гипертензия, алкогольная зависимость, другие заболевания печени )   </a:t>
            </a:r>
            <a:r>
              <a:rPr lang="ru-RU" sz="800" dirty="0" smtClean="0"/>
              <a:t>*</a:t>
            </a:r>
            <a:r>
              <a:rPr lang="en-US" sz="800" dirty="0" smtClean="0"/>
              <a:t>Gilead STR – </a:t>
            </a:r>
            <a:r>
              <a:rPr lang="ru-RU" sz="800" dirty="0" smtClean="0"/>
              <a:t>режим </a:t>
            </a:r>
            <a:r>
              <a:rPr lang="ru-RU" sz="800" dirty="0" err="1" smtClean="0"/>
              <a:t>Гилеад</a:t>
            </a:r>
            <a:r>
              <a:rPr lang="ru-RU" sz="800" dirty="0" smtClean="0"/>
              <a:t> в одной таблетке, не зарегистрированный в РФ</a:t>
            </a:r>
            <a:endParaRPr lang="en-US" sz="900" dirty="0"/>
          </a:p>
        </p:txBody>
      </p:sp>
      <p:sp>
        <p:nvSpPr>
          <p:cNvPr id="13" name="Rectangle 12"/>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Tree>
    <p:extLst>
      <p:ext uri="{BB962C8B-B14F-4D97-AF65-F5344CB8AC3E}">
        <p14:creationId xmlns:p14="http://schemas.microsoft.com/office/powerpoint/2010/main" val="1329900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66725"/>
            <a:ext cx="8890000" cy="676275"/>
          </a:xfrm>
        </p:spPr>
        <p:txBody>
          <a:bodyPr>
            <a:normAutofit/>
          </a:bodyPr>
          <a:lstStyle/>
          <a:p>
            <a:r>
              <a:rPr lang="ru-RU" b="1" dirty="0"/>
              <a:t>Универсальный режим противовирусной терапии, </a:t>
            </a:r>
            <a:r>
              <a:rPr lang="en-US" b="1" dirty="0" smtClean="0"/>
              <a:t/>
            </a:r>
            <a:br>
              <a:rPr lang="en-US" b="1" dirty="0" smtClean="0"/>
            </a:br>
            <a:r>
              <a:rPr lang="ru-RU" b="1" dirty="0" smtClean="0"/>
              <a:t>какой </a:t>
            </a:r>
            <a:r>
              <a:rPr lang="ru-RU" b="1" dirty="0"/>
              <a:t>он?</a:t>
            </a:r>
            <a:endParaRPr lang="en-GB" b="1" dirty="0"/>
          </a:p>
        </p:txBody>
      </p:sp>
      <p:sp>
        <p:nvSpPr>
          <p:cNvPr id="5" name="Text Placeholder 4"/>
          <p:cNvSpPr>
            <a:spLocks noGrp="1"/>
          </p:cNvSpPr>
          <p:nvPr>
            <p:ph idx="1"/>
          </p:nvPr>
        </p:nvSpPr>
        <p:spPr>
          <a:xfrm>
            <a:off x="7189306" y="6381328"/>
            <a:ext cx="1439618" cy="343000"/>
          </a:xfrm>
        </p:spPr>
        <p:txBody>
          <a:bodyPr/>
          <a:lstStyle/>
          <a:p>
            <a:pPr marL="0" indent="0">
              <a:buNone/>
            </a:pPr>
            <a:r>
              <a:rPr lang="ru-RU" sz="900" dirty="0"/>
              <a:t>СВО</a:t>
            </a:r>
            <a:r>
              <a:rPr lang="en-GB" sz="900" dirty="0"/>
              <a:t>: </a:t>
            </a:r>
            <a:r>
              <a:rPr lang="ru-RU" sz="900" dirty="0"/>
              <a:t>стойкий вирусологический</a:t>
            </a:r>
            <a:r>
              <a:rPr lang="en-GB" sz="900" dirty="0"/>
              <a:t> </a:t>
            </a:r>
            <a:r>
              <a:rPr lang="ru-RU" sz="900" dirty="0"/>
              <a:t>ответ</a:t>
            </a:r>
            <a:endParaRPr lang="en-GB" sz="900" dirty="0"/>
          </a:p>
        </p:txBody>
      </p:sp>
      <p:sp>
        <p:nvSpPr>
          <p:cNvPr id="4" name="Text Placeholder 3"/>
          <p:cNvSpPr>
            <a:spLocks noGrp="1"/>
          </p:cNvSpPr>
          <p:nvPr>
            <p:ph type="body" sz="quarter" idx="13"/>
          </p:nvPr>
        </p:nvSpPr>
        <p:spPr>
          <a:xfrm>
            <a:off x="254000" y="6408838"/>
            <a:ext cx="7270328" cy="280988"/>
          </a:xfrm>
          <a:prstGeom prst="rect">
            <a:avLst/>
          </a:prstGeom>
        </p:spPr>
        <p:txBody>
          <a:bodyPr/>
          <a:lstStyle/>
          <a:p>
            <a:r>
              <a:rPr lang="ru-RU" sz="800" dirty="0"/>
              <a:t>Адаптировано из: </a:t>
            </a:r>
            <a:r>
              <a:rPr lang="en-GB" sz="800" dirty="0"/>
              <a:t>WHO 2016. Guidelines for the screening, care and treatment of persons with chronic hepatitis c infection. Available at: http://apps.who.int/iris/bitstream/10665/205035/1/9789241549615_eng.pdf?ua=1 (accessed October 2018)</a:t>
            </a:r>
          </a:p>
        </p:txBody>
      </p:sp>
      <p:sp>
        <p:nvSpPr>
          <p:cNvPr id="16" name="Text Placeholder 7">
            <a:extLst>
              <a:ext uri="{FF2B5EF4-FFF2-40B4-BE49-F238E27FC236}">
                <a16:creationId xmlns="" xmlns:a16="http://schemas.microsoft.com/office/drawing/2014/main" id="{55A5815F-3BEE-4C0F-A3E7-06A004ECFC5F}"/>
              </a:ext>
            </a:extLst>
          </p:cNvPr>
          <p:cNvSpPr>
            <a:spLocks noGrp="1"/>
          </p:cNvSpPr>
          <p:nvPr>
            <p:ph type="body" sz="quarter" idx="15"/>
          </p:nvPr>
        </p:nvSpPr>
        <p:spPr/>
        <p:txBody>
          <a:bodyPr/>
          <a:lstStyle/>
          <a:p>
            <a:r>
              <a:rPr lang="ru-RU" dirty="0"/>
              <a:t>Противовирусная терапия ХГС </a:t>
            </a:r>
            <a:endParaRPr lang="en-GB" dirty="0"/>
          </a:p>
        </p:txBody>
      </p:sp>
      <p:graphicFrame>
        <p:nvGraphicFramePr>
          <p:cNvPr id="9" name="Diagram 8"/>
          <p:cNvGraphicFramePr/>
          <p:nvPr>
            <p:extLst>
              <p:ext uri="{D42A27DB-BD31-4B8C-83A1-F6EECF244321}">
                <p14:modId xmlns:p14="http://schemas.microsoft.com/office/powerpoint/2010/main" val="3476648796"/>
              </p:ext>
            </p:extLst>
          </p:nvPr>
        </p:nvGraphicFramePr>
        <p:xfrm>
          <a:off x="611560" y="1340768"/>
          <a:ext cx="6912768" cy="4824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Brace 11"/>
          <p:cNvSpPr/>
          <p:nvPr/>
        </p:nvSpPr>
        <p:spPr>
          <a:xfrm>
            <a:off x="5436096" y="1413940"/>
            <a:ext cx="576064" cy="20155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dirty="0">
              <a:solidFill>
                <a:prstClr val="black"/>
              </a:solidFill>
            </a:endParaRPr>
          </a:p>
        </p:txBody>
      </p:sp>
      <p:sp>
        <p:nvSpPr>
          <p:cNvPr id="13" name="TextBox 12"/>
          <p:cNvSpPr txBox="1"/>
          <p:nvPr/>
        </p:nvSpPr>
        <p:spPr>
          <a:xfrm>
            <a:off x="6012162" y="2134598"/>
            <a:ext cx="1867691" cy="646331"/>
          </a:xfrm>
          <a:prstGeom prst="rect">
            <a:avLst/>
          </a:prstGeom>
          <a:noFill/>
        </p:spPr>
        <p:txBody>
          <a:bodyPr wrap="none" rtlCol="0">
            <a:spAutoFit/>
          </a:bodyPr>
          <a:lstStyle/>
          <a:p>
            <a:pPr>
              <a:defRPr/>
            </a:pPr>
            <a:r>
              <a:rPr lang="ru-RU" b="1" dirty="0">
                <a:solidFill>
                  <a:schemeClr val="bg1">
                    <a:lumMod val="65000"/>
                  </a:schemeClr>
                </a:solidFill>
                <a:cs typeface="Arial" panose="020B0604020202020204" pitchFamily="34" charset="0"/>
              </a:rPr>
              <a:t>Необходимые </a:t>
            </a:r>
            <a:br>
              <a:rPr lang="ru-RU" b="1" dirty="0">
                <a:solidFill>
                  <a:schemeClr val="bg1">
                    <a:lumMod val="65000"/>
                  </a:schemeClr>
                </a:solidFill>
                <a:cs typeface="Arial" panose="020B0604020202020204" pitchFamily="34" charset="0"/>
              </a:rPr>
            </a:br>
            <a:r>
              <a:rPr lang="ru-RU" b="1" dirty="0">
                <a:solidFill>
                  <a:schemeClr val="bg1">
                    <a:lumMod val="65000"/>
                  </a:schemeClr>
                </a:solidFill>
                <a:cs typeface="Arial" panose="020B0604020202020204" pitchFamily="34" charset="0"/>
              </a:rPr>
              <a:t>условия</a:t>
            </a:r>
            <a:endParaRPr lang="en-GB" b="1" dirty="0">
              <a:solidFill>
                <a:schemeClr val="bg1">
                  <a:lumMod val="65000"/>
                </a:schemeClr>
              </a:solidFill>
              <a:cs typeface="Arial" panose="020B0604020202020204" pitchFamily="34" charset="0"/>
            </a:endParaRPr>
          </a:p>
        </p:txBody>
      </p:sp>
      <p:sp>
        <p:nvSpPr>
          <p:cNvPr id="34" name="Right Brace 33"/>
          <p:cNvSpPr/>
          <p:nvPr/>
        </p:nvSpPr>
        <p:spPr>
          <a:xfrm>
            <a:off x="6732240" y="3429471"/>
            <a:ext cx="57606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dirty="0">
              <a:solidFill>
                <a:prstClr val="black"/>
              </a:solidFill>
            </a:endParaRPr>
          </a:p>
        </p:txBody>
      </p:sp>
      <p:sp>
        <p:nvSpPr>
          <p:cNvPr id="35" name="TextBox 34"/>
          <p:cNvSpPr txBox="1"/>
          <p:nvPr/>
        </p:nvSpPr>
        <p:spPr>
          <a:xfrm>
            <a:off x="7236296" y="3933058"/>
            <a:ext cx="1619672" cy="646331"/>
          </a:xfrm>
          <a:prstGeom prst="rect">
            <a:avLst/>
          </a:prstGeom>
          <a:noFill/>
        </p:spPr>
        <p:txBody>
          <a:bodyPr wrap="square" rtlCol="0">
            <a:spAutoFit/>
          </a:bodyPr>
          <a:lstStyle/>
          <a:p>
            <a:pPr>
              <a:defRPr/>
            </a:pPr>
            <a:r>
              <a:rPr lang="ru-RU" b="1" dirty="0">
                <a:solidFill>
                  <a:schemeClr val="bg1">
                    <a:lumMod val="65000"/>
                  </a:schemeClr>
                </a:solidFill>
                <a:cs typeface="Arial" panose="020B0604020202020204" pitchFamily="34" charset="0"/>
              </a:rPr>
              <a:t>Важные дополнения</a:t>
            </a:r>
            <a:endParaRPr lang="en-GB" b="1" dirty="0">
              <a:solidFill>
                <a:schemeClr val="bg1">
                  <a:lumMod val="65000"/>
                </a:schemeClr>
              </a:solidFill>
              <a:cs typeface="Arial" panose="020B0604020202020204" pitchFamily="34" charset="0"/>
            </a:endParaRPr>
          </a:p>
        </p:txBody>
      </p:sp>
      <p:sp>
        <p:nvSpPr>
          <p:cNvPr id="36" name="Right Brace 35"/>
          <p:cNvSpPr/>
          <p:nvPr/>
        </p:nvSpPr>
        <p:spPr>
          <a:xfrm>
            <a:off x="7452320" y="5085656"/>
            <a:ext cx="576064" cy="10581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GB" dirty="0">
              <a:solidFill>
                <a:prstClr val="black"/>
              </a:solidFill>
            </a:endParaRPr>
          </a:p>
        </p:txBody>
      </p:sp>
      <p:sp>
        <p:nvSpPr>
          <p:cNvPr id="37" name="TextBox 36"/>
          <p:cNvSpPr txBox="1"/>
          <p:nvPr/>
        </p:nvSpPr>
        <p:spPr>
          <a:xfrm>
            <a:off x="7884370" y="5013176"/>
            <a:ext cx="1264149" cy="923330"/>
          </a:xfrm>
          <a:prstGeom prst="rect">
            <a:avLst/>
          </a:prstGeom>
          <a:noFill/>
        </p:spPr>
        <p:txBody>
          <a:bodyPr wrap="square" rtlCol="0">
            <a:spAutoFit/>
          </a:bodyPr>
          <a:lstStyle/>
          <a:p>
            <a:pPr>
              <a:defRPr/>
            </a:pPr>
            <a:r>
              <a:rPr lang="ru-RU" b="1" dirty="0">
                <a:solidFill>
                  <a:srgbClr val="FF0000"/>
                </a:solidFill>
                <a:cs typeface="Arial" panose="020B0604020202020204" pitchFamily="34" charset="0"/>
              </a:rPr>
              <a:t>Дополни-тельные условия</a:t>
            </a:r>
            <a:endParaRPr lang="en-GB" b="1" dirty="0">
              <a:solidFill>
                <a:srgbClr val="FF0000"/>
              </a:solidFill>
              <a:cs typeface="Arial" panose="020B0604020202020204" pitchFamily="34" charset="0"/>
            </a:endParaRPr>
          </a:p>
        </p:txBody>
      </p:sp>
    </p:spTree>
    <p:extLst>
      <p:ext uri="{BB962C8B-B14F-4D97-AF65-F5344CB8AC3E}">
        <p14:creationId xmlns:p14="http://schemas.microsoft.com/office/powerpoint/2010/main" val="58367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96" y="276474"/>
            <a:ext cx="8229600" cy="676564"/>
          </a:xfrm>
        </p:spPr>
        <p:txBody>
          <a:bodyPr/>
          <a:lstStyle/>
          <a:p>
            <a:r>
              <a:rPr lang="ru-RU" b="1" dirty="0">
                <a:solidFill>
                  <a:schemeClr val="accent1"/>
                </a:solidFill>
              </a:rPr>
              <a:t>В общей сложности</a:t>
            </a:r>
            <a:r>
              <a:rPr lang="en-GB" b="1" dirty="0">
                <a:solidFill>
                  <a:schemeClr val="accent1"/>
                </a:solidFill>
              </a:rPr>
              <a:t>, </a:t>
            </a:r>
            <a:r>
              <a:rPr lang="ru-RU" b="1" dirty="0">
                <a:solidFill>
                  <a:schemeClr val="accent1"/>
                </a:solidFill>
              </a:rPr>
              <a:t>существуют ключевые различия между режимами ПППД</a:t>
            </a:r>
            <a:endParaRPr lang="en-GB" b="1" dirty="0">
              <a:solidFill>
                <a:schemeClr val="accent1"/>
              </a:solidFill>
            </a:endParaRPr>
          </a:p>
        </p:txBody>
      </p:sp>
      <p:sp>
        <p:nvSpPr>
          <p:cNvPr id="4" name="Text Placeholder 3"/>
          <p:cNvSpPr>
            <a:spLocks noGrp="1"/>
          </p:cNvSpPr>
          <p:nvPr>
            <p:ph type="body" sz="quarter" idx="13"/>
          </p:nvPr>
        </p:nvSpPr>
        <p:spPr>
          <a:xfrm>
            <a:off x="290513" y="6577012"/>
            <a:ext cx="4173983" cy="280988"/>
          </a:xfrm>
        </p:spPr>
        <p:txBody>
          <a:bodyPr/>
          <a:lstStyle/>
          <a:p>
            <a:r>
              <a:rPr lang="en-GB" altLang="en-US" sz="800" dirty="0"/>
              <a:t>Bristol-Myers Squibb </a:t>
            </a:r>
            <a:r>
              <a:rPr lang="ru-RU" altLang="en-US" sz="800" dirty="0"/>
              <a:t>ДАКЛИНЗА® </a:t>
            </a:r>
            <a:r>
              <a:rPr lang="en-GB" altLang="en-US" sz="800" dirty="0"/>
              <a:t>(</a:t>
            </a:r>
            <a:r>
              <a:rPr lang="ru-RU" altLang="en-US" sz="800" dirty="0" err="1"/>
              <a:t>даклатасвир</a:t>
            </a:r>
            <a:r>
              <a:rPr lang="en-GB" altLang="en-US" sz="800" dirty="0"/>
              <a:t>) </a:t>
            </a:r>
            <a:r>
              <a:rPr lang="ru-RU" altLang="en-US" sz="800" dirty="0"/>
              <a:t>ИМП</a:t>
            </a:r>
            <a:r>
              <a:rPr lang="en-GB" altLang="en-US" sz="800" dirty="0"/>
              <a:t>, </a:t>
            </a:r>
            <a:r>
              <a:rPr lang="ru-RU" altLang="en-US" sz="800" dirty="0"/>
              <a:t>март </a:t>
            </a:r>
            <a:r>
              <a:rPr lang="en-GB" altLang="en-US" sz="800" dirty="0"/>
              <a:t>201</a:t>
            </a:r>
            <a:r>
              <a:rPr lang="ru-RU" altLang="en-US" sz="800" dirty="0"/>
              <a:t>7; </a:t>
            </a:r>
            <a:r>
              <a:rPr lang="en-GB" altLang="en-US" sz="800" dirty="0"/>
              <a:t>AbbVie Ltd. </a:t>
            </a:r>
            <a:r>
              <a:rPr lang="ru-RU" altLang="en-US" sz="800" dirty="0"/>
              <a:t>ВИКЕЙРА®</a:t>
            </a:r>
            <a:r>
              <a:rPr lang="en-GB" sz="800" dirty="0"/>
              <a:t> </a:t>
            </a:r>
            <a:r>
              <a:rPr lang="en-GB" altLang="en-US" sz="800" dirty="0"/>
              <a:t>(</a:t>
            </a:r>
            <a:r>
              <a:rPr lang="ru-RU" altLang="en-US" sz="800" dirty="0" err="1"/>
              <a:t>омбитасвир</a:t>
            </a:r>
            <a:r>
              <a:rPr lang="ru-RU" altLang="en-US" sz="800" dirty="0"/>
              <a:t>/</a:t>
            </a:r>
            <a:r>
              <a:rPr lang="ru-RU" altLang="en-US" sz="800" dirty="0" err="1"/>
              <a:t>паритапревир</a:t>
            </a:r>
            <a:r>
              <a:rPr lang="ru-RU" altLang="en-US" sz="800" dirty="0"/>
              <a:t>/</a:t>
            </a:r>
            <a:r>
              <a:rPr lang="ru-RU" altLang="en-US" sz="800" dirty="0" err="1"/>
              <a:t>ритонавир</a:t>
            </a:r>
            <a:r>
              <a:rPr lang="ru-RU" altLang="en-US" sz="800" dirty="0"/>
              <a:t> + </a:t>
            </a:r>
            <a:r>
              <a:rPr lang="ru-RU" altLang="en-US" sz="800" dirty="0" err="1"/>
              <a:t>дасабувир</a:t>
            </a:r>
            <a:r>
              <a:rPr lang="en-GB" altLang="en-US" sz="800" dirty="0"/>
              <a:t>) </a:t>
            </a:r>
            <a:r>
              <a:rPr lang="ru-RU" sz="800" dirty="0"/>
              <a:t>ИМП</a:t>
            </a:r>
            <a:r>
              <a:rPr lang="en-GB" sz="800" dirty="0"/>
              <a:t>,</a:t>
            </a:r>
            <a:r>
              <a:rPr lang="en-GB" altLang="en-US" sz="800" dirty="0"/>
              <a:t> </a:t>
            </a:r>
            <a:r>
              <a:rPr lang="ru-RU" altLang="en-US" sz="800" dirty="0"/>
              <a:t>май</a:t>
            </a:r>
            <a:r>
              <a:rPr lang="en-GB" altLang="en-US" sz="800" dirty="0"/>
              <a:t> </a:t>
            </a:r>
            <a:r>
              <a:rPr lang="en-GB" altLang="en-US" sz="800" dirty="0" smtClean="0"/>
              <a:t>2018</a:t>
            </a:r>
            <a:r>
              <a:rPr lang="ru-RU" altLang="en-US" sz="800" dirty="0" smtClean="0"/>
              <a:t>; </a:t>
            </a:r>
            <a:r>
              <a:rPr lang="ru-RU" sz="800" dirty="0">
                <a:solidFill>
                  <a:prstClr val="black"/>
                </a:solidFill>
              </a:rPr>
              <a:t>Инструкция по медицинскому применению препарата </a:t>
            </a:r>
            <a:r>
              <a:rPr lang="ru-RU" sz="800" dirty="0" err="1">
                <a:solidFill>
                  <a:prstClr val="black"/>
                </a:solidFill>
              </a:rPr>
              <a:t>Мавирет</a:t>
            </a:r>
            <a:r>
              <a:rPr lang="ru-RU" sz="800" dirty="0">
                <a:solidFill>
                  <a:prstClr val="black"/>
                </a:solidFill>
              </a:rPr>
              <a:t> ЛП 004804  26.02.2019</a:t>
            </a:r>
          </a:p>
          <a:p>
            <a:r>
              <a:rPr lang="ru-RU" sz="800" dirty="0">
                <a:solidFill>
                  <a:prstClr val="black"/>
                </a:solidFill>
              </a:rPr>
              <a:t>Инструкция по медицинскому применению препарата </a:t>
            </a:r>
            <a:r>
              <a:rPr lang="ru-RU" sz="800" dirty="0" err="1">
                <a:solidFill>
                  <a:prstClr val="black"/>
                </a:solidFill>
              </a:rPr>
              <a:t>Эпклюза</a:t>
            </a:r>
            <a:r>
              <a:rPr lang="ru-RU" sz="800" dirty="0">
                <a:solidFill>
                  <a:prstClr val="black"/>
                </a:solidFill>
              </a:rPr>
              <a:t> ЛП 005703  </a:t>
            </a:r>
            <a:r>
              <a:rPr lang="ru-RU" sz="800" dirty="0" smtClean="0">
                <a:solidFill>
                  <a:prstClr val="black"/>
                </a:solidFill>
              </a:rPr>
              <a:t>03.08.2019; инструкция по медицинскому применению препарата </a:t>
            </a:r>
            <a:r>
              <a:rPr lang="ru-RU" sz="800" dirty="0" err="1" smtClean="0">
                <a:solidFill>
                  <a:prstClr val="black"/>
                </a:solidFill>
              </a:rPr>
              <a:t>Зепатир</a:t>
            </a:r>
            <a:r>
              <a:rPr lang="ru-RU" sz="800" dirty="0">
                <a:solidFill>
                  <a:prstClr val="black"/>
                </a:solidFill>
              </a:rPr>
              <a:t> </a:t>
            </a:r>
            <a:r>
              <a:rPr lang="ru-RU" sz="800" dirty="0" smtClean="0">
                <a:solidFill>
                  <a:prstClr val="black"/>
                </a:solidFill>
              </a:rPr>
              <a:t>ЛП 005060 210918</a:t>
            </a:r>
            <a:endParaRPr lang="en-US" sz="800" dirty="0">
              <a:solidFill>
                <a:prstClr val="black"/>
              </a:solidFill>
            </a:endParaRPr>
          </a:p>
          <a:p>
            <a:endParaRPr lang="en-GB" altLang="en-US" sz="1050" dirty="0"/>
          </a:p>
        </p:txBody>
      </p:sp>
      <p:sp>
        <p:nvSpPr>
          <p:cNvPr id="3" name="Text Placeholder 2"/>
          <p:cNvSpPr>
            <a:spLocks noGrp="1"/>
          </p:cNvSpPr>
          <p:nvPr>
            <p:ph type="body" sz="quarter" idx="14"/>
          </p:nvPr>
        </p:nvSpPr>
        <p:spPr>
          <a:xfrm>
            <a:off x="3358671" y="6073789"/>
            <a:ext cx="5570321" cy="210741"/>
          </a:xfrm>
        </p:spPr>
        <p:txBody>
          <a:bodyPr/>
          <a:lstStyle/>
          <a:p>
            <a:r>
              <a:rPr lang="en-GB" dirty="0"/>
              <a:t>*</a:t>
            </a:r>
            <a:r>
              <a:rPr lang="ru-RU" sz="900" dirty="0"/>
              <a:t>Не требуется </a:t>
            </a:r>
            <a:r>
              <a:rPr lang="ru-RU" sz="800" dirty="0"/>
              <a:t>коррекция дозы препаратов при лечении</a:t>
            </a:r>
            <a:r>
              <a:rPr lang="en-GB" sz="800" dirty="0"/>
              <a:t> SOF + DCV </a:t>
            </a:r>
            <a:r>
              <a:rPr lang="ru-RU" sz="800" dirty="0"/>
              <a:t>у пациентов с печеночной недостаточностью легкой, умеренной и тяжелой степени</a:t>
            </a:r>
            <a:r>
              <a:rPr lang="en-GB" sz="800" dirty="0"/>
              <a:t> (</a:t>
            </a:r>
            <a:r>
              <a:rPr lang="ru-RU" sz="800" dirty="0" err="1"/>
              <a:t>Чайлд</a:t>
            </a:r>
            <a:r>
              <a:rPr lang="ru-RU" sz="800" dirty="0"/>
              <a:t>-Пью классы</a:t>
            </a:r>
            <a:r>
              <a:rPr lang="en-GB" sz="800" dirty="0"/>
              <a:t> A, B </a:t>
            </a:r>
            <a:r>
              <a:rPr lang="ru-RU" sz="800" dirty="0"/>
              <a:t>или</a:t>
            </a:r>
            <a:r>
              <a:rPr lang="en-GB" sz="800" dirty="0"/>
              <a:t> C);</a:t>
            </a:r>
            <a:br>
              <a:rPr lang="en-GB" sz="800" dirty="0"/>
            </a:br>
            <a:r>
              <a:rPr lang="en-GB" sz="800" baseline="30000" dirty="0"/>
              <a:t>†</a:t>
            </a:r>
            <a:r>
              <a:rPr lang="en-GB" sz="800" dirty="0"/>
              <a:t>OMB/PTV/r</a:t>
            </a:r>
            <a:r>
              <a:rPr lang="ru-RU" sz="800" dirty="0"/>
              <a:t>+</a:t>
            </a:r>
            <a:r>
              <a:rPr lang="en-GB" sz="800" dirty="0"/>
              <a:t> DSV </a:t>
            </a:r>
            <a:r>
              <a:rPr lang="ru-RU" sz="800" dirty="0"/>
              <a:t>не рекомендуется у пациентов с умеренной степенью печеночной недостаточности</a:t>
            </a:r>
            <a:r>
              <a:rPr lang="en-GB" sz="800" dirty="0"/>
              <a:t> (</a:t>
            </a:r>
            <a:r>
              <a:rPr lang="ru-RU" sz="800" dirty="0" err="1"/>
              <a:t>Чайлд</a:t>
            </a:r>
            <a:r>
              <a:rPr lang="ru-RU" sz="800" dirty="0"/>
              <a:t>-Пью класс</a:t>
            </a:r>
            <a:r>
              <a:rPr lang="en-GB" sz="800" dirty="0"/>
              <a:t> B) </a:t>
            </a:r>
            <a:r>
              <a:rPr lang="ru-RU" sz="800" dirty="0"/>
              <a:t>и противопоказан при тяжелой печеночной недостаточности</a:t>
            </a:r>
            <a:r>
              <a:rPr lang="en-GB" sz="800" dirty="0"/>
              <a:t> (</a:t>
            </a:r>
            <a:r>
              <a:rPr lang="ru-RU" sz="800" dirty="0" err="1"/>
              <a:t>Чайлд</a:t>
            </a:r>
            <a:r>
              <a:rPr lang="ru-RU" sz="800" dirty="0"/>
              <a:t>-Пью класс</a:t>
            </a:r>
            <a:r>
              <a:rPr lang="en-GB" sz="800" dirty="0"/>
              <a:t> C);</a:t>
            </a:r>
          </a:p>
          <a:p>
            <a:r>
              <a:rPr lang="ru-RU" sz="800" dirty="0"/>
              <a:t>ПППД</a:t>
            </a:r>
            <a:r>
              <a:rPr lang="en-GB" sz="800" dirty="0"/>
              <a:t>: </a:t>
            </a:r>
            <a:r>
              <a:rPr lang="ru-RU" sz="800" dirty="0"/>
              <a:t>противовирусные препараты прямого действия</a:t>
            </a:r>
            <a:r>
              <a:rPr lang="en-GB" sz="800" dirty="0"/>
              <a:t>; DSV: </a:t>
            </a:r>
            <a:r>
              <a:rPr lang="ru-RU" sz="800" dirty="0" err="1"/>
              <a:t>дасабувир</a:t>
            </a:r>
            <a:r>
              <a:rPr lang="en-GB" sz="800" dirty="0"/>
              <a:t>;</a:t>
            </a:r>
            <a:r>
              <a:rPr lang="ru-RU" sz="800" dirty="0"/>
              <a:t> </a:t>
            </a:r>
            <a:br>
              <a:rPr lang="ru-RU" sz="800" dirty="0"/>
            </a:br>
            <a:r>
              <a:rPr lang="en-GB" sz="800" dirty="0"/>
              <a:t>OMB: </a:t>
            </a:r>
            <a:r>
              <a:rPr lang="ru-RU" sz="800" dirty="0" err="1"/>
              <a:t>омбитасвир</a:t>
            </a:r>
            <a:r>
              <a:rPr lang="en-GB" sz="800" dirty="0"/>
              <a:t>;</a:t>
            </a:r>
            <a:r>
              <a:rPr lang="ru-RU" sz="800" dirty="0"/>
              <a:t> </a:t>
            </a:r>
            <a:r>
              <a:rPr lang="en-GB" sz="800" dirty="0"/>
              <a:t>PTV: </a:t>
            </a:r>
            <a:r>
              <a:rPr lang="ru-RU" sz="800" dirty="0" err="1"/>
              <a:t>паритапревир</a:t>
            </a:r>
            <a:r>
              <a:rPr lang="en-GB" sz="800" dirty="0"/>
              <a:t>; r: </a:t>
            </a:r>
            <a:r>
              <a:rPr lang="ru-RU" sz="800" dirty="0" err="1"/>
              <a:t>ритонавир</a:t>
            </a:r>
            <a:r>
              <a:rPr lang="ru-RU" sz="800" dirty="0"/>
              <a:t> </a:t>
            </a:r>
            <a:r>
              <a:rPr lang="en-GB" sz="800" dirty="0"/>
              <a:t>SOF: </a:t>
            </a:r>
            <a:r>
              <a:rPr lang="en-GB" sz="800" dirty="0" err="1"/>
              <a:t>sofosbuvir</a:t>
            </a:r>
            <a:endParaRPr lang="en-GB" sz="800" dirty="0"/>
          </a:p>
        </p:txBody>
      </p:sp>
      <p:sp>
        <p:nvSpPr>
          <p:cNvPr id="8" name="TextBox 7"/>
          <p:cNvSpPr txBox="1"/>
          <p:nvPr/>
        </p:nvSpPr>
        <p:spPr>
          <a:xfrm>
            <a:off x="0" y="4996242"/>
            <a:ext cx="8928992" cy="461665"/>
          </a:xfrm>
          <a:prstGeom prst="rect">
            <a:avLst/>
          </a:prstGeom>
          <a:noFill/>
        </p:spPr>
        <p:txBody>
          <a:bodyPr wrap="square" rtlCol="0">
            <a:spAutoFit/>
          </a:bodyPr>
          <a:lstStyle/>
          <a:p>
            <a:pPr algn="ctr">
              <a:defRPr/>
            </a:pPr>
            <a:r>
              <a:rPr lang="ru-RU" sz="1200" b="1" dirty="0">
                <a:solidFill>
                  <a:prstClr val="black"/>
                </a:solidFill>
              </a:rPr>
              <a:t>Полный лист возможных лекарственных взаимодействий представлен на сайте Ливерпульского Университета в разделе </a:t>
            </a:r>
            <a:r>
              <a:rPr lang="en-GB" sz="1200" b="1" dirty="0">
                <a:solidFill>
                  <a:prstClr val="black"/>
                </a:solidFill>
              </a:rPr>
              <a:t>HEP drug interactions. </a:t>
            </a:r>
            <a:r>
              <a:rPr lang="ru-RU" sz="1200" b="1" dirty="0">
                <a:solidFill>
                  <a:prstClr val="black"/>
                </a:solidFill>
              </a:rPr>
              <a:t>По ссылке</a:t>
            </a:r>
            <a:r>
              <a:rPr lang="en-GB" sz="1200" b="1" dirty="0">
                <a:solidFill>
                  <a:prstClr val="black"/>
                </a:solidFill>
              </a:rPr>
              <a:t>: http://www.hep-druginteractions.org </a:t>
            </a:r>
          </a:p>
        </p:txBody>
      </p:sp>
      <p:graphicFrame>
        <p:nvGraphicFramePr>
          <p:cNvPr id="36" name="Table 35">
            <a:extLst>
              <a:ext uri="{FF2B5EF4-FFF2-40B4-BE49-F238E27FC236}">
                <a16:creationId xmlns="" xmlns:a16="http://schemas.microsoft.com/office/drawing/2014/main" id="{F867C026-68E3-41DB-8077-689471C7C9D4}"/>
              </a:ext>
            </a:extLst>
          </p:cNvPr>
          <p:cNvGraphicFramePr>
            <a:graphicFrameLocks noGrp="1"/>
          </p:cNvGraphicFramePr>
          <p:nvPr>
            <p:extLst>
              <p:ext uri="{D42A27DB-BD31-4B8C-83A1-F6EECF244321}">
                <p14:modId xmlns:p14="http://schemas.microsoft.com/office/powerpoint/2010/main" val="760888175"/>
              </p:ext>
            </p:extLst>
          </p:nvPr>
        </p:nvGraphicFramePr>
        <p:xfrm>
          <a:off x="254713" y="1475192"/>
          <a:ext cx="8419566" cy="3479220"/>
        </p:xfrm>
        <a:graphic>
          <a:graphicData uri="http://schemas.openxmlformats.org/drawingml/2006/table">
            <a:tbl>
              <a:tblPr firstRow="1" bandRow="1">
                <a:tableStyleId>{5C22544A-7EE6-4342-B048-85BDC9FD1C3A}</a:tableStyleId>
              </a:tblPr>
              <a:tblGrid>
                <a:gridCol w="947737">
                  <a:extLst>
                    <a:ext uri="{9D8B030D-6E8A-4147-A177-3AD203B41FA5}">
                      <a16:colId xmlns="" xmlns:a16="http://schemas.microsoft.com/office/drawing/2014/main" val="3932598671"/>
                    </a:ext>
                  </a:extLst>
                </a:gridCol>
                <a:gridCol w="2048614">
                  <a:extLst>
                    <a:ext uri="{9D8B030D-6E8A-4147-A177-3AD203B41FA5}">
                      <a16:colId xmlns="" xmlns:a16="http://schemas.microsoft.com/office/drawing/2014/main" val="2404280916"/>
                    </a:ext>
                  </a:extLst>
                </a:gridCol>
                <a:gridCol w="2389033">
                  <a:extLst>
                    <a:ext uri="{9D8B030D-6E8A-4147-A177-3AD203B41FA5}">
                      <a16:colId xmlns="" xmlns:a16="http://schemas.microsoft.com/office/drawing/2014/main" val="313482103"/>
                    </a:ext>
                  </a:extLst>
                </a:gridCol>
                <a:gridCol w="3034182">
                  <a:extLst>
                    <a:ext uri="{9D8B030D-6E8A-4147-A177-3AD203B41FA5}">
                      <a16:colId xmlns="" xmlns:a16="http://schemas.microsoft.com/office/drawing/2014/main" val="85211683"/>
                    </a:ext>
                  </a:extLst>
                </a:gridCol>
              </a:tblGrid>
              <a:tr h="770380">
                <a:tc gridSpan="2">
                  <a:txBody>
                    <a:bodyPr/>
                    <a:lstStyle/>
                    <a:p>
                      <a:r>
                        <a:rPr lang="ru-RU" sz="900" dirty="0"/>
                        <a:t>Характеристики</a:t>
                      </a:r>
                      <a:endParaRPr lang="en-GB" sz="900" dirty="0"/>
                    </a:p>
                  </a:txBody>
                  <a:tcPr marL="51435" marR="51435" marT="25718" marB="25718">
                    <a:lnB w="12700" cap="flat" cmpd="sng" algn="ctr">
                      <a:solidFill>
                        <a:schemeClr val="bg1"/>
                      </a:solidFill>
                      <a:prstDash val="solid"/>
                      <a:round/>
                      <a:headEnd type="none" w="med" len="med"/>
                      <a:tailEnd type="none" w="med" len="med"/>
                    </a:lnB>
                  </a:tcPr>
                </a:tc>
                <a:tc hMerge="1">
                  <a:txBody>
                    <a:bodyPr/>
                    <a:lstStyle/>
                    <a:p>
                      <a:endParaRPr lang="en-GB"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t>Режимы</a:t>
                      </a:r>
                      <a:r>
                        <a:rPr lang="ru-RU" sz="1400" baseline="0" dirty="0"/>
                        <a:t>, основанные на нуклеотидах</a:t>
                      </a:r>
                      <a:endParaRPr lang="en-GB" sz="1400" dirty="0"/>
                    </a:p>
                  </a:txBody>
                  <a:tcPr marL="51435" marR="51435" marT="25718" marB="25718">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solidFill>
                            <a:schemeClr val="bg1"/>
                          </a:solidFill>
                        </a:rPr>
                        <a:t>Режимы,</a:t>
                      </a:r>
                      <a:r>
                        <a:rPr lang="ru-RU" sz="1400" b="1" baseline="0" dirty="0">
                          <a:solidFill>
                            <a:schemeClr val="bg1"/>
                          </a:solidFill>
                        </a:rPr>
                        <a:t> основанные на ингибиторах протеазы</a:t>
                      </a:r>
                      <a:endParaRPr lang="en-GB" sz="1400" b="1" dirty="0">
                        <a:solidFill>
                          <a:schemeClr val="bg1"/>
                        </a:solidFill>
                      </a:endParaRPr>
                    </a:p>
                  </a:txBody>
                  <a:tcPr marL="51435" marR="51435" marT="25718" marB="25718">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818223973"/>
                  </a:ext>
                </a:extLst>
              </a:tr>
              <a:tr h="408586">
                <a:tc>
                  <a:txBody>
                    <a:bodyPr/>
                    <a:lstStyle/>
                    <a:p>
                      <a:endParaRPr lang="en-GB" sz="900" dirty="0"/>
                    </a:p>
                  </a:txBody>
                  <a:tcPr marL="51435" marR="51435" marT="25718" marB="2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dirty="0">
                          <a:solidFill>
                            <a:schemeClr val="bg1"/>
                          </a:solidFill>
                        </a:rPr>
                        <a:t>Эффективность</a:t>
                      </a:r>
                      <a:endParaRPr lang="en-GB" sz="1000" b="1" dirty="0">
                        <a:solidFill>
                          <a:schemeClr val="bg1"/>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t>Высокая</a:t>
                      </a:r>
                      <a:r>
                        <a:rPr lang="ru-RU" sz="1400" b="1" baseline="0" dirty="0"/>
                        <a:t> частота</a:t>
                      </a:r>
                      <a:r>
                        <a:rPr lang="ru-RU" sz="1400" b="1" dirty="0"/>
                        <a:t> СВО</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t>Высокая частота СВО</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 xmlns:a16="http://schemas.microsoft.com/office/drawing/2014/main" val="1109879503"/>
                  </a:ext>
                </a:extLst>
              </a:tr>
              <a:tr h="408586">
                <a:tc>
                  <a:txBody>
                    <a:bodyPr/>
                    <a:lstStyle/>
                    <a:p>
                      <a:endParaRPr lang="en-GB" sz="900" dirty="0"/>
                    </a:p>
                  </a:txBody>
                  <a:tcPr marL="51435" marR="51435" marT="25718" marB="2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dirty="0">
                          <a:solidFill>
                            <a:schemeClr val="bg1"/>
                          </a:solidFill>
                        </a:rPr>
                        <a:t>Переносимость</a:t>
                      </a:r>
                      <a:endParaRPr lang="en-GB" sz="1000" b="1" dirty="0">
                        <a:solidFill>
                          <a:schemeClr val="bg1"/>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t>Хорошая переносимость</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t>Хорошая переносимость</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12174400"/>
                  </a:ext>
                </a:extLst>
              </a:tr>
              <a:tr h="790618">
                <a:tc>
                  <a:txBody>
                    <a:bodyPr/>
                    <a:lstStyle/>
                    <a:p>
                      <a:endParaRPr lang="en-GB" sz="900" dirty="0"/>
                    </a:p>
                  </a:txBody>
                  <a:tcPr marL="51435" marR="51435" marT="25718" marB="2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dirty="0">
                          <a:solidFill>
                            <a:schemeClr val="bg1"/>
                          </a:solidFill>
                        </a:rPr>
                        <a:t>Лекарственные взаимодействия</a:t>
                      </a:r>
                      <a:endParaRPr lang="en-GB" sz="1000" b="1" dirty="0">
                        <a:solidFill>
                          <a:schemeClr val="bg1"/>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t>Меньше возможностей для развития</a:t>
                      </a:r>
                      <a:r>
                        <a:rPr lang="ru-RU" sz="1400" b="1" baseline="0" dirty="0"/>
                        <a:t> лекарственных взаимодействий</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a:t>Больше возможностей для лекарственных взаимодействий</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 xmlns:a16="http://schemas.microsoft.com/office/drawing/2014/main" val="2836282402"/>
                  </a:ext>
                </a:extLst>
              </a:tr>
              <a:tr h="496435">
                <a:tc>
                  <a:txBody>
                    <a:bodyPr/>
                    <a:lstStyle/>
                    <a:p>
                      <a:endParaRPr lang="en-GB" sz="900" dirty="0"/>
                    </a:p>
                  </a:txBody>
                  <a:tcPr marL="51435" marR="51435" marT="25718" marB="2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00" b="1" dirty="0">
                          <a:solidFill>
                            <a:schemeClr val="bg1"/>
                          </a:solidFill>
                        </a:rPr>
                        <a:t>Применение при декомпенсированном циррозе печени</a:t>
                      </a:r>
                      <a:endParaRPr lang="en-GB" sz="1000" b="1" dirty="0">
                        <a:solidFill>
                          <a:schemeClr val="bg1"/>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ctr"/>
                      <a:r>
                        <a:rPr lang="ru-RU" sz="1600" b="1" dirty="0">
                          <a:solidFill>
                            <a:srgbClr val="00B050"/>
                          </a:solidFill>
                        </a:rPr>
                        <a:t>Да</a:t>
                      </a:r>
                      <a:r>
                        <a:rPr lang="en-GB" sz="1600" b="1" baseline="0" dirty="0">
                          <a:solidFill>
                            <a:schemeClr val="tx1"/>
                          </a:solidFill>
                        </a:rPr>
                        <a:t>*</a:t>
                      </a:r>
                      <a:endParaRPr lang="en-GB" sz="1600" b="1" baseline="0" dirty="0"/>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b="1" baseline="30000" dirty="0">
                          <a:solidFill>
                            <a:srgbClr val="FF0000"/>
                          </a:solidFill>
                        </a:rPr>
                        <a:t> </a:t>
                      </a:r>
                      <a:r>
                        <a:rPr lang="ru-RU" sz="1400" b="1" baseline="0" dirty="0">
                          <a:solidFill>
                            <a:srgbClr val="FF0000"/>
                          </a:solidFill>
                        </a:rPr>
                        <a:t>Нет</a:t>
                      </a:r>
                      <a:r>
                        <a:rPr lang="en-GB" sz="1400" b="1" baseline="30000" dirty="0"/>
                        <a:t>†</a:t>
                      </a:r>
                      <a:endParaRPr lang="en-GB" sz="1400" b="1" dirty="0"/>
                    </a:p>
                  </a:txBody>
                  <a:tcPr marL="51435" marR="51435" marT="25718" marB="2571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79997914"/>
                  </a:ext>
                </a:extLst>
              </a:tr>
              <a:tr h="408586">
                <a:tc>
                  <a:txBody>
                    <a:bodyPr/>
                    <a:lstStyle/>
                    <a:p>
                      <a:endParaRPr lang="en-GB" sz="900" b="0" dirty="0"/>
                    </a:p>
                  </a:txBody>
                  <a:tcPr marL="51435" marR="51435" marT="25718" marB="2571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r>
                        <a:rPr lang="ru-RU" sz="1000" b="1" dirty="0">
                          <a:solidFill>
                            <a:schemeClr val="bg1"/>
                          </a:solidFill>
                        </a:rPr>
                        <a:t>Высокий барьер резистентности</a:t>
                      </a:r>
                      <a:endParaRPr lang="en-GB" sz="1000" b="1" baseline="30000" dirty="0">
                        <a:solidFill>
                          <a:schemeClr val="bg1"/>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ru-RU" sz="1600" b="1" dirty="0">
                          <a:solidFill>
                            <a:srgbClr val="00B050"/>
                          </a:solidFill>
                        </a:rPr>
                        <a:t>Да</a:t>
                      </a:r>
                      <a:endParaRPr lang="en-GB" sz="1600" b="1" dirty="0">
                        <a:solidFill>
                          <a:srgbClr val="00B050"/>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a:r>
                        <a:rPr lang="ru-RU" sz="1400" b="1" dirty="0" smtClean="0">
                          <a:solidFill>
                            <a:srgbClr val="FF0000"/>
                          </a:solidFill>
                        </a:rPr>
                        <a:t>Нет</a:t>
                      </a:r>
                      <a:r>
                        <a:rPr lang="ru-RU" sz="1400" b="1" baseline="0" dirty="0" smtClean="0">
                          <a:solidFill>
                            <a:srgbClr val="FF0000"/>
                          </a:solidFill>
                        </a:rPr>
                        <a:t> ( за исключением </a:t>
                      </a:r>
                      <a:r>
                        <a:rPr lang="ru-RU" sz="1400" b="1" baseline="0" dirty="0" err="1" smtClean="0">
                          <a:solidFill>
                            <a:srgbClr val="FF0000"/>
                          </a:solidFill>
                        </a:rPr>
                        <a:t>пангенотипных</a:t>
                      </a:r>
                      <a:r>
                        <a:rPr lang="ru-RU" sz="1400" b="1" baseline="0" dirty="0" smtClean="0">
                          <a:solidFill>
                            <a:srgbClr val="FF0000"/>
                          </a:solidFill>
                        </a:rPr>
                        <a:t> режимов )</a:t>
                      </a:r>
                      <a:endParaRPr lang="en-GB" sz="1400" b="1" dirty="0">
                        <a:solidFill>
                          <a:srgbClr val="FF0000"/>
                        </a:solidFill>
                      </a:endParaRPr>
                    </a:p>
                  </a:txBody>
                  <a:tcPr marL="51435" marR="51435" marT="25718" marB="2571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 xmlns:a16="http://schemas.microsoft.com/office/drawing/2014/main" val="2118419238"/>
                  </a:ext>
                </a:extLst>
              </a:tr>
            </a:tbl>
          </a:graphicData>
        </a:graphic>
      </p:graphicFrame>
      <p:pic>
        <p:nvPicPr>
          <p:cNvPr id="37" name="Picture 3">
            <a:extLst>
              <a:ext uri="{FF2B5EF4-FFF2-40B4-BE49-F238E27FC236}">
                <a16:creationId xmlns="" xmlns:a16="http://schemas.microsoft.com/office/drawing/2014/main" id="{C5C5790D-0329-4CB3-94E9-C5C460062EA8}"/>
              </a:ext>
            </a:extLst>
          </p:cNvPr>
          <p:cNvPicPr>
            <a:picLocks noChangeAspect="1" noChangeArrowheads="1"/>
          </p:cNvPicPr>
          <p:nvPr/>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a:ext>
            </a:extLst>
          </a:blip>
          <a:srcRect l="70922" r="13470" b="75858"/>
          <a:stretch/>
        </p:blipFill>
        <p:spPr bwMode="auto">
          <a:xfrm>
            <a:off x="511511" y="3321981"/>
            <a:ext cx="435138" cy="4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a:extLst>
              <a:ext uri="{FF2B5EF4-FFF2-40B4-BE49-F238E27FC236}">
                <a16:creationId xmlns="" xmlns:a16="http://schemas.microsoft.com/office/drawing/2014/main" id="{3D34237F-5364-4EFE-910B-F190D2DD7D0C}"/>
              </a:ext>
            </a:extLst>
          </p:cNvPr>
          <p:cNvGrpSpPr/>
          <p:nvPr/>
        </p:nvGrpSpPr>
        <p:grpSpPr>
          <a:xfrm>
            <a:off x="511511" y="2253688"/>
            <a:ext cx="324000" cy="324000"/>
            <a:chOff x="1071715" y="1809131"/>
            <a:chExt cx="432000" cy="432000"/>
          </a:xfrm>
        </p:grpSpPr>
        <p:grpSp>
          <p:nvGrpSpPr>
            <p:cNvPr id="40" name="Group 39">
              <a:extLst>
                <a:ext uri="{FF2B5EF4-FFF2-40B4-BE49-F238E27FC236}">
                  <a16:creationId xmlns="" xmlns:a16="http://schemas.microsoft.com/office/drawing/2014/main" id="{06C89D60-109B-41E8-A222-5661E5C8B984}"/>
                </a:ext>
              </a:extLst>
            </p:cNvPr>
            <p:cNvGrpSpPr/>
            <p:nvPr/>
          </p:nvGrpSpPr>
          <p:grpSpPr>
            <a:xfrm>
              <a:off x="1161715" y="1899131"/>
              <a:ext cx="252000" cy="252000"/>
              <a:chOff x="2784744" y="2196774"/>
              <a:chExt cx="1224000" cy="1102899"/>
            </a:xfrm>
          </p:grpSpPr>
          <p:sp>
            <p:nvSpPr>
              <p:cNvPr id="42" name="Rounded Rectangle 52">
                <a:extLst>
                  <a:ext uri="{FF2B5EF4-FFF2-40B4-BE49-F238E27FC236}">
                    <a16:creationId xmlns="" xmlns:a16="http://schemas.microsoft.com/office/drawing/2014/main" id="{45482733-7D5F-4C44-BF1E-5B98EC29BC1C}"/>
                  </a:ext>
                </a:extLst>
              </p:cNvPr>
              <p:cNvSpPr/>
              <p:nvPr/>
            </p:nvSpPr>
            <p:spPr>
              <a:xfrm>
                <a:off x="2841917" y="2237591"/>
                <a:ext cx="301736" cy="1062082"/>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kern="0" dirty="0">
                  <a:solidFill>
                    <a:sysClr val="windowText" lastClr="000000"/>
                  </a:solidFill>
                </a:endParaRPr>
              </a:p>
            </p:txBody>
          </p:sp>
          <p:sp>
            <p:nvSpPr>
              <p:cNvPr id="43" name="Rounded Rectangle 70">
                <a:extLst>
                  <a:ext uri="{FF2B5EF4-FFF2-40B4-BE49-F238E27FC236}">
                    <a16:creationId xmlns="" xmlns:a16="http://schemas.microsoft.com/office/drawing/2014/main" id="{56BD4B4B-66DC-4933-9E94-2FD13012CBEF}"/>
                  </a:ext>
                </a:extLst>
              </p:cNvPr>
              <p:cNvSpPr/>
              <p:nvPr/>
            </p:nvSpPr>
            <p:spPr>
              <a:xfrm>
                <a:off x="3238524" y="2287793"/>
                <a:ext cx="301736" cy="1011880"/>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kern="0" dirty="0">
                  <a:solidFill>
                    <a:sysClr val="windowText" lastClr="000000"/>
                  </a:solidFill>
                </a:endParaRPr>
              </a:p>
            </p:txBody>
          </p:sp>
          <p:sp>
            <p:nvSpPr>
              <p:cNvPr id="44" name="Rounded Rectangle 71">
                <a:extLst>
                  <a:ext uri="{FF2B5EF4-FFF2-40B4-BE49-F238E27FC236}">
                    <a16:creationId xmlns="" xmlns:a16="http://schemas.microsoft.com/office/drawing/2014/main" id="{06DE540B-A05E-432F-B62A-C20765A0F4D7}"/>
                  </a:ext>
                </a:extLst>
              </p:cNvPr>
              <p:cNvSpPr/>
              <p:nvPr/>
            </p:nvSpPr>
            <p:spPr>
              <a:xfrm>
                <a:off x="3635131" y="2196774"/>
                <a:ext cx="301736" cy="1102899"/>
              </a:xfrm>
              <a:prstGeom prst="round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GB" kern="0" dirty="0">
                  <a:solidFill>
                    <a:sysClr val="windowText" lastClr="000000"/>
                  </a:solidFill>
                </a:endParaRPr>
              </a:p>
            </p:txBody>
          </p:sp>
          <p:cxnSp>
            <p:nvCxnSpPr>
              <p:cNvPr id="45" name="Straight Connector 44">
                <a:extLst>
                  <a:ext uri="{FF2B5EF4-FFF2-40B4-BE49-F238E27FC236}">
                    <a16:creationId xmlns="" xmlns:a16="http://schemas.microsoft.com/office/drawing/2014/main" id="{B0076B66-FCF5-4885-A971-23792DF3E282}"/>
                  </a:ext>
                </a:extLst>
              </p:cNvPr>
              <p:cNvCxnSpPr/>
              <p:nvPr/>
            </p:nvCxnSpPr>
            <p:spPr>
              <a:xfrm>
                <a:off x="2784744" y="3282809"/>
                <a:ext cx="122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 xmlns:a16="http://schemas.microsoft.com/office/drawing/2014/main" id="{2C631EF0-E673-4CFF-ACE1-EC6EB432FB8C}"/>
                </a:ext>
              </a:extLst>
            </p:cNvPr>
            <p:cNvSpPr/>
            <p:nvPr/>
          </p:nvSpPr>
          <p:spPr>
            <a:xfrm>
              <a:off x="1071715" y="1809131"/>
              <a:ext cx="432000" cy="43200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46" name="Graphic 45" descr="Medical">
            <a:extLst>
              <a:ext uri="{FF2B5EF4-FFF2-40B4-BE49-F238E27FC236}">
                <a16:creationId xmlns="" xmlns:a16="http://schemas.microsoft.com/office/drawing/2014/main" id="{DC3FE7B5-3CE7-46C9-9C05-7C0B1FE5DC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7511" y="2566802"/>
            <a:ext cx="432000" cy="432000"/>
          </a:xfrm>
          <a:prstGeom prst="rect">
            <a:avLst/>
          </a:prstGeom>
        </p:spPr>
      </p:pic>
      <p:grpSp>
        <p:nvGrpSpPr>
          <p:cNvPr id="47" name="Group 46">
            <a:extLst>
              <a:ext uri="{FF2B5EF4-FFF2-40B4-BE49-F238E27FC236}">
                <a16:creationId xmlns="" xmlns:a16="http://schemas.microsoft.com/office/drawing/2014/main" id="{7993F840-AA82-41AD-BEA5-76C81C2FF0DF}"/>
              </a:ext>
            </a:extLst>
          </p:cNvPr>
          <p:cNvGrpSpPr/>
          <p:nvPr/>
        </p:nvGrpSpPr>
        <p:grpSpPr>
          <a:xfrm>
            <a:off x="511511" y="4043381"/>
            <a:ext cx="324000" cy="324000"/>
            <a:chOff x="355810" y="2533338"/>
            <a:chExt cx="432000" cy="432000"/>
          </a:xfrm>
        </p:grpSpPr>
        <p:sp>
          <p:nvSpPr>
            <p:cNvPr id="48" name="Oval 47">
              <a:extLst>
                <a:ext uri="{FF2B5EF4-FFF2-40B4-BE49-F238E27FC236}">
                  <a16:creationId xmlns="" xmlns:a16="http://schemas.microsoft.com/office/drawing/2014/main" id="{09388596-9C35-4478-ABBD-2F3FCE641538}"/>
                </a:ext>
              </a:extLst>
            </p:cNvPr>
            <p:cNvSpPr/>
            <p:nvPr/>
          </p:nvSpPr>
          <p:spPr>
            <a:xfrm>
              <a:off x="355810" y="2533338"/>
              <a:ext cx="432000" cy="432000"/>
            </a:xfrm>
            <a:prstGeom prst="ellipse">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9" name="Picture 9">
              <a:extLst>
                <a:ext uri="{FF2B5EF4-FFF2-40B4-BE49-F238E27FC236}">
                  <a16:creationId xmlns="" xmlns:a16="http://schemas.microsoft.com/office/drawing/2014/main" id="{61470566-3745-4954-BFF8-1A188C21C510}"/>
                </a:ext>
              </a:extLst>
            </p:cNvPr>
            <p:cNvPicPr>
              <a:picLocks noChangeArrowheads="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02798" y="2632657"/>
              <a:ext cx="338024" cy="23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0" name="Group 49">
            <a:extLst>
              <a:ext uri="{FF2B5EF4-FFF2-40B4-BE49-F238E27FC236}">
                <a16:creationId xmlns="" xmlns:a16="http://schemas.microsoft.com/office/drawing/2014/main" id="{C9D84F30-CB9C-4B3D-A01A-CED2D244E278}"/>
              </a:ext>
            </a:extLst>
          </p:cNvPr>
          <p:cNvGrpSpPr/>
          <p:nvPr/>
        </p:nvGrpSpPr>
        <p:grpSpPr>
          <a:xfrm>
            <a:off x="528676" y="4615165"/>
            <a:ext cx="324000" cy="324000"/>
            <a:chOff x="403434" y="3547751"/>
            <a:chExt cx="432000" cy="432000"/>
          </a:xfrm>
        </p:grpSpPr>
        <p:pic>
          <p:nvPicPr>
            <p:cNvPr id="51" name="Picture 2" descr="Related image">
              <a:extLst>
                <a:ext uri="{FF2B5EF4-FFF2-40B4-BE49-F238E27FC236}">
                  <a16:creationId xmlns="" xmlns:a16="http://schemas.microsoft.com/office/drawing/2014/main" id="{566E76FA-8033-49E5-A471-71F2BFF9A4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899" y="3601751"/>
              <a:ext cx="273070" cy="324000"/>
            </a:xfrm>
            <a:prstGeom prst="rect">
              <a:avLst/>
            </a:prstGeom>
            <a:noFill/>
            <a:extLst>
              <a:ext uri="{909E8E84-426E-40DD-AFC4-6F175D3DCCD1}">
                <a14:hiddenFill xmlns:a14="http://schemas.microsoft.com/office/drawing/2010/main">
                  <a:solidFill>
                    <a:srgbClr val="FFFFFF"/>
                  </a:solidFill>
                </a14:hiddenFill>
              </a:ext>
            </a:extLst>
          </p:spPr>
        </p:pic>
        <p:sp>
          <p:nvSpPr>
            <p:cNvPr id="52" name="Oval 51">
              <a:extLst>
                <a:ext uri="{FF2B5EF4-FFF2-40B4-BE49-F238E27FC236}">
                  <a16:creationId xmlns="" xmlns:a16="http://schemas.microsoft.com/office/drawing/2014/main" id="{C49BB461-D93B-43E9-915F-28815BEDA5F1}"/>
                </a:ext>
              </a:extLst>
            </p:cNvPr>
            <p:cNvSpPr/>
            <p:nvPr/>
          </p:nvSpPr>
          <p:spPr>
            <a:xfrm>
              <a:off x="403434" y="3547751"/>
              <a:ext cx="432000" cy="43200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p:cNvSpPr/>
          <p:nvPr/>
        </p:nvSpPr>
        <p:spPr>
          <a:xfrm>
            <a:off x="204716" y="2998802"/>
            <a:ext cx="8724276" cy="1044579"/>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smtClean="0"/>
          </a:p>
        </p:txBody>
      </p:sp>
    </p:spTree>
    <p:extLst>
      <p:ext uri="{BB962C8B-B14F-4D97-AF65-F5344CB8AC3E}">
        <p14:creationId xmlns:p14="http://schemas.microsoft.com/office/powerpoint/2010/main" val="187934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 xmlns:a16="http://schemas.microsoft.com/office/drawing/2014/main" id="{533E826E-FB74-4062-BA35-DD5D401F82B8}"/>
              </a:ext>
            </a:extLst>
          </p:cNvPr>
          <p:cNvGraphicFramePr/>
          <p:nvPr>
            <p:extLst>
              <p:ext uri="{D42A27DB-BD31-4B8C-83A1-F6EECF244321}">
                <p14:modId xmlns:p14="http://schemas.microsoft.com/office/powerpoint/2010/main" val="1570663453"/>
              </p:ext>
            </p:extLst>
          </p:nvPr>
        </p:nvGraphicFramePr>
        <p:xfrm>
          <a:off x="5555674" y="2323907"/>
          <a:ext cx="3540455" cy="33092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6465" y="359708"/>
            <a:ext cx="8604631" cy="676564"/>
          </a:xfrm>
        </p:spPr>
        <p:txBody>
          <a:bodyPr/>
          <a:lstStyle/>
          <a:p>
            <a:r>
              <a:rPr lang="ru-RU" b="1" dirty="0" err="1" smtClean="0">
                <a:solidFill>
                  <a:schemeClr val="accent1"/>
                </a:solidFill>
              </a:rPr>
              <a:t>Межлекарственные</a:t>
            </a:r>
            <a:r>
              <a:rPr lang="ru-RU" b="1" dirty="0" smtClean="0">
                <a:solidFill>
                  <a:schemeClr val="accent1"/>
                </a:solidFill>
              </a:rPr>
              <a:t> взаимодействия и терапия ХГС</a:t>
            </a:r>
            <a:endParaRPr lang="en-US" b="1" dirty="0">
              <a:solidFill>
                <a:schemeClr val="accent1"/>
              </a:solidFill>
            </a:endParaRPr>
          </a:p>
        </p:txBody>
      </p:sp>
      <p:sp>
        <p:nvSpPr>
          <p:cNvPr id="17" name="Text Placeholder 5"/>
          <p:cNvSpPr>
            <a:spLocks noGrp="1"/>
          </p:cNvSpPr>
          <p:nvPr>
            <p:ph type="body" sz="quarter" idx="13"/>
          </p:nvPr>
        </p:nvSpPr>
        <p:spPr>
          <a:xfrm>
            <a:off x="416579" y="129236"/>
            <a:ext cx="8229600" cy="302655"/>
          </a:xfrm>
        </p:spPr>
        <p:txBody>
          <a:bodyPr/>
          <a:lstStyle/>
          <a:p>
            <a:r>
              <a:rPr lang="ru-RU" dirty="0" smtClean="0"/>
              <a:t>Немецкая когорта в реальной клинической практике</a:t>
            </a:r>
            <a:endParaRPr lang="en-US" dirty="0"/>
          </a:p>
        </p:txBody>
      </p:sp>
      <p:sp>
        <p:nvSpPr>
          <p:cNvPr id="39" name="Text Placeholder 3">
            <a:extLst>
              <a:ext uri="{FF2B5EF4-FFF2-40B4-BE49-F238E27FC236}">
                <a16:creationId xmlns="" xmlns:a16="http://schemas.microsoft.com/office/drawing/2014/main" id="{8D589279-EBD2-4C35-BC7D-926D5BC51F3D}"/>
              </a:ext>
            </a:extLst>
          </p:cNvPr>
          <p:cNvSpPr txBox="1">
            <a:spLocks/>
          </p:cNvSpPr>
          <p:nvPr/>
        </p:nvSpPr>
        <p:spPr>
          <a:xfrm>
            <a:off x="457201" y="1419690"/>
            <a:ext cx="8441474" cy="313681"/>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6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1800" kern="1200">
                <a:solidFill>
                  <a:schemeClr val="tx1"/>
                </a:solidFill>
                <a:latin typeface="+mn-lt"/>
                <a:ea typeface="+mn-ea"/>
                <a:cs typeface="+mn-cs"/>
              </a:defRPr>
            </a:lvl9pPr>
          </a:lstStyle>
          <a:p>
            <a:pPr>
              <a:buClr>
                <a:srgbClr val="E2E2E2">
                  <a:lumMod val="75000"/>
                </a:srgbClr>
              </a:buClr>
            </a:pPr>
            <a:r>
              <a:rPr lang="ru-RU" dirty="0" smtClean="0">
                <a:solidFill>
                  <a:prstClr val="black"/>
                </a:solidFill>
              </a:rPr>
              <a:t>У </a:t>
            </a:r>
            <a:r>
              <a:rPr lang="en-US" dirty="0" smtClean="0">
                <a:solidFill>
                  <a:prstClr val="black"/>
                </a:solidFill>
              </a:rPr>
              <a:t>668 </a:t>
            </a:r>
            <a:r>
              <a:rPr lang="ru-RU" dirty="0" smtClean="0">
                <a:solidFill>
                  <a:prstClr val="black"/>
                </a:solidFill>
              </a:rPr>
              <a:t>пациентов был оценен риск и частота </a:t>
            </a:r>
            <a:r>
              <a:rPr lang="ru-RU" dirty="0" err="1" smtClean="0">
                <a:solidFill>
                  <a:prstClr val="black"/>
                </a:solidFill>
              </a:rPr>
              <a:t>межлекарственных</a:t>
            </a:r>
            <a:r>
              <a:rPr lang="ru-RU" dirty="0" smtClean="0">
                <a:solidFill>
                  <a:prstClr val="black"/>
                </a:solidFill>
              </a:rPr>
              <a:t> взаимодействий</a:t>
            </a:r>
            <a:endParaRPr lang="en-US" dirty="0">
              <a:solidFill>
                <a:prstClr val="black"/>
              </a:solidFill>
            </a:endParaRPr>
          </a:p>
        </p:txBody>
      </p:sp>
      <p:graphicFrame>
        <p:nvGraphicFramePr>
          <p:cNvPr id="24" name="Table 23">
            <a:extLst>
              <a:ext uri="{FF2B5EF4-FFF2-40B4-BE49-F238E27FC236}">
                <a16:creationId xmlns="" xmlns:a16="http://schemas.microsoft.com/office/drawing/2014/main" id="{9DBB3E5D-39B5-4B4C-8FD4-473964AF42D1}"/>
              </a:ext>
            </a:extLst>
          </p:cNvPr>
          <p:cNvGraphicFramePr>
            <a:graphicFrameLocks noGrp="1"/>
          </p:cNvGraphicFramePr>
          <p:nvPr>
            <p:extLst>
              <p:ext uri="{D42A27DB-BD31-4B8C-83A1-F6EECF244321}">
                <p14:modId xmlns:p14="http://schemas.microsoft.com/office/powerpoint/2010/main" val="2826337044"/>
              </p:ext>
            </p:extLst>
          </p:nvPr>
        </p:nvGraphicFramePr>
        <p:xfrm>
          <a:off x="457202" y="2010772"/>
          <a:ext cx="2050472" cy="3776193"/>
        </p:xfrm>
        <a:graphic>
          <a:graphicData uri="http://schemas.openxmlformats.org/drawingml/2006/table">
            <a:tbl>
              <a:tblPr firstRow="1" bandRow="1">
                <a:tableStyleId>{6E25E649-3F16-4E02-A733-19D2CDBF48F0}</a:tableStyleId>
              </a:tblPr>
              <a:tblGrid>
                <a:gridCol w="1350816">
                  <a:extLst>
                    <a:ext uri="{9D8B030D-6E8A-4147-A177-3AD203B41FA5}">
                      <a16:colId xmlns="" xmlns:a16="http://schemas.microsoft.com/office/drawing/2014/main" val="797179976"/>
                    </a:ext>
                  </a:extLst>
                </a:gridCol>
                <a:gridCol w="699656">
                  <a:extLst>
                    <a:ext uri="{9D8B030D-6E8A-4147-A177-3AD203B41FA5}">
                      <a16:colId xmlns="" xmlns:a16="http://schemas.microsoft.com/office/drawing/2014/main" val="2615110997"/>
                    </a:ext>
                  </a:extLst>
                </a:gridCol>
              </a:tblGrid>
              <a:tr h="503056">
                <a:tc>
                  <a:txBody>
                    <a:bodyPr/>
                    <a:lstStyle/>
                    <a:p>
                      <a:pPr marL="0" marR="0" indent="0" algn="l" defTabSz="909225" rtl="0" eaLnBrk="1" fontAlgn="b" latinLnBrk="0" hangingPunct="1">
                        <a:lnSpc>
                          <a:spcPct val="100000"/>
                        </a:lnSpc>
                        <a:spcBef>
                          <a:spcPts val="0"/>
                        </a:spcBef>
                        <a:spcAft>
                          <a:spcPts val="0"/>
                        </a:spcAft>
                        <a:buClrTx/>
                        <a:buSzTx/>
                        <a:buFontTx/>
                        <a:buNone/>
                        <a:tabLst/>
                        <a:defRPr/>
                      </a:pPr>
                      <a:r>
                        <a:rPr lang="ru-RU" sz="1200" b="1" dirty="0" smtClean="0">
                          <a:solidFill>
                            <a:schemeClr val="bg1"/>
                          </a:solidFill>
                        </a:rPr>
                        <a:t>Исходные характеристики</a:t>
                      </a:r>
                      <a:endParaRPr lang="en-US" sz="1200" b="1" dirty="0">
                        <a:solidFill>
                          <a:schemeClr val="bg1"/>
                        </a:solidFill>
                      </a:endParaRPr>
                    </a:p>
                  </a:txBody>
                  <a:tcPr marL="45720" marR="45720" marT="12192" marB="12192" anchor="ctr"/>
                </a:tc>
                <a:tc>
                  <a:txBody>
                    <a:bodyPr/>
                    <a:lstStyle/>
                    <a:p>
                      <a:pPr algn="ctr" fontAlgn="b"/>
                      <a:r>
                        <a:rPr lang="en-US" sz="1300" b="1" i="0" u="none" strike="noStrike" dirty="0">
                          <a:solidFill>
                            <a:schemeClr val="bg1"/>
                          </a:solidFill>
                          <a:effectLst/>
                          <a:latin typeface="+mn-lt"/>
                        </a:rPr>
                        <a:t>N=668</a:t>
                      </a:r>
                    </a:p>
                  </a:txBody>
                  <a:tcPr marL="45720" marR="45720" marT="12192" marB="12192" anchor="ctr"/>
                </a:tc>
                <a:extLst>
                  <a:ext uri="{0D108BD9-81ED-4DB2-BD59-A6C34878D82A}">
                    <a16:rowId xmlns="" xmlns:a16="http://schemas.microsoft.com/office/drawing/2014/main" val="1099919398"/>
                  </a:ext>
                </a:extLst>
              </a:tr>
              <a:tr h="503056">
                <a:tc>
                  <a:txBody>
                    <a:bodyPr/>
                    <a:lstStyle/>
                    <a:p>
                      <a:pPr algn="l" fontAlgn="b"/>
                      <a:r>
                        <a:rPr lang="ru-RU" sz="1300" b="0" i="0" u="none" strike="noStrike" dirty="0" smtClean="0">
                          <a:solidFill>
                            <a:srgbClr val="000000"/>
                          </a:solidFill>
                          <a:effectLst/>
                          <a:latin typeface="+mn-lt"/>
                        </a:rPr>
                        <a:t>Средний возраст</a:t>
                      </a:r>
                      <a:r>
                        <a:rPr lang="en-US" sz="1300" b="0" i="0" u="none" strike="noStrike" dirty="0" smtClean="0">
                          <a:solidFill>
                            <a:srgbClr val="000000"/>
                          </a:solidFill>
                          <a:effectLst/>
                          <a:latin typeface="+mn-lt"/>
                        </a:rPr>
                        <a:t>, </a:t>
                      </a:r>
                      <a:r>
                        <a:rPr lang="ru-RU" sz="1300" b="0" i="0" u="none" strike="noStrike" dirty="0" smtClean="0">
                          <a:solidFill>
                            <a:srgbClr val="000000"/>
                          </a:solidFill>
                          <a:effectLst/>
                          <a:latin typeface="+mn-lt"/>
                        </a:rPr>
                        <a:t>годы</a:t>
                      </a:r>
                      <a:r>
                        <a:rPr lang="en-US" sz="1300" b="0" i="0" u="none" strike="noStrike" dirty="0" smtClean="0">
                          <a:solidFill>
                            <a:srgbClr val="000000"/>
                          </a:solidFill>
                          <a:effectLst/>
                          <a:latin typeface="+mn-lt"/>
                        </a:rPr>
                        <a:t> (</a:t>
                      </a:r>
                      <a:r>
                        <a:rPr lang="ru-RU" sz="1300" b="0" i="0" u="none" strike="noStrike" dirty="0" smtClean="0">
                          <a:solidFill>
                            <a:srgbClr val="000000"/>
                          </a:solidFill>
                          <a:effectLst/>
                          <a:latin typeface="+mn-lt"/>
                        </a:rPr>
                        <a:t>диапазон</a:t>
                      </a:r>
                      <a:r>
                        <a:rPr lang="en-US" sz="1300" b="0" i="0" u="none" strike="noStrike" dirty="0" smtClean="0">
                          <a:solidFill>
                            <a:srgbClr val="000000"/>
                          </a:solidFill>
                          <a:effectLst/>
                          <a:latin typeface="+mn-lt"/>
                        </a:rPr>
                        <a:t>)</a:t>
                      </a:r>
                      <a:endParaRPr lang="en-US" sz="1300" b="0" i="0" u="none" strike="noStrike" dirty="0">
                        <a:solidFill>
                          <a:srgbClr val="000000"/>
                        </a:solidFill>
                        <a:effectLst/>
                        <a:latin typeface="+mn-lt"/>
                      </a:endParaRPr>
                    </a:p>
                  </a:txBody>
                  <a:tcPr marL="45720" marR="45720" marT="12192" marB="12192" anchor="ctr"/>
                </a:tc>
                <a:tc>
                  <a:txBody>
                    <a:bodyPr/>
                    <a:lstStyle/>
                    <a:p>
                      <a:pPr algn="ctr" fontAlgn="b"/>
                      <a:r>
                        <a:rPr lang="en-US" sz="1300" b="0" i="0" u="none" strike="noStrike" dirty="0">
                          <a:solidFill>
                            <a:srgbClr val="000000"/>
                          </a:solidFill>
                          <a:effectLst/>
                          <a:latin typeface="+mn-lt"/>
                        </a:rPr>
                        <a:t>56 (18-85)</a:t>
                      </a:r>
                    </a:p>
                  </a:txBody>
                  <a:tcPr marL="45720" marR="45720" marT="12192" marB="12192" anchor="ctr"/>
                </a:tc>
                <a:extLst>
                  <a:ext uri="{0D108BD9-81ED-4DB2-BD59-A6C34878D82A}">
                    <a16:rowId xmlns="" xmlns:a16="http://schemas.microsoft.com/office/drawing/2014/main" val="1466767997"/>
                  </a:ext>
                </a:extLst>
              </a:tr>
              <a:tr h="345149">
                <a:tc>
                  <a:txBody>
                    <a:bodyPr/>
                    <a:lstStyle/>
                    <a:p>
                      <a:pPr algn="l" fontAlgn="b"/>
                      <a:r>
                        <a:rPr lang="ru-RU" sz="1300" b="0" i="0" u="none" strike="noStrike" dirty="0" smtClean="0">
                          <a:solidFill>
                            <a:srgbClr val="000000"/>
                          </a:solidFill>
                          <a:effectLst/>
                          <a:latin typeface="+mn-lt"/>
                        </a:rPr>
                        <a:t>Женщины</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mn-lt"/>
                        </a:rPr>
                        <a:t>%</a:t>
                      </a:r>
                    </a:p>
                  </a:txBody>
                  <a:tcPr marL="45720" marR="45720" marT="12192" marB="12192" anchor="ctr"/>
                </a:tc>
                <a:tc>
                  <a:txBody>
                    <a:bodyPr/>
                    <a:lstStyle/>
                    <a:p>
                      <a:pPr algn="ctr" fontAlgn="b"/>
                      <a:r>
                        <a:rPr lang="en-US" sz="1300" b="0" i="0" u="none" strike="noStrike" dirty="0">
                          <a:solidFill>
                            <a:srgbClr val="000000"/>
                          </a:solidFill>
                          <a:effectLst/>
                          <a:latin typeface="+mn-lt"/>
                        </a:rPr>
                        <a:t>301 (45)</a:t>
                      </a:r>
                    </a:p>
                  </a:txBody>
                  <a:tcPr marL="45720" marR="45720" marT="12192" marB="12192" anchor="ctr"/>
                </a:tc>
                <a:extLst>
                  <a:ext uri="{0D108BD9-81ED-4DB2-BD59-A6C34878D82A}">
                    <a16:rowId xmlns="" xmlns:a16="http://schemas.microsoft.com/office/drawing/2014/main" val="970999703"/>
                  </a:ext>
                </a:extLst>
              </a:tr>
              <a:tr h="420652">
                <a:tc>
                  <a:txBody>
                    <a:bodyPr/>
                    <a:lstStyle/>
                    <a:p>
                      <a:pPr algn="l" fontAlgn="b"/>
                      <a:r>
                        <a:rPr lang="ru-RU" sz="1300" b="0" i="0" u="none" strike="noStrike" dirty="0" smtClean="0">
                          <a:solidFill>
                            <a:srgbClr val="000000"/>
                          </a:solidFill>
                          <a:effectLst/>
                          <a:latin typeface="+mn-lt"/>
                        </a:rPr>
                        <a:t>Цирроз</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mn-lt"/>
                        </a:rPr>
                        <a:t>%</a:t>
                      </a:r>
                    </a:p>
                  </a:txBody>
                  <a:tcPr marL="45720" marR="45720" marT="12192" marB="12192" anchor="ctr"/>
                </a:tc>
                <a:tc>
                  <a:txBody>
                    <a:bodyPr/>
                    <a:lstStyle/>
                    <a:p>
                      <a:pPr algn="ctr" fontAlgn="b"/>
                      <a:r>
                        <a:rPr lang="en-US" sz="1300" b="0" i="0" u="none" strike="noStrike" dirty="0">
                          <a:solidFill>
                            <a:srgbClr val="000000"/>
                          </a:solidFill>
                          <a:effectLst/>
                          <a:latin typeface="+mn-lt"/>
                        </a:rPr>
                        <a:t>282 (42)</a:t>
                      </a:r>
                    </a:p>
                  </a:txBody>
                  <a:tcPr marL="45720" marR="45720" marT="12192" marB="12192" anchor="ctr"/>
                </a:tc>
                <a:extLst>
                  <a:ext uri="{0D108BD9-81ED-4DB2-BD59-A6C34878D82A}">
                    <a16:rowId xmlns="" xmlns:a16="http://schemas.microsoft.com/office/drawing/2014/main" val="3279973725"/>
                  </a:ext>
                </a:extLst>
              </a:tr>
              <a:tr h="377509">
                <a:tc>
                  <a:txBody>
                    <a:bodyPr/>
                    <a:lstStyle/>
                    <a:p>
                      <a:pPr algn="l" fontAlgn="b"/>
                      <a:r>
                        <a:rPr lang="en-US" sz="1300" b="0" i="0" u="none" strike="noStrike" dirty="0">
                          <a:solidFill>
                            <a:srgbClr val="000000"/>
                          </a:solidFill>
                          <a:effectLst/>
                          <a:latin typeface="+mn-lt"/>
                        </a:rPr>
                        <a:t>&gt;74 </a:t>
                      </a:r>
                      <a:r>
                        <a:rPr lang="ru-RU" sz="1300" b="0" i="0" u="none" strike="noStrike" dirty="0" smtClean="0">
                          <a:solidFill>
                            <a:srgbClr val="000000"/>
                          </a:solidFill>
                          <a:effectLst/>
                          <a:latin typeface="+mn-lt"/>
                        </a:rPr>
                        <a:t>лет</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mn-lt"/>
                        </a:rPr>
                        <a:t>%</a:t>
                      </a:r>
                    </a:p>
                  </a:txBody>
                  <a:tcPr marL="45720" marR="45720" marT="12192" marB="12192" anchor="ctr"/>
                </a:tc>
                <a:tc>
                  <a:txBody>
                    <a:bodyPr/>
                    <a:lstStyle/>
                    <a:p>
                      <a:pPr algn="ctr" fontAlgn="b"/>
                      <a:r>
                        <a:rPr lang="en-US" sz="1300" b="0" i="0" u="none" strike="noStrike" dirty="0">
                          <a:solidFill>
                            <a:srgbClr val="000000"/>
                          </a:solidFill>
                          <a:effectLst/>
                          <a:latin typeface="+mn-lt"/>
                        </a:rPr>
                        <a:t>7</a:t>
                      </a:r>
                    </a:p>
                  </a:txBody>
                  <a:tcPr marL="45720" marR="45720" marT="12192" marB="12192" anchor="ctr"/>
                </a:tc>
                <a:extLst>
                  <a:ext uri="{0D108BD9-81ED-4DB2-BD59-A6C34878D82A}">
                    <a16:rowId xmlns="" xmlns:a16="http://schemas.microsoft.com/office/drawing/2014/main" val="2520473221"/>
                  </a:ext>
                </a:extLst>
              </a:tr>
              <a:tr h="503056">
                <a:tc>
                  <a:txBody>
                    <a:bodyPr/>
                    <a:lstStyle/>
                    <a:p>
                      <a:pPr algn="l" fontAlgn="b"/>
                      <a:r>
                        <a:rPr lang="ru-RU" sz="1300" b="0" i="0" u="none" strike="noStrike" dirty="0" smtClean="0">
                          <a:solidFill>
                            <a:srgbClr val="000000"/>
                          </a:solidFill>
                          <a:effectLst/>
                          <a:latin typeface="+mn-lt"/>
                        </a:rPr>
                        <a:t>Количество различных препаратов</a:t>
                      </a:r>
                      <a:r>
                        <a:rPr lang="en-US" sz="1300" b="0" i="0" u="none" strike="noStrike" dirty="0" smtClean="0">
                          <a:solidFill>
                            <a:srgbClr val="000000"/>
                          </a:solidFill>
                          <a:effectLst/>
                          <a:latin typeface="+mn-lt"/>
                        </a:rPr>
                        <a:t>, </a:t>
                      </a:r>
                      <a:r>
                        <a:rPr lang="en-US" sz="1300" b="0" i="0" u="none" strike="noStrike" dirty="0">
                          <a:solidFill>
                            <a:srgbClr val="000000"/>
                          </a:solidFill>
                          <a:effectLst/>
                          <a:latin typeface="+mn-lt"/>
                        </a:rPr>
                        <a:t>n</a:t>
                      </a:r>
                    </a:p>
                  </a:txBody>
                  <a:tcPr marL="45720" marR="45720" marT="12192" marB="12192" anchor="ctr"/>
                </a:tc>
                <a:tc>
                  <a:txBody>
                    <a:bodyPr/>
                    <a:lstStyle/>
                    <a:p>
                      <a:pPr algn="ctr" fontAlgn="b"/>
                      <a:r>
                        <a:rPr lang="en-US" sz="1300" b="0" i="0" u="none" strike="noStrike" dirty="0">
                          <a:solidFill>
                            <a:srgbClr val="000000"/>
                          </a:solidFill>
                          <a:effectLst/>
                          <a:latin typeface="+mn-lt"/>
                        </a:rPr>
                        <a:t>350</a:t>
                      </a:r>
                    </a:p>
                  </a:txBody>
                  <a:tcPr marL="45720" marR="45720" marT="12192" marB="12192" anchor="ctr"/>
                </a:tc>
                <a:extLst>
                  <a:ext uri="{0D108BD9-81ED-4DB2-BD59-A6C34878D82A}">
                    <a16:rowId xmlns="" xmlns:a16="http://schemas.microsoft.com/office/drawing/2014/main" val="1698933154"/>
                  </a:ext>
                </a:extLst>
              </a:tr>
              <a:tr h="740348">
                <a:tc>
                  <a:txBody>
                    <a:bodyPr/>
                    <a:lstStyle/>
                    <a:p>
                      <a:pPr algn="l" fontAlgn="b"/>
                      <a:r>
                        <a:rPr lang="ru-RU" sz="1300" b="0" i="0" u="none" strike="noStrike" dirty="0" smtClean="0">
                          <a:solidFill>
                            <a:srgbClr val="000000"/>
                          </a:solidFill>
                          <a:effectLst/>
                          <a:latin typeface="+mn-lt"/>
                        </a:rPr>
                        <a:t>Среднее число используемых препаратов на пациента</a:t>
                      </a:r>
                      <a:endParaRPr lang="en-US" sz="1300" b="0" i="0" u="none" strike="noStrike" dirty="0">
                        <a:solidFill>
                          <a:srgbClr val="000000"/>
                        </a:solidFill>
                        <a:effectLst/>
                        <a:latin typeface="+mn-lt"/>
                      </a:endParaRPr>
                    </a:p>
                  </a:txBody>
                  <a:tcPr marL="45720" marR="45720" marT="12192" marB="12192" anchor="ctr"/>
                </a:tc>
                <a:tc>
                  <a:txBody>
                    <a:bodyPr/>
                    <a:lstStyle/>
                    <a:p>
                      <a:pPr algn="ctr" fontAlgn="b"/>
                      <a:r>
                        <a:rPr lang="en-US" sz="1300" b="0" i="0" u="none" strike="noStrike" dirty="0">
                          <a:solidFill>
                            <a:srgbClr val="000000"/>
                          </a:solidFill>
                          <a:effectLst/>
                          <a:latin typeface="+mn-lt"/>
                        </a:rPr>
                        <a:t>3 (0-19)</a:t>
                      </a:r>
                    </a:p>
                  </a:txBody>
                  <a:tcPr marL="45720" marR="45720" marT="12192" marB="12192" anchor="ctr"/>
                </a:tc>
                <a:extLst>
                  <a:ext uri="{0D108BD9-81ED-4DB2-BD59-A6C34878D82A}">
                    <a16:rowId xmlns="" xmlns:a16="http://schemas.microsoft.com/office/drawing/2014/main" val="3771752221"/>
                  </a:ext>
                </a:extLst>
              </a:tr>
            </a:tbl>
          </a:graphicData>
        </a:graphic>
      </p:graphicFrame>
      <p:sp>
        <p:nvSpPr>
          <p:cNvPr id="6" name="TextBox 5"/>
          <p:cNvSpPr txBox="1"/>
          <p:nvPr/>
        </p:nvSpPr>
        <p:spPr>
          <a:xfrm>
            <a:off x="2658882" y="5832846"/>
            <a:ext cx="5789183" cy="581698"/>
          </a:xfrm>
          <a:prstGeom prst="rect">
            <a:avLst/>
          </a:prstGeom>
          <a:noFill/>
        </p:spPr>
        <p:txBody>
          <a:bodyPr wrap="square" lIns="0" tIns="0" rIns="0" bIns="0" rtlCol="0">
            <a:spAutoFit/>
          </a:bodyPr>
          <a:lstStyle/>
          <a:p>
            <a:pPr algn="ctr" defTabSz="909450">
              <a:lnSpc>
                <a:spcPct val="90000"/>
              </a:lnSpc>
            </a:pPr>
            <a:r>
              <a:rPr lang="ru-RU" sz="1400" b="1" dirty="0" smtClean="0">
                <a:solidFill>
                  <a:prstClr val="black"/>
                </a:solidFill>
              </a:rPr>
              <a:t>Пациенты с ХГС часто получают несколько препаратов одновременно, </a:t>
            </a:r>
            <a:r>
              <a:rPr lang="ru-RU" sz="1400" b="1" dirty="0" err="1" smtClean="0">
                <a:solidFill>
                  <a:prstClr val="black"/>
                </a:solidFill>
              </a:rPr>
              <a:t>межлекарственные</a:t>
            </a:r>
            <a:r>
              <a:rPr lang="ru-RU" sz="1400" b="1" dirty="0" smtClean="0">
                <a:solidFill>
                  <a:prstClr val="black"/>
                </a:solidFill>
              </a:rPr>
              <a:t> взаимодействия наиболее характерны для режимов с ингибиторами протеаз в составе</a:t>
            </a:r>
            <a:endParaRPr lang="en-US" sz="1400" b="1" dirty="0">
              <a:solidFill>
                <a:prstClr val="black"/>
              </a:solidFill>
            </a:endParaRPr>
          </a:p>
        </p:txBody>
      </p:sp>
      <p:sp>
        <p:nvSpPr>
          <p:cNvPr id="13" name="TextBox 12">
            <a:extLst>
              <a:ext uri="{FF2B5EF4-FFF2-40B4-BE49-F238E27FC236}">
                <a16:creationId xmlns="" xmlns:a16="http://schemas.microsoft.com/office/drawing/2014/main" id="{F32F9F5F-2AEC-4E4C-BE01-6A87A6DA9B1C}"/>
              </a:ext>
            </a:extLst>
          </p:cNvPr>
          <p:cNvSpPr txBox="1"/>
          <p:nvPr/>
        </p:nvSpPr>
        <p:spPr>
          <a:xfrm>
            <a:off x="2680855" y="2119448"/>
            <a:ext cx="2493818" cy="581698"/>
          </a:xfrm>
          <a:prstGeom prst="rect">
            <a:avLst/>
          </a:prstGeom>
          <a:noFill/>
        </p:spPr>
        <p:txBody>
          <a:bodyPr wrap="square" lIns="0" tIns="0" rIns="0" bIns="0" rtlCol="0">
            <a:spAutoFit/>
          </a:bodyPr>
          <a:lstStyle/>
          <a:p>
            <a:pPr algn="ctr" defTabSz="909450">
              <a:lnSpc>
                <a:spcPct val="90000"/>
              </a:lnSpc>
            </a:pPr>
            <a:r>
              <a:rPr lang="ru-RU" sz="1400" b="1" dirty="0" smtClean="0">
                <a:solidFill>
                  <a:prstClr val="black"/>
                </a:solidFill>
              </a:rPr>
              <a:t>Количество пациентов, принимавших  </a:t>
            </a:r>
            <a:r>
              <a:rPr lang="en-US" sz="1400" b="1" dirty="0" smtClean="0">
                <a:solidFill>
                  <a:prstClr val="black"/>
                </a:solidFill>
              </a:rPr>
              <a:t>≥8</a:t>
            </a:r>
            <a:r>
              <a:rPr lang="ru-RU" sz="1400" b="1" dirty="0" smtClean="0">
                <a:solidFill>
                  <a:prstClr val="black"/>
                </a:solidFill>
              </a:rPr>
              <a:t> препаратов исходно</a:t>
            </a:r>
            <a:endParaRPr lang="en-US" sz="1400" b="1" dirty="0">
              <a:solidFill>
                <a:prstClr val="black"/>
              </a:solidFill>
            </a:endParaRPr>
          </a:p>
        </p:txBody>
      </p:sp>
      <p:graphicFrame>
        <p:nvGraphicFramePr>
          <p:cNvPr id="9" name="Chart 8">
            <a:extLst>
              <a:ext uri="{FF2B5EF4-FFF2-40B4-BE49-F238E27FC236}">
                <a16:creationId xmlns="" xmlns:a16="http://schemas.microsoft.com/office/drawing/2014/main" id="{B832D05C-F3FF-4163-A3A3-1E765485CCAE}"/>
              </a:ext>
            </a:extLst>
          </p:cNvPr>
          <p:cNvGraphicFramePr/>
          <p:nvPr>
            <p:extLst/>
          </p:nvPr>
        </p:nvGraphicFramePr>
        <p:xfrm>
          <a:off x="2486892" y="2636512"/>
          <a:ext cx="3053296" cy="344101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 xmlns:a16="http://schemas.microsoft.com/office/drawing/2014/main" id="{D6904B80-AA77-49DD-BA00-D2068F58E1B6}"/>
              </a:ext>
            </a:extLst>
          </p:cNvPr>
          <p:cNvSpPr txBox="1"/>
          <p:nvPr/>
        </p:nvSpPr>
        <p:spPr>
          <a:xfrm>
            <a:off x="2786460" y="4878711"/>
            <a:ext cx="489856" cy="152349"/>
          </a:xfrm>
          <a:prstGeom prst="rect">
            <a:avLst/>
          </a:prstGeom>
          <a:noFill/>
        </p:spPr>
        <p:txBody>
          <a:bodyPr wrap="square" lIns="0" tIns="0" rIns="0" bIns="0" rtlCol="0">
            <a:spAutoFit/>
          </a:bodyPr>
          <a:lstStyle/>
          <a:p>
            <a:pPr algn="ctr">
              <a:lnSpc>
                <a:spcPct val="90000"/>
              </a:lnSpc>
            </a:pPr>
            <a:r>
              <a:rPr lang="en-US" sz="1100" dirty="0">
                <a:solidFill>
                  <a:schemeClr val="bg1"/>
                </a:solidFill>
              </a:rPr>
              <a:t>n=162</a:t>
            </a:r>
          </a:p>
        </p:txBody>
      </p:sp>
      <p:sp>
        <p:nvSpPr>
          <p:cNvPr id="15" name="TextBox 14">
            <a:extLst>
              <a:ext uri="{FF2B5EF4-FFF2-40B4-BE49-F238E27FC236}">
                <a16:creationId xmlns="" xmlns:a16="http://schemas.microsoft.com/office/drawing/2014/main" id="{D6904B80-AA77-49DD-BA00-D2068F58E1B6}"/>
              </a:ext>
            </a:extLst>
          </p:cNvPr>
          <p:cNvSpPr txBox="1"/>
          <p:nvPr/>
        </p:nvSpPr>
        <p:spPr>
          <a:xfrm>
            <a:off x="3763464" y="4878709"/>
            <a:ext cx="489856" cy="152349"/>
          </a:xfrm>
          <a:prstGeom prst="rect">
            <a:avLst/>
          </a:prstGeom>
          <a:noFill/>
        </p:spPr>
        <p:txBody>
          <a:bodyPr wrap="square" lIns="0" tIns="0" rIns="0" bIns="0" rtlCol="0">
            <a:spAutoFit/>
          </a:bodyPr>
          <a:lstStyle/>
          <a:p>
            <a:pPr algn="ctr">
              <a:lnSpc>
                <a:spcPct val="90000"/>
              </a:lnSpc>
            </a:pPr>
            <a:r>
              <a:rPr lang="en-US" sz="1100" dirty="0">
                <a:solidFill>
                  <a:schemeClr val="bg1"/>
                </a:solidFill>
              </a:rPr>
              <a:t>n=256</a:t>
            </a:r>
          </a:p>
        </p:txBody>
      </p:sp>
      <p:sp>
        <p:nvSpPr>
          <p:cNvPr id="16" name="TextBox 15">
            <a:extLst>
              <a:ext uri="{FF2B5EF4-FFF2-40B4-BE49-F238E27FC236}">
                <a16:creationId xmlns="" xmlns:a16="http://schemas.microsoft.com/office/drawing/2014/main" id="{D6904B80-AA77-49DD-BA00-D2068F58E1B6}"/>
              </a:ext>
            </a:extLst>
          </p:cNvPr>
          <p:cNvSpPr txBox="1"/>
          <p:nvPr/>
        </p:nvSpPr>
        <p:spPr>
          <a:xfrm>
            <a:off x="4769290" y="4878710"/>
            <a:ext cx="489856" cy="152349"/>
          </a:xfrm>
          <a:prstGeom prst="rect">
            <a:avLst/>
          </a:prstGeom>
          <a:noFill/>
        </p:spPr>
        <p:txBody>
          <a:bodyPr wrap="square" lIns="0" tIns="0" rIns="0" bIns="0" rtlCol="0">
            <a:spAutoFit/>
          </a:bodyPr>
          <a:lstStyle/>
          <a:p>
            <a:pPr algn="ctr">
              <a:lnSpc>
                <a:spcPct val="90000"/>
              </a:lnSpc>
            </a:pPr>
            <a:r>
              <a:rPr lang="en-US" sz="1100" dirty="0">
                <a:solidFill>
                  <a:schemeClr val="bg1"/>
                </a:solidFill>
              </a:rPr>
              <a:t>n=250</a:t>
            </a:r>
          </a:p>
        </p:txBody>
      </p:sp>
      <p:pic>
        <p:nvPicPr>
          <p:cNvPr id="19" name="Picture 18">
            <a:extLst>
              <a:ext uri="{FF2B5EF4-FFF2-40B4-BE49-F238E27FC236}">
                <a16:creationId xmlns="" xmlns:a16="http://schemas.microsoft.com/office/drawing/2014/main" id="{3FB804D3-AD10-4D32-B207-D58205EA6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6722" y="150274"/>
            <a:ext cx="614374" cy="819165"/>
          </a:xfrm>
          <a:prstGeom prst="rect">
            <a:avLst/>
          </a:prstGeom>
        </p:spPr>
      </p:pic>
      <p:sp>
        <p:nvSpPr>
          <p:cNvPr id="20" name="Footer Placeholder 3"/>
          <p:cNvSpPr>
            <a:spLocks noGrp="1"/>
          </p:cNvSpPr>
          <p:nvPr>
            <p:ph type="ftr" sz="quarter" idx="11"/>
          </p:nvPr>
        </p:nvSpPr>
        <p:spPr>
          <a:xfrm>
            <a:off x="-1936134" y="6583985"/>
            <a:ext cx="4192858" cy="45719"/>
          </a:xfrm>
        </p:spPr>
        <p:txBody>
          <a:bodyPr/>
          <a:lstStyle/>
          <a:p>
            <a:r>
              <a:rPr lang="en-US" sz="1000" dirty="0">
                <a:solidFill>
                  <a:prstClr val="black"/>
                </a:solidFill>
              </a:rPr>
              <a:t>Schulte, EASL, 2019, THU-178</a:t>
            </a:r>
          </a:p>
        </p:txBody>
      </p:sp>
    </p:spTree>
    <p:extLst>
      <p:ext uri="{BB962C8B-B14F-4D97-AF65-F5344CB8AC3E}">
        <p14:creationId xmlns:p14="http://schemas.microsoft.com/office/powerpoint/2010/main" val="1962705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2" y="404665"/>
            <a:ext cx="9036498" cy="504056"/>
          </a:xfrm>
        </p:spPr>
        <p:txBody>
          <a:bodyPr/>
          <a:lstStyle/>
          <a:p>
            <a:r>
              <a:rPr lang="ru-RU" sz="2000" b="1" dirty="0"/>
              <a:t>Спектр противопоказанных препаратов в различных режимах терапии  препаратами прямого противовирусного действия  при ХГС</a:t>
            </a:r>
          </a:p>
        </p:txBody>
      </p:sp>
      <p:sp>
        <p:nvSpPr>
          <p:cNvPr id="3" name="Content Placeholder 2"/>
          <p:cNvSpPr>
            <a:spLocks noGrp="1"/>
          </p:cNvSpPr>
          <p:nvPr>
            <p:ph idx="1"/>
          </p:nvPr>
        </p:nvSpPr>
        <p:spPr/>
        <p:txBody>
          <a:bodyPr/>
          <a:lstStyle/>
          <a:p>
            <a:r>
              <a:rPr lang="ru-RU" sz="1800" dirty="0"/>
              <a:t>Число потенциально противопоказанных препаратов</a:t>
            </a:r>
            <a:r>
              <a:rPr lang="en-US" sz="1800" dirty="0"/>
              <a:t> </a:t>
            </a:r>
            <a:r>
              <a:rPr lang="en-US" sz="1800" dirty="0">
                <a:solidFill>
                  <a:srgbClr val="FF0000"/>
                </a:solidFill>
              </a:rPr>
              <a:t>(</a:t>
            </a:r>
            <a:r>
              <a:rPr lang="ru-RU" sz="1800" dirty="0">
                <a:solidFill>
                  <a:srgbClr val="FF0000"/>
                </a:solidFill>
              </a:rPr>
              <a:t>красная категория</a:t>
            </a:r>
            <a:r>
              <a:rPr lang="en-US" sz="1800" dirty="0">
                <a:solidFill>
                  <a:srgbClr val="FF0000"/>
                </a:solidFill>
              </a:rPr>
              <a:t>)</a:t>
            </a:r>
            <a:r>
              <a:rPr lang="ru-RU" sz="1800" dirty="0">
                <a:solidFill>
                  <a:srgbClr val="FF0000"/>
                </a:solidFill>
              </a:rPr>
              <a:t> </a:t>
            </a:r>
            <a:r>
              <a:rPr lang="ru-RU" sz="1800" dirty="0"/>
              <a:t>в каждом классе лекарств в различных режимах противовирусной терапии ХГС у пациентов без цирроза печени или с компенсированным циррозом (</a:t>
            </a:r>
            <a:r>
              <a:rPr lang="en-US" sz="1800" dirty="0"/>
              <a:t>n=762</a:t>
            </a:r>
            <a:r>
              <a:rPr lang="ru-RU" sz="1800" dirty="0"/>
              <a:t>)</a:t>
            </a:r>
          </a:p>
        </p:txBody>
      </p:sp>
      <p:grpSp>
        <p:nvGrpSpPr>
          <p:cNvPr id="17" name="Group 16"/>
          <p:cNvGrpSpPr/>
          <p:nvPr/>
        </p:nvGrpSpPr>
        <p:grpSpPr>
          <a:xfrm>
            <a:off x="107502" y="2669282"/>
            <a:ext cx="8883021" cy="3784054"/>
            <a:chOff x="107502" y="2708920"/>
            <a:chExt cx="8883021" cy="3784054"/>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80" t="4454" r="4471"/>
            <a:stretch/>
          </p:blipFill>
          <p:spPr bwMode="auto">
            <a:xfrm>
              <a:off x="107502" y="2708920"/>
              <a:ext cx="8883021" cy="378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6369" y="6148637"/>
              <a:ext cx="799898" cy="304699"/>
            </a:xfrm>
            <a:prstGeom prst="rect">
              <a:avLst/>
            </a:prstGeom>
            <a:solidFill>
              <a:schemeClr val="bg1"/>
            </a:solidFill>
          </p:spPr>
          <p:txBody>
            <a:bodyPr wrap="none" lIns="0" tIns="0" rIns="0" bIns="0" rtlCol="0">
              <a:spAutoFit/>
            </a:bodyPr>
            <a:lstStyle/>
            <a:p>
              <a:pPr algn="ctr">
                <a:lnSpc>
                  <a:spcPct val="90000"/>
                </a:lnSpc>
              </a:pPr>
              <a:r>
                <a:rPr lang="ru-RU" sz="1100" b="1" dirty="0"/>
                <a:t>(6 красных </a:t>
              </a:r>
              <a:br>
                <a:rPr lang="ru-RU" sz="1100" b="1" dirty="0"/>
              </a:br>
              <a:r>
                <a:rPr lang="ru-RU" sz="1100" b="1" dirty="0"/>
                <a:t>МЛВ)</a:t>
              </a:r>
            </a:p>
          </p:txBody>
        </p:sp>
        <p:sp>
          <p:nvSpPr>
            <p:cNvPr id="8" name="TextBox 7"/>
            <p:cNvSpPr txBox="1"/>
            <p:nvPr/>
          </p:nvSpPr>
          <p:spPr>
            <a:xfrm>
              <a:off x="1475656"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(11 красных </a:t>
              </a:r>
              <a:br>
                <a:rPr lang="ru-RU" sz="1100" b="1" dirty="0"/>
              </a:br>
              <a:r>
                <a:rPr lang="ru-RU" sz="1100" b="1" dirty="0"/>
                <a:t>МЛВ)</a:t>
              </a:r>
            </a:p>
          </p:txBody>
        </p:sp>
        <p:sp>
          <p:nvSpPr>
            <p:cNvPr id="9" name="TextBox 8"/>
            <p:cNvSpPr txBox="1"/>
            <p:nvPr/>
          </p:nvSpPr>
          <p:spPr>
            <a:xfrm>
              <a:off x="2699792"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(16 красных </a:t>
              </a:r>
              <a:br>
                <a:rPr lang="ru-RU" sz="1100" b="1" dirty="0"/>
              </a:br>
              <a:r>
                <a:rPr lang="ru-RU" sz="1100" b="1" dirty="0"/>
                <a:t>МЛВ)</a:t>
              </a:r>
            </a:p>
          </p:txBody>
        </p:sp>
        <p:sp>
          <p:nvSpPr>
            <p:cNvPr id="10" name="TextBox 9"/>
            <p:cNvSpPr txBox="1"/>
            <p:nvPr/>
          </p:nvSpPr>
          <p:spPr>
            <a:xfrm>
              <a:off x="3707904"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(10 красных </a:t>
              </a:r>
              <a:br>
                <a:rPr lang="ru-RU" sz="1100" b="1" dirty="0"/>
              </a:br>
              <a:r>
                <a:rPr lang="ru-RU" sz="1100" b="1" dirty="0"/>
                <a:t>МЛВ)</a:t>
              </a:r>
            </a:p>
          </p:txBody>
        </p:sp>
        <p:sp>
          <p:nvSpPr>
            <p:cNvPr id="11" name="TextBox 10"/>
            <p:cNvSpPr txBox="1"/>
            <p:nvPr/>
          </p:nvSpPr>
          <p:spPr>
            <a:xfrm>
              <a:off x="4716016"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(48 красных </a:t>
              </a:r>
              <a:br>
                <a:rPr lang="ru-RU" sz="1100" b="1" dirty="0"/>
              </a:br>
              <a:r>
                <a:rPr lang="ru-RU" sz="1100" b="1" dirty="0"/>
                <a:t>МЛВ)</a:t>
              </a:r>
            </a:p>
          </p:txBody>
        </p:sp>
        <p:sp>
          <p:nvSpPr>
            <p:cNvPr id="12" name="TextBox 11"/>
            <p:cNvSpPr txBox="1"/>
            <p:nvPr/>
          </p:nvSpPr>
          <p:spPr>
            <a:xfrm>
              <a:off x="5810969"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(118 красных </a:t>
              </a:r>
              <a:br>
                <a:rPr lang="ru-RU" sz="1100" b="1" dirty="0"/>
              </a:br>
              <a:r>
                <a:rPr lang="ru-RU" sz="1100" b="1" dirty="0"/>
                <a:t>МЛВ)</a:t>
              </a:r>
            </a:p>
          </p:txBody>
        </p:sp>
        <p:sp>
          <p:nvSpPr>
            <p:cNvPr id="13" name="TextBox 12"/>
            <p:cNvSpPr txBox="1"/>
            <p:nvPr/>
          </p:nvSpPr>
          <p:spPr>
            <a:xfrm>
              <a:off x="6929297"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(23 красных </a:t>
              </a:r>
              <a:br>
                <a:rPr lang="ru-RU" sz="1100" b="1" dirty="0"/>
              </a:br>
              <a:r>
                <a:rPr lang="ru-RU" sz="1100" b="1" dirty="0"/>
                <a:t>МЛВ)</a:t>
              </a:r>
            </a:p>
          </p:txBody>
        </p:sp>
        <p:sp>
          <p:nvSpPr>
            <p:cNvPr id="14" name="TextBox 13"/>
            <p:cNvSpPr txBox="1"/>
            <p:nvPr/>
          </p:nvSpPr>
          <p:spPr>
            <a:xfrm>
              <a:off x="8009417" y="6148637"/>
              <a:ext cx="955071" cy="304699"/>
            </a:xfrm>
            <a:prstGeom prst="rect">
              <a:avLst/>
            </a:prstGeom>
            <a:solidFill>
              <a:schemeClr val="bg1"/>
            </a:solidFill>
          </p:spPr>
          <p:txBody>
            <a:bodyPr wrap="square" lIns="0" tIns="0" rIns="0" bIns="0" rtlCol="0">
              <a:spAutoFit/>
            </a:bodyPr>
            <a:lstStyle/>
            <a:p>
              <a:pPr algn="ctr">
                <a:lnSpc>
                  <a:spcPct val="90000"/>
                </a:lnSpc>
              </a:pPr>
              <a:r>
                <a:rPr lang="ru-RU" sz="1100" b="1" dirty="0"/>
                <a:t>(43 красных </a:t>
              </a:r>
              <a:br>
                <a:rPr lang="ru-RU" sz="1100" b="1" dirty="0"/>
              </a:br>
              <a:r>
                <a:rPr lang="ru-RU" sz="1100" b="1" dirty="0"/>
                <a:t>МЛВ)</a:t>
              </a:r>
            </a:p>
          </p:txBody>
        </p:sp>
        <p:sp>
          <p:nvSpPr>
            <p:cNvPr id="15" name="TextBox 14"/>
            <p:cNvSpPr txBox="1"/>
            <p:nvPr/>
          </p:nvSpPr>
          <p:spPr>
            <a:xfrm>
              <a:off x="1016319" y="2801397"/>
              <a:ext cx="2043514" cy="915635"/>
            </a:xfrm>
            <a:prstGeom prst="rect">
              <a:avLst/>
            </a:prstGeom>
            <a:solidFill>
              <a:schemeClr val="bg1"/>
            </a:solidFill>
          </p:spPr>
          <p:txBody>
            <a:bodyPr wrap="square" lIns="0" tIns="0" rIns="0" bIns="0" rtlCol="0">
              <a:spAutoFit/>
            </a:bodyPr>
            <a:lstStyle/>
            <a:p>
              <a:pPr>
                <a:lnSpc>
                  <a:spcPct val="90000"/>
                </a:lnSpc>
                <a:spcBef>
                  <a:spcPts val="400"/>
                </a:spcBef>
              </a:pPr>
              <a:r>
                <a:rPr lang="ru-RU" sz="1100" dirty="0"/>
                <a:t>Антимикробные</a:t>
              </a:r>
            </a:p>
            <a:p>
              <a:pPr>
                <a:lnSpc>
                  <a:spcPct val="90000"/>
                </a:lnSpc>
                <a:spcBef>
                  <a:spcPts val="400"/>
                </a:spcBef>
              </a:pPr>
              <a:r>
                <a:rPr lang="ru-RU" sz="1100" dirty="0"/>
                <a:t>Действующие на центральную нервную систему</a:t>
              </a:r>
            </a:p>
            <a:p>
              <a:pPr>
                <a:lnSpc>
                  <a:spcPct val="90000"/>
                </a:lnSpc>
                <a:spcBef>
                  <a:spcPts val="400"/>
                </a:spcBef>
              </a:pPr>
              <a:r>
                <a:rPr lang="ru-RU" sz="1100" dirty="0"/>
                <a:t>Антиретровирусные</a:t>
              </a:r>
            </a:p>
            <a:p>
              <a:pPr>
                <a:lnSpc>
                  <a:spcPct val="90000"/>
                </a:lnSpc>
                <a:spcBef>
                  <a:spcPts val="400"/>
                </a:spcBef>
              </a:pPr>
              <a:r>
                <a:rPr lang="ru-RU" sz="1100" dirty="0" err="1"/>
                <a:t>Гиполипидемические</a:t>
              </a:r>
              <a:endParaRPr lang="ru-RU" sz="1100" dirty="0"/>
            </a:p>
          </p:txBody>
        </p:sp>
        <p:sp>
          <p:nvSpPr>
            <p:cNvPr id="16" name="TextBox 15"/>
            <p:cNvSpPr txBox="1"/>
            <p:nvPr/>
          </p:nvSpPr>
          <p:spPr>
            <a:xfrm>
              <a:off x="3347864" y="2722914"/>
              <a:ext cx="2337125" cy="994118"/>
            </a:xfrm>
            <a:prstGeom prst="rect">
              <a:avLst/>
            </a:prstGeom>
            <a:solidFill>
              <a:schemeClr val="bg1"/>
            </a:solidFill>
          </p:spPr>
          <p:txBody>
            <a:bodyPr wrap="square" lIns="0" tIns="0" rIns="0" bIns="0" rtlCol="0">
              <a:spAutoFit/>
            </a:bodyPr>
            <a:lstStyle/>
            <a:p>
              <a:pPr>
                <a:lnSpc>
                  <a:spcPct val="90000"/>
                </a:lnSpc>
                <a:spcBef>
                  <a:spcPts val="50"/>
                </a:spcBef>
              </a:pPr>
              <a:r>
                <a:rPr lang="ru-RU" sz="1100" dirty="0"/>
                <a:t>Действующие на сердечно-сосудистую систему</a:t>
              </a:r>
            </a:p>
            <a:p>
              <a:pPr>
                <a:lnSpc>
                  <a:spcPct val="90000"/>
                </a:lnSpc>
                <a:spcBef>
                  <a:spcPts val="50"/>
                </a:spcBef>
              </a:pPr>
              <a:r>
                <a:rPr lang="ru-RU" sz="1100" dirty="0"/>
                <a:t>Действующие на пищеварительную систему</a:t>
              </a:r>
            </a:p>
            <a:p>
              <a:pPr>
                <a:lnSpc>
                  <a:spcPct val="90000"/>
                </a:lnSpc>
                <a:spcBef>
                  <a:spcPts val="50"/>
                </a:spcBef>
              </a:pPr>
              <a:r>
                <a:rPr lang="ru-RU" sz="1100" dirty="0" err="1"/>
                <a:t>Иммуносупрессанты</a:t>
              </a:r>
              <a:r>
                <a:rPr lang="ru-RU" sz="1100" dirty="0"/>
                <a:t/>
              </a:r>
              <a:br>
                <a:rPr lang="ru-RU" sz="1100" dirty="0"/>
              </a:br>
              <a:endParaRPr lang="en-US" sz="300" dirty="0"/>
            </a:p>
            <a:p>
              <a:pPr>
                <a:lnSpc>
                  <a:spcPct val="90000"/>
                </a:lnSpc>
                <a:spcBef>
                  <a:spcPts val="50"/>
                </a:spcBef>
              </a:pPr>
              <a:r>
                <a:rPr lang="ru-RU" sz="1100" dirty="0"/>
                <a:t>Другие препараты</a:t>
              </a:r>
            </a:p>
          </p:txBody>
        </p:sp>
      </p:grpSp>
      <p:sp>
        <p:nvSpPr>
          <p:cNvPr id="19" name="TextBox 18"/>
          <p:cNvSpPr txBox="1"/>
          <p:nvPr/>
        </p:nvSpPr>
        <p:spPr>
          <a:xfrm>
            <a:off x="467544" y="6486552"/>
            <a:ext cx="5285101" cy="326243"/>
          </a:xfrm>
          <a:prstGeom prst="rect">
            <a:avLst/>
          </a:prstGeom>
          <a:noFill/>
        </p:spPr>
        <p:txBody>
          <a:bodyPr wrap="none" lIns="0" tIns="0" rIns="0" bIns="0" rtlCol="0">
            <a:spAutoFit/>
          </a:bodyPr>
          <a:lstStyle/>
          <a:p>
            <a:pPr>
              <a:lnSpc>
                <a:spcPct val="90000"/>
              </a:lnSpc>
              <a:spcBef>
                <a:spcPts val="600"/>
              </a:spcBef>
            </a:pPr>
            <a:r>
              <a:rPr lang="ru-RU" sz="900" dirty="0"/>
              <a:t>МЛВ:</a:t>
            </a:r>
            <a:r>
              <a:rPr lang="en-US" sz="900" dirty="0"/>
              <a:t> </a:t>
            </a:r>
            <a:r>
              <a:rPr lang="ru-RU" sz="900" dirty="0" err="1"/>
              <a:t>межлекарственные</a:t>
            </a:r>
            <a:r>
              <a:rPr lang="ru-RU" sz="900" dirty="0"/>
              <a:t> взаимодействия; ПППД: противовирусные препараты прямого действия</a:t>
            </a:r>
          </a:p>
          <a:p>
            <a:pPr>
              <a:lnSpc>
                <a:spcPct val="90000"/>
              </a:lnSpc>
              <a:spcBef>
                <a:spcPts val="600"/>
              </a:spcBef>
            </a:pPr>
            <a:r>
              <a:rPr lang="en-US" sz="900" dirty="0"/>
              <a:t>Liu C.-H. et al., Aliment </a:t>
            </a:r>
            <a:r>
              <a:rPr lang="en-US" sz="900" dirty="0" err="1"/>
              <a:t>Pharmacol</a:t>
            </a:r>
            <a:r>
              <a:rPr lang="en-US" sz="900" dirty="0"/>
              <a:t> </a:t>
            </a:r>
            <a:r>
              <a:rPr lang="en-US" sz="900" dirty="0" err="1"/>
              <a:t>Ther</a:t>
            </a:r>
            <a:r>
              <a:rPr lang="en-US" sz="900" dirty="0"/>
              <a:t>. 2018;48:1290–1300</a:t>
            </a:r>
            <a:endParaRPr lang="ru-RU" sz="900" dirty="0"/>
          </a:p>
        </p:txBody>
      </p:sp>
      <p:sp>
        <p:nvSpPr>
          <p:cNvPr id="4" name="TextBox 3"/>
          <p:cNvSpPr txBox="1"/>
          <p:nvPr/>
        </p:nvSpPr>
        <p:spPr>
          <a:xfrm>
            <a:off x="1498016" y="5914993"/>
            <a:ext cx="1080120" cy="193899"/>
          </a:xfrm>
          <a:prstGeom prst="rect">
            <a:avLst/>
          </a:prstGeom>
          <a:solidFill>
            <a:schemeClr val="bg1"/>
          </a:solidFill>
        </p:spPr>
        <p:txBody>
          <a:bodyPr wrap="square" lIns="0" tIns="0" rIns="0" bIns="0" rtlCol="0">
            <a:spAutoFit/>
          </a:bodyPr>
          <a:lstStyle/>
          <a:p>
            <a:pPr>
              <a:lnSpc>
                <a:spcPct val="90000"/>
              </a:lnSpc>
            </a:pPr>
            <a:r>
              <a:rPr lang="en-US" sz="1400" dirty="0"/>
              <a:t>Gilead STR*</a:t>
            </a:r>
            <a:endParaRPr lang="ru-RU" sz="1400" dirty="0"/>
          </a:p>
        </p:txBody>
      </p:sp>
      <p:sp>
        <p:nvSpPr>
          <p:cNvPr id="7" name="TextBox 6"/>
          <p:cNvSpPr txBox="1"/>
          <p:nvPr/>
        </p:nvSpPr>
        <p:spPr>
          <a:xfrm>
            <a:off x="4247456" y="6733350"/>
            <a:ext cx="4896544" cy="110800"/>
          </a:xfrm>
          <a:prstGeom prst="rect">
            <a:avLst/>
          </a:prstGeom>
          <a:noFill/>
        </p:spPr>
        <p:txBody>
          <a:bodyPr wrap="square" lIns="0" tIns="0" rIns="0" bIns="0" rtlCol="0">
            <a:spAutoFit/>
          </a:bodyPr>
          <a:lstStyle/>
          <a:p>
            <a:pPr>
              <a:lnSpc>
                <a:spcPct val="90000"/>
              </a:lnSpc>
            </a:pPr>
            <a:r>
              <a:rPr lang="en-US" sz="800" dirty="0"/>
              <a:t>Gilead STR* - </a:t>
            </a:r>
            <a:r>
              <a:rPr lang="ru-RU" sz="800" dirty="0"/>
              <a:t>режим </a:t>
            </a:r>
            <a:r>
              <a:rPr lang="ru-RU" sz="800" dirty="0" err="1"/>
              <a:t>Гилеад</a:t>
            </a:r>
            <a:r>
              <a:rPr lang="ru-RU" sz="800" dirty="0"/>
              <a:t> в одной таблетке, не зарегистрирован на территории РФ</a:t>
            </a:r>
          </a:p>
        </p:txBody>
      </p:sp>
      <p:sp>
        <p:nvSpPr>
          <p:cNvPr id="21" name="Rectangle 20"/>
          <p:cNvSpPr/>
          <p:nvPr/>
        </p:nvSpPr>
        <p:spPr>
          <a:xfrm>
            <a:off x="8766974" y="0"/>
            <a:ext cx="377026" cy="369332"/>
          </a:xfrm>
          <a:prstGeom prst="rect">
            <a:avLst/>
          </a:prstGeom>
        </p:spPr>
        <p:txBody>
          <a:bodyPr wrap="none">
            <a:spAutoFit/>
          </a:bodyPr>
          <a:lstStyle/>
          <a:p>
            <a:r>
              <a:rPr lang="en-US" altLang="en-US" dirty="0">
                <a:solidFill>
                  <a:srgbClr val="FF0000"/>
                </a:solidFill>
              </a:rPr>
              <a:t>‡</a:t>
            </a:r>
            <a:r>
              <a:rPr lang="ru-RU" altLang="en-US" dirty="0"/>
              <a:t> </a:t>
            </a:r>
            <a:endParaRPr lang="ru-RU" dirty="0"/>
          </a:p>
        </p:txBody>
      </p:sp>
    </p:spTree>
    <p:extLst>
      <p:ext uri="{BB962C8B-B14F-4D97-AF65-F5344CB8AC3E}">
        <p14:creationId xmlns:p14="http://schemas.microsoft.com/office/powerpoint/2010/main" val="1034168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 xmlns:a16="http://schemas.microsoft.com/office/drawing/2014/main" id="{4DEFC964-EE12-4132-BF38-CA7EE13D5626}"/>
              </a:ext>
            </a:extLst>
          </p:cNvPr>
          <p:cNvGraphicFramePr>
            <a:graphicFrameLocks/>
          </p:cNvGraphicFramePr>
          <p:nvPr>
            <p:extLst>
              <p:ext uri="{D42A27DB-BD31-4B8C-83A1-F6EECF244321}">
                <p14:modId xmlns:p14="http://schemas.microsoft.com/office/powerpoint/2010/main" val="2826051652"/>
              </p:ext>
            </p:extLst>
          </p:nvPr>
        </p:nvGraphicFramePr>
        <p:xfrm>
          <a:off x="77002" y="1366624"/>
          <a:ext cx="8887486" cy="3862576"/>
        </p:xfrm>
        <a:graphic>
          <a:graphicData uri="http://schemas.openxmlformats.org/drawingml/2006/table">
            <a:tbl>
              <a:tblPr firstRow="1" bandRow="1"/>
              <a:tblGrid>
                <a:gridCol w="1838856">
                  <a:extLst>
                    <a:ext uri="{9D8B030D-6E8A-4147-A177-3AD203B41FA5}">
                      <a16:colId xmlns="" xmlns:a16="http://schemas.microsoft.com/office/drawing/2014/main" val="683237184"/>
                    </a:ext>
                  </a:extLst>
                </a:gridCol>
                <a:gridCol w="1249938">
                  <a:extLst>
                    <a:ext uri="{9D8B030D-6E8A-4147-A177-3AD203B41FA5}">
                      <a16:colId xmlns="" xmlns:a16="http://schemas.microsoft.com/office/drawing/2014/main" val="430423422"/>
                    </a:ext>
                  </a:extLst>
                </a:gridCol>
                <a:gridCol w="1317896">
                  <a:extLst>
                    <a:ext uri="{9D8B030D-6E8A-4147-A177-3AD203B41FA5}">
                      <a16:colId xmlns="" xmlns:a16="http://schemas.microsoft.com/office/drawing/2014/main" val="1966399494"/>
                    </a:ext>
                  </a:extLst>
                </a:gridCol>
                <a:gridCol w="1773278">
                  <a:extLst>
                    <a:ext uri="{9D8B030D-6E8A-4147-A177-3AD203B41FA5}">
                      <a16:colId xmlns="" xmlns:a16="http://schemas.microsoft.com/office/drawing/2014/main" val="3228500059"/>
                    </a:ext>
                  </a:extLst>
                </a:gridCol>
                <a:gridCol w="1392124">
                  <a:extLst>
                    <a:ext uri="{9D8B030D-6E8A-4147-A177-3AD203B41FA5}">
                      <a16:colId xmlns="" xmlns:a16="http://schemas.microsoft.com/office/drawing/2014/main" val="3742366209"/>
                    </a:ext>
                  </a:extLst>
                </a:gridCol>
                <a:gridCol w="1315394">
                  <a:extLst>
                    <a:ext uri="{9D8B030D-6E8A-4147-A177-3AD203B41FA5}">
                      <a16:colId xmlns="" xmlns:a16="http://schemas.microsoft.com/office/drawing/2014/main" val="41884058"/>
                    </a:ext>
                  </a:extLst>
                </a:gridCol>
              </a:tblGrid>
              <a:tr h="62725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19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7212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Режимы,</a:t>
                      </a:r>
                      <a:r>
                        <a:rPr lang="ru-RU" sz="1600" baseline="0" dirty="0"/>
                        <a:t> основанные на нуклеотидах</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2121"/>
                    </a:solidFill>
                  </a:tcPr>
                </a:tc>
                <a:tc hMerge="1">
                  <a:txBody>
                    <a:bodyPr/>
                    <a:lstStyle/>
                    <a:p>
                      <a:endParaRPr lang="en-GB" dirty="0"/>
                    </a:p>
                  </a:txBody>
                  <a:tcPr/>
                </a:tc>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schemeClr val="bg1"/>
                          </a:solidFill>
                        </a:rPr>
                        <a:t>Режимы, основанные на ингибиторах протеазы</a:t>
                      </a:r>
                      <a:endParaRPr lang="en-GB" sz="16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tc hMerge="1">
                  <a:txBody>
                    <a:bodyPr/>
                    <a:lstStyle/>
                    <a:p>
                      <a:endParaRPr lang="en-GB" dirty="0"/>
                    </a:p>
                  </a:txBody>
                  <a:tcPr/>
                </a:tc>
                <a:extLst>
                  <a:ext uri="{0D108BD9-81ED-4DB2-BD59-A6C34878D82A}">
                    <a16:rowId xmlns="" xmlns:a16="http://schemas.microsoft.com/office/drawing/2014/main" val="348654829"/>
                  </a:ext>
                </a:extLst>
              </a:tr>
              <a:tr h="6272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87313" indent="0"/>
                      <a:endParaRPr lang="en-GB" sz="15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kern="1200" dirty="0">
                          <a:solidFill>
                            <a:schemeClr val="bg1"/>
                          </a:solidFill>
                          <a:latin typeface="Arial"/>
                          <a:ea typeface="+mn-ea"/>
                          <a:cs typeface="+mn-cs"/>
                        </a:rPr>
                        <a:t>SOF/VEL</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007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SOF</a:t>
                      </a:r>
                      <a:r>
                        <a:rPr lang="ru-RU" sz="1600" dirty="0">
                          <a:solidFill>
                            <a:schemeClr val="bg1"/>
                          </a:solidFill>
                        </a:rPr>
                        <a:t>+</a:t>
                      </a:r>
                      <a:r>
                        <a:rPr lang="en-US" sz="1600" dirty="0">
                          <a:solidFill>
                            <a:schemeClr val="bg1"/>
                          </a:solidFill>
                        </a:rPr>
                        <a:t>DCV</a:t>
                      </a:r>
                      <a:endParaRPr lang="en-GB" sz="1600" dirty="0">
                        <a:solidFill>
                          <a:schemeClr val="bg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99F5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OMB/PTV/r</a:t>
                      </a:r>
                      <a:br>
                        <a:rPr lang="en-GB" sz="1600" dirty="0"/>
                      </a:br>
                      <a:r>
                        <a:rPr lang="en-GB" sz="1600" dirty="0"/>
                        <a:t>+ DSV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t>GRZ/ELB</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4872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dirty="0">
                          <a:solidFill>
                            <a:schemeClr val="bg1"/>
                          </a:solidFill>
                        </a:rPr>
                        <a:t>GLE/PIB</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48A54"/>
                    </a:solidFill>
                  </a:tcPr>
                </a:tc>
                <a:extLst>
                  <a:ext uri="{0D108BD9-81ED-4DB2-BD59-A6C34878D82A}">
                    <a16:rowId xmlns="" xmlns:a16="http://schemas.microsoft.com/office/drawing/2014/main" val="3546533402"/>
                  </a:ext>
                </a:extLst>
              </a:tr>
              <a:tr h="8913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Цирроз</a:t>
                      </a:r>
                      <a:endParaRPr lang="en-GB" sz="1400" dirty="0"/>
                    </a:p>
                    <a:p>
                      <a:pPr marL="87313" indent="0"/>
                      <a:r>
                        <a:rPr lang="ru-RU" sz="1200" dirty="0"/>
                        <a:t>Компенсированный</a:t>
                      </a:r>
                    </a:p>
                    <a:p>
                      <a:pPr marL="87313" indent="0"/>
                      <a:endParaRPr lang="en-GB" sz="500" dirty="0"/>
                    </a:p>
                    <a:p>
                      <a:pPr marL="87313" indent="0"/>
                      <a:r>
                        <a:rPr lang="ru-RU" sz="1200" dirty="0"/>
                        <a:t>Декомпенсированный</a:t>
                      </a:r>
                      <a:endParaRPr lang="en-GB" sz="12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E1F5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dirty="0">
                          <a:sym typeface="Wingdings" panose="05000000000000000000" pitchFamily="2" charset="2"/>
                        </a:rPr>
                        <a:t></a:t>
                      </a:r>
                      <a:endParaRPr lang="en-GB" sz="1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ym typeface="Wingdings" panose="05000000000000000000" pitchFamily="2" charset="2"/>
                        </a:rPr>
                        <a:t></a:t>
                      </a:r>
                      <a:endParaRPr lang="en-GB"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20000"/>
                      </a:srgbClr>
                    </a:solidFill>
                  </a:tcPr>
                </a:tc>
                <a:extLst>
                  <a:ext uri="{0D108BD9-81ED-4DB2-BD59-A6C34878D82A}">
                    <a16:rowId xmlns="" xmlns:a16="http://schemas.microsoft.com/office/drawing/2014/main" val="1363631711"/>
                  </a:ext>
                </a:extLst>
              </a:tr>
              <a:tr h="17167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ru-RU" sz="1400" dirty="0"/>
                        <a:t>Возможности для </a:t>
                      </a:r>
                      <a:r>
                        <a:rPr lang="ru-RU" sz="1400" dirty="0" err="1"/>
                        <a:t>перелечивания</a:t>
                      </a:r>
                      <a:r>
                        <a:rPr lang="en-GB" sz="1400" dirty="0"/>
                        <a:t>? </a:t>
                      </a:r>
                    </a:p>
                    <a:p>
                      <a:pPr marL="87313" indent="0"/>
                      <a:r>
                        <a:rPr lang="ru-RU" sz="1400" dirty="0"/>
                        <a:t>Основанные на ИФН </a:t>
                      </a:r>
                    </a:p>
                    <a:p>
                      <a:pPr marL="87313" indent="0"/>
                      <a:r>
                        <a:rPr lang="ru-RU" sz="1400" dirty="0"/>
                        <a:t>Основанные на ПППД</a:t>
                      </a:r>
                      <a:endParaRPr lang="en-GB"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algn="ctr"/>
                      <a:endParaRPr lang="ru-RU" sz="1600" dirty="0"/>
                    </a:p>
                    <a:p>
                      <a:pPr algn="ctr"/>
                      <a:r>
                        <a:rPr lang="en-GB" sz="1500" dirty="0"/>
                        <a:t>NS5a</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algn="ctr"/>
                      <a:endParaRPr lang="ru-RU"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a:t>
                      </a: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a:t>
                      </a:r>
                      <a:endParaRPr lang="en-GB" sz="1500" dirty="0"/>
                    </a:p>
                    <a:p>
                      <a:pPr algn="ctr"/>
                      <a:endParaRPr lang="en-GB" sz="15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a:t>
                      </a:r>
                      <a:endParaRPr lang="en-GB" sz="1500" dirty="0"/>
                    </a:p>
                    <a:p>
                      <a:pPr algn="ctr"/>
                      <a:endParaRPr lang="en-GB" sz="15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GB" sz="15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ym typeface="Wingdings" panose="05000000000000000000" pitchFamily="2" charset="2"/>
                        </a:rPr>
                        <a:t/>
                      </a:r>
                      <a:br>
                        <a:rPr lang="en-GB" sz="1500" dirty="0">
                          <a:sym typeface="Wingdings" panose="05000000000000000000" pitchFamily="2" charset="2"/>
                        </a:rPr>
                      </a:br>
                      <a:r>
                        <a:rPr lang="en-GB" sz="1500" dirty="0">
                          <a:sym typeface="Wingdings" panose="05000000000000000000" pitchFamily="2" charset="2"/>
                        </a:rPr>
                        <a:t></a:t>
                      </a:r>
                      <a:endParaRPr lang="en-GB" sz="1500" dirty="0"/>
                    </a:p>
                    <a:p>
                      <a:pPr algn="ctr"/>
                      <a:endParaRPr kumimoji="0" lang="ru-RU" altLang="en-US" sz="1200" i="0" u="none" strike="noStrike" cap="none" normalizeH="0" dirty="0">
                        <a:ln>
                          <a:noFill/>
                        </a:ln>
                        <a:solidFill>
                          <a:srgbClr val="000000"/>
                        </a:solidFill>
                        <a:effectLst/>
                        <a:latin typeface="Arial" panose="020B0604020202020204" pitchFamily="34" charset="0"/>
                      </a:endParaRPr>
                    </a:p>
                    <a:p>
                      <a:pPr algn="ctr"/>
                      <a:r>
                        <a:rPr kumimoji="0" lang="en-US" altLang="en-US" sz="1200" i="0" u="none" strike="noStrike" cap="none" normalizeH="0" dirty="0">
                          <a:ln>
                            <a:noFill/>
                          </a:ln>
                          <a:solidFill>
                            <a:srgbClr val="000000"/>
                          </a:solidFill>
                          <a:effectLst/>
                          <a:latin typeface="Arial" panose="020B0604020202020204" pitchFamily="34" charset="0"/>
                        </a:rPr>
                        <a:t>SOF ± PEG-IFN + RBV</a:t>
                      </a:r>
                      <a:r>
                        <a:rPr kumimoji="0" lang="en-US" altLang="en-US" sz="120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a:t>
                      </a:r>
                      <a:endParaRPr lang="en-GB" sz="1200" baseline="30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E1F59">
                        <a:tint val="40000"/>
                      </a:srgbClr>
                    </a:solidFill>
                  </a:tcPr>
                </a:tc>
                <a:extLst>
                  <a:ext uri="{0D108BD9-81ED-4DB2-BD59-A6C34878D82A}">
                    <a16:rowId xmlns="" xmlns:a16="http://schemas.microsoft.com/office/drawing/2014/main" val="2217878892"/>
                  </a:ext>
                </a:extLst>
              </a:tr>
            </a:tbl>
          </a:graphicData>
        </a:graphic>
      </p:graphicFrame>
      <p:sp>
        <p:nvSpPr>
          <p:cNvPr id="10" name="Rectangle 9">
            <a:extLst>
              <a:ext uri="{FF2B5EF4-FFF2-40B4-BE49-F238E27FC236}">
                <a16:creationId xmlns="" xmlns:a16="http://schemas.microsoft.com/office/drawing/2014/main" id="{A190F15F-FDF7-4E87-B0AB-5C9CE84FE779}"/>
              </a:ext>
            </a:extLst>
          </p:cNvPr>
          <p:cNvSpPr/>
          <p:nvPr/>
        </p:nvSpPr>
        <p:spPr>
          <a:xfrm>
            <a:off x="8746297" y="132645"/>
            <a:ext cx="312906" cy="369332"/>
          </a:xfrm>
          <a:prstGeom prst="rect">
            <a:avLst/>
          </a:prstGeom>
        </p:spPr>
        <p:txBody>
          <a:bodyPr wrap="none">
            <a:spAutoFit/>
          </a:bodyPr>
          <a:lstStyle/>
          <a:p>
            <a:r>
              <a:rPr lang="en-US" dirty="0">
                <a:solidFill>
                  <a:srgbClr val="FF0000"/>
                </a:solidFill>
                <a:cs typeface="Arial" charset="0"/>
              </a:rPr>
              <a:t>‡</a:t>
            </a:r>
            <a:endParaRPr lang="en-GB" dirty="0">
              <a:solidFill>
                <a:prstClr val="black"/>
              </a:solidFill>
            </a:endParaRPr>
          </a:p>
        </p:txBody>
      </p:sp>
      <p:sp>
        <p:nvSpPr>
          <p:cNvPr id="12" name="Title 1">
            <a:extLst>
              <a:ext uri="{FF2B5EF4-FFF2-40B4-BE49-F238E27FC236}">
                <a16:creationId xmlns="" xmlns:a16="http://schemas.microsoft.com/office/drawing/2014/main" id="{7E62CACB-F843-49BE-A540-38B7887B1D14}"/>
              </a:ext>
            </a:extLst>
          </p:cNvPr>
          <p:cNvSpPr>
            <a:spLocks noGrp="1"/>
          </p:cNvSpPr>
          <p:nvPr>
            <p:ph type="title"/>
          </p:nvPr>
        </p:nvSpPr>
        <p:spPr/>
        <p:txBody>
          <a:bodyPr>
            <a:normAutofit fontScale="90000"/>
          </a:bodyPr>
          <a:lstStyle/>
          <a:p>
            <a:r>
              <a:rPr lang="ru-RU" b="1" dirty="0"/>
              <a:t>Особенности заболевания и лечения, которые следует учитывать при выборе оптимальной схемы лечения ХГС</a:t>
            </a:r>
            <a:endParaRPr lang="en-GB" b="1" dirty="0"/>
          </a:p>
        </p:txBody>
      </p:sp>
      <p:sp>
        <p:nvSpPr>
          <p:cNvPr id="14" name="Text Placeholder 4">
            <a:extLst>
              <a:ext uri="{FF2B5EF4-FFF2-40B4-BE49-F238E27FC236}">
                <a16:creationId xmlns="" xmlns:a16="http://schemas.microsoft.com/office/drawing/2014/main" id="{FED96534-1EFB-4729-B00C-8580D245F9DB}"/>
              </a:ext>
            </a:extLst>
          </p:cNvPr>
          <p:cNvSpPr>
            <a:spLocks noGrp="1"/>
          </p:cNvSpPr>
          <p:nvPr>
            <p:ph type="body" sz="quarter" idx="14"/>
          </p:nvPr>
        </p:nvSpPr>
        <p:spPr>
          <a:xfrm>
            <a:off x="5508104" y="6322693"/>
            <a:ext cx="3551099" cy="425004"/>
          </a:xfrm>
        </p:spPr>
        <p:txBody>
          <a:bodyPr/>
          <a:lstStyle/>
          <a:p>
            <a:r>
              <a:rPr lang="en-US" altLang="en-US" sz="800" dirty="0"/>
              <a:t>PEG-IFN – </a:t>
            </a:r>
            <a:r>
              <a:rPr lang="ru-RU" altLang="en-US" sz="800" dirty="0" err="1"/>
              <a:t>пегелированный</a:t>
            </a:r>
            <a:r>
              <a:rPr lang="ru-RU" altLang="en-US" sz="800" dirty="0"/>
              <a:t> интерферон; </a:t>
            </a:r>
            <a:r>
              <a:rPr lang="ru-RU" sz="800" dirty="0"/>
              <a:t>ПППД: противовирусные препараты прямого действия</a:t>
            </a:r>
            <a:r>
              <a:rPr lang="en-US" sz="800" dirty="0"/>
              <a:t>; D</a:t>
            </a:r>
            <a:r>
              <a:rPr lang="en-GB" sz="800" dirty="0"/>
              <a:t>CV: </a:t>
            </a:r>
            <a:r>
              <a:rPr lang="ru-RU" sz="800" dirty="0" err="1"/>
              <a:t>даклатасвир</a:t>
            </a:r>
            <a:r>
              <a:rPr lang="en-GB" sz="800" dirty="0"/>
              <a:t>; DSV: </a:t>
            </a:r>
            <a:r>
              <a:rPr lang="ru-RU" sz="800" dirty="0" err="1"/>
              <a:t>дасабувир</a:t>
            </a:r>
            <a:r>
              <a:rPr lang="en-GB" sz="800" dirty="0"/>
              <a:t>; EBR: </a:t>
            </a:r>
            <a:r>
              <a:rPr lang="ru-RU" sz="800" dirty="0" err="1"/>
              <a:t>элбасвир</a:t>
            </a:r>
            <a:r>
              <a:rPr lang="en-GB" sz="800" dirty="0"/>
              <a:t>;</a:t>
            </a:r>
            <a:r>
              <a:rPr lang="ru-RU" sz="800" dirty="0"/>
              <a:t> </a:t>
            </a:r>
            <a:r>
              <a:rPr lang="en-GB" sz="800" dirty="0"/>
              <a:t>GLE: </a:t>
            </a:r>
            <a:r>
              <a:rPr lang="ru-RU" sz="800" dirty="0" err="1"/>
              <a:t>глекапревир</a:t>
            </a:r>
            <a:r>
              <a:rPr lang="en-GB" sz="800" dirty="0"/>
              <a:t>;GRZ: </a:t>
            </a:r>
            <a:r>
              <a:rPr lang="ru-RU" sz="800" dirty="0" err="1"/>
              <a:t>гразопревир</a:t>
            </a:r>
            <a:r>
              <a:rPr lang="en-GB" sz="800" dirty="0"/>
              <a:t>;</a:t>
            </a:r>
            <a:r>
              <a:rPr lang="ru-RU" sz="800" dirty="0"/>
              <a:t> </a:t>
            </a:r>
            <a:r>
              <a:rPr lang="en-GB" sz="800" dirty="0"/>
              <a:t>OMB: </a:t>
            </a:r>
            <a:r>
              <a:rPr lang="ru-RU" sz="800" dirty="0" err="1"/>
              <a:t>омбитасвир</a:t>
            </a:r>
            <a:r>
              <a:rPr lang="en-GB" sz="800" dirty="0"/>
              <a:t>;</a:t>
            </a:r>
            <a:r>
              <a:rPr lang="ru-RU" sz="800" dirty="0"/>
              <a:t> </a:t>
            </a:r>
          </a:p>
          <a:p>
            <a:r>
              <a:rPr lang="en-GB" sz="800" dirty="0"/>
              <a:t>PIB: </a:t>
            </a:r>
            <a:r>
              <a:rPr lang="ru-RU" sz="800" dirty="0" err="1"/>
              <a:t>пибрентасвир</a:t>
            </a:r>
            <a:r>
              <a:rPr lang="en-GB" sz="800" dirty="0"/>
              <a:t>;</a:t>
            </a:r>
            <a:r>
              <a:rPr lang="ru-RU" sz="800" dirty="0"/>
              <a:t> </a:t>
            </a:r>
            <a:r>
              <a:rPr lang="en-GB" sz="800" dirty="0"/>
              <a:t>PTV: </a:t>
            </a:r>
            <a:r>
              <a:rPr lang="ru-RU" sz="800" dirty="0" err="1"/>
              <a:t>паритапревир</a:t>
            </a:r>
            <a:r>
              <a:rPr lang="en-GB" sz="800" dirty="0"/>
              <a:t>; r: </a:t>
            </a:r>
            <a:r>
              <a:rPr lang="ru-RU" sz="800" dirty="0" err="1"/>
              <a:t>ритонавир</a:t>
            </a:r>
            <a:r>
              <a:rPr lang="en-GB" sz="800" dirty="0"/>
              <a:t>; </a:t>
            </a:r>
            <a:endParaRPr lang="ru-RU" sz="800" dirty="0"/>
          </a:p>
          <a:p>
            <a:r>
              <a:rPr lang="en-GB" sz="800" dirty="0"/>
              <a:t>RBV: </a:t>
            </a:r>
            <a:r>
              <a:rPr lang="ru-RU" sz="800" dirty="0" err="1"/>
              <a:t>рибавирин</a:t>
            </a:r>
            <a:r>
              <a:rPr lang="en-GB" sz="800" dirty="0"/>
              <a:t>; SOF: </a:t>
            </a:r>
            <a:r>
              <a:rPr lang="ru-RU" sz="800" dirty="0" err="1"/>
              <a:t>софосбувир</a:t>
            </a:r>
            <a:r>
              <a:rPr lang="ru-RU" sz="800" dirty="0"/>
              <a:t>; </a:t>
            </a:r>
            <a:r>
              <a:rPr lang="en-US" sz="800" dirty="0"/>
              <a:t>VEL: </a:t>
            </a:r>
            <a:r>
              <a:rPr lang="ru-RU" sz="800" dirty="0" err="1"/>
              <a:t>велпатасвир</a:t>
            </a:r>
            <a:endParaRPr lang="ru-RU" sz="800" dirty="0"/>
          </a:p>
        </p:txBody>
      </p:sp>
      <p:sp>
        <p:nvSpPr>
          <p:cNvPr id="15" name="Text Placeholder 2">
            <a:extLst>
              <a:ext uri="{FF2B5EF4-FFF2-40B4-BE49-F238E27FC236}">
                <a16:creationId xmlns="" xmlns:a16="http://schemas.microsoft.com/office/drawing/2014/main" id="{DD7FD476-4012-4040-BE0C-7A782F4EA2E6}"/>
              </a:ext>
            </a:extLst>
          </p:cNvPr>
          <p:cNvSpPr>
            <a:spLocks noGrp="1"/>
          </p:cNvSpPr>
          <p:nvPr>
            <p:ph type="body" sz="quarter" idx="15"/>
          </p:nvPr>
        </p:nvSpPr>
        <p:spPr/>
        <p:txBody>
          <a:bodyPr/>
          <a:lstStyle/>
          <a:p>
            <a:r>
              <a:rPr lang="ru-RU" dirty="0"/>
              <a:t>Противовирусная терапия ХГС</a:t>
            </a:r>
            <a:endParaRPr lang="en-GB" dirty="0"/>
          </a:p>
        </p:txBody>
      </p:sp>
      <p:sp>
        <p:nvSpPr>
          <p:cNvPr id="16" name="Rectangle 15"/>
          <p:cNvSpPr/>
          <p:nvPr/>
        </p:nvSpPr>
        <p:spPr>
          <a:xfrm>
            <a:off x="107504" y="3501008"/>
            <a:ext cx="8856984" cy="1728192"/>
          </a:xfrm>
          <a:prstGeom prst="rect">
            <a:avLst/>
          </a:prstGeom>
          <a:noFill/>
          <a:ln w="28575">
            <a:solidFill>
              <a:schemeClr val="accent1"/>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Rectangle 2"/>
          <p:cNvSpPr/>
          <p:nvPr/>
        </p:nvSpPr>
        <p:spPr>
          <a:xfrm>
            <a:off x="-47866" y="5229200"/>
            <a:ext cx="9167723" cy="707886"/>
          </a:xfrm>
          <a:prstGeom prst="rect">
            <a:avLst/>
          </a:prstGeom>
        </p:spPr>
        <p:txBody>
          <a:bodyPr wrap="square">
            <a:spAutoFit/>
          </a:bodyPr>
          <a:lstStyle/>
          <a:p>
            <a:r>
              <a:rPr lang="en-US" altLang="en-US" sz="1100" baseline="30000" dirty="0">
                <a:solidFill>
                  <a:srgbClr val="FF0000"/>
                </a:solidFill>
              </a:rPr>
              <a:t>† </a:t>
            </a:r>
            <a:r>
              <a:rPr lang="ru-RU" altLang="en-US" sz="1100" b="1" dirty="0">
                <a:solidFill>
                  <a:srgbClr val="FF0000"/>
                </a:solidFill>
              </a:rPr>
              <a:t>16 недель для </a:t>
            </a:r>
            <a:r>
              <a:rPr lang="ru-RU" altLang="en-US" sz="1100" b="1" dirty="0" err="1">
                <a:solidFill>
                  <a:srgbClr val="FF0000"/>
                </a:solidFill>
              </a:rPr>
              <a:t>перелечивания</a:t>
            </a:r>
            <a:r>
              <a:rPr lang="ru-RU" altLang="en-US" sz="1100" b="1" dirty="0">
                <a:solidFill>
                  <a:srgbClr val="FF0000"/>
                </a:solidFill>
              </a:rPr>
              <a:t> у пациентов с 1 генотипом, получавших ингибиторы</a:t>
            </a:r>
            <a:r>
              <a:rPr lang="en-US" altLang="en-US" sz="1100" b="1" dirty="0">
                <a:solidFill>
                  <a:srgbClr val="FF0000"/>
                </a:solidFill>
              </a:rPr>
              <a:t> NS5A</a:t>
            </a:r>
            <a:r>
              <a:rPr lang="ru-RU" altLang="en-US" sz="1100" b="1" dirty="0">
                <a:solidFill>
                  <a:srgbClr val="FF0000"/>
                </a:solidFill>
              </a:rPr>
              <a:t> без </a:t>
            </a:r>
            <a:r>
              <a:rPr lang="en-US" altLang="en-US" sz="1100" b="1" dirty="0">
                <a:solidFill>
                  <a:srgbClr val="FF0000"/>
                </a:solidFill>
              </a:rPr>
              <a:t>NS3/4A</a:t>
            </a:r>
            <a:r>
              <a:rPr lang="ru-RU" altLang="en-US" sz="1100" b="1" dirty="0">
                <a:solidFill>
                  <a:srgbClr val="FF0000"/>
                </a:solidFill>
              </a:rPr>
              <a:t>, 12 недель у пациентов с 1 генотипом, получавших </a:t>
            </a:r>
            <a:r>
              <a:rPr lang="en-US" altLang="en-US" sz="1100" b="1" dirty="0">
                <a:solidFill>
                  <a:srgbClr val="FF0000"/>
                </a:solidFill>
              </a:rPr>
              <a:t>NS3/4A</a:t>
            </a:r>
            <a:r>
              <a:rPr lang="ru-RU" altLang="en-US" sz="1100" b="1" dirty="0">
                <a:solidFill>
                  <a:srgbClr val="FF0000"/>
                </a:solidFill>
              </a:rPr>
              <a:t> без </a:t>
            </a:r>
            <a:r>
              <a:rPr lang="en-US" altLang="en-US" sz="1100" b="1" dirty="0">
                <a:solidFill>
                  <a:srgbClr val="FF0000"/>
                </a:solidFill>
              </a:rPr>
              <a:t>NS5A</a:t>
            </a:r>
            <a:r>
              <a:rPr lang="ru-RU" altLang="en-US" sz="1100" b="1" dirty="0">
                <a:solidFill>
                  <a:srgbClr val="FF0000"/>
                </a:solidFill>
              </a:rPr>
              <a:t>, не рекомендован у пациентов с 3 генотипом, получавших </a:t>
            </a:r>
            <a:r>
              <a:rPr lang="en-US" altLang="en-US" sz="1100" b="1" dirty="0">
                <a:solidFill>
                  <a:srgbClr val="FF0000"/>
                </a:solidFill>
              </a:rPr>
              <a:t>NS5A</a:t>
            </a:r>
            <a:r>
              <a:rPr lang="ru-RU" altLang="en-US" sz="1100" b="1" dirty="0">
                <a:solidFill>
                  <a:srgbClr val="FF0000"/>
                </a:solidFill>
              </a:rPr>
              <a:t> или </a:t>
            </a:r>
            <a:r>
              <a:rPr lang="en-US" altLang="en-US" sz="1100" b="1" dirty="0">
                <a:solidFill>
                  <a:srgbClr val="FF0000"/>
                </a:solidFill>
              </a:rPr>
              <a:t>NS3/4A</a:t>
            </a:r>
            <a:r>
              <a:rPr lang="ru-RU" altLang="en-US" sz="1100" b="1" dirty="0">
                <a:solidFill>
                  <a:srgbClr val="FF0000"/>
                </a:solidFill>
              </a:rPr>
              <a:t>     </a:t>
            </a:r>
            <a:r>
              <a:rPr lang="en-US" altLang="en-US" b="1" dirty="0">
                <a:solidFill>
                  <a:srgbClr val="FF0000"/>
                </a:solidFill>
              </a:rPr>
              <a:t/>
            </a:r>
            <a:br>
              <a:rPr lang="en-US" altLang="en-US" b="1" dirty="0">
                <a:solidFill>
                  <a:srgbClr val="FF0000"/>
                </a:solidFill>
              </a:rPr>
            </a:br>
            <a:endParaRPr lang="ru-RU" dirty="0"/>
          </a:p>
        </p:txBody>
      </p:sp>
      <p:sp>
        <p:nvSpPr>
          <p:cNvPr id="13" name="Text Placeholder 3">
            <a:extLst>
              <a:ext uri="{FF2B5EF4-FFF2-40B4-BE49-F238E27FC236}">
                <a16:creationId xmlns="" xmlns:a16="http://schemas.microsoft.com/office/drawing/2014/main" id="{E808EDBA-E243-4B67-811F-A7EB4C5E2478}"/>
              </a:ext>
            </a:extLst>
          </p:cNvPr>
          <p:cNvSpPr txBox="1">
            <a:spLocks/>
          </p:cNvSpPr>
          <p:nvPr/>
        </p:nvSpPr>
        <p:spPr>
          <a:xfrm>
            <a:off x="251520" y="6747697"/>
            <a:ext cx="5496351" cy="280988"/>
          </a:xfrm>
          <a:prstGeom prst="rect">
            <a:avLst/>
          </a:prstGeom>
        </p:spPr>
        <p:txBody>
          <a:bodyPr vert="horz" lIns="0" tIns="0" rIns="0" bIns="0" rtlCol="0" anchor="b">
            <a:noAutofit/>
          </a:bodyPr>
          <a:lstStyle>
            <a:lvl1pPr marL="0" indent="0" algn="l" defTabSz="908447" rtl="0" fontAlgn="base">
              <a:lnSpc>
                <a:spcPct val="100000"/>
              </a:lnSpc>
              <a:spcBef>
                <a:spcPts val="0"/>
              </a:spcBef>
              <a:spcAft>
                <a:spcPct val="0"/>
              </a:spcAft>
              <a:buClr>
                <a:srgbClr val="A9A9A9"/>
              </a:buClr>
              <a:buSzPct val="90000"/>
              <a:buFontTx/>
              <a:buNone/>
              <a:defRPr sz="1000" kern="1200">
                <a:solidFill>
                  <a:schemeClr val="tx1"/>
                </a:solidFill>
                <a:latin typeface="+mn-lt"/>
                <a:ea typeface="+mn-ea"/>
                <a:cs typeface="+mn-cs"/>
              </a:defRPr>
            </a:lvl1pPr>
            <a:lvl2pPr marL="274320" indent="0" algn="l" defTabSz="908447" rtl="0" fontAlgn="base">
              <a:lnSpc>
                <a:spcPct val="90000"/>
              </a:lnSpc>
              <a:spcBef>
                <a:spcPts val="797"/>
              </a:spcBef>
              <a:spcAft>
                <a:spcPct val="0"/>
              </a:spcAft>
              <a:buClr>
                <a:srgbClr val="A9A9A9"/>
              </a:buClr>
              <a:buSzPct val="90000"/>
              <a:buFontTx/>
              <a:buNone/>
              <a:defRPr sz="1000" kern="1200">
                <a:solidFill>
                  <a:schemeClr val="tx1"/>
                </a:solidFill>
                <a:latin typeface="+mn-lt"/>
                <a:ea typeface="+mn-ea"/>
                <a:cs typeface="+mn-cs"/>
              </a:defRPr>
            </a:lvl2pPr>
            <a:lvl3pPr marL="5486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3pPr>
            <a:lvl4pPr marL="7772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4pPr>
            <a:lvl5pPr marL="1005840" indent="0" algn="l" defTabSz="908447" rtl="0" fontAlgn="base">
              <a:lnSpc>
                <a:spcPct val="90000"/>
              </a:lnSpc>
              <a:spcBef>
                <a:spcPts val="600"/>
              </a:spcBef>
              <a:spcAft>
                <a:spcPct val="0"/>
              </a:spcAft>
              <a:buClr>
                <a:srgbClr val="A9A9A9"/>
              </a:buClr>
              <a:buSzPct val="90000"/>
              <a:buFontTx/>
              <a:buNone/>
              <a:defRPr sz="1000" kern="1200">
                <a:solidFill>
                  <a:schemeClr val="tx1"/>
                </a:solidFill>
                <a:latin typeface="+mn-lt"/>
                <a:ea typeface="+mn-ea"/>
                <a:cs typeface="+mn-cs"/>
              </a:defRPr>
            </a:lvl5pPr>
            <a:lvl6pPr marL="1409802"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3718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64616" indent="-181922" algn="l" defTabSz="909608"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091967" indent="-181922" algn="l" defTabSz="909608"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r>
              <a:rPr lang="en-GB" altLang="en-US" sz="800" dirty="0"/>
              <a:t>Bristol-Myers Squibb </a:t>
            </a:r>
            <a:r>
              <a:rPr lang="ru-RU" altLang="en-US" sz="800" dirty="0"/>
              <a:t>ДАКЛИНЗА® </a:t>
            </a:r>
            <a:r>
              <a:rPr lang="en-GB" altLang="en-US" sz="800" dirty="0"/>
              <a:t>(</a:t>
            </a:r>
            <a:r>
              <a:rPr lang="ru-RU" altLang="en-US" sz="800" dirty="0" err="1"/>
              <a:t>даклатасвир</a:t>
            </a:r>
            <a:r>
              <a:rPr lang="en-GB" altLang="en-US" sz="800" dirty="0"/>
              <a:t>) </a:t>
            </a:r>
            <a:r>
              <a:rPr lang="ru-RU" altLang="en-US" sz="800" dirty="0"/>
              <a:t>ИМП</a:t>
            </a:r>
            <a:r>
              <a:rPr lang="en-GB" altLang="en-US" sz="800" dirty="0"/>
              <a:t>, </a:t>
            </a:r>
            <a:r>
              <a:rPr lang="ru-RU" altLang="en-US" sz="800" dirty="0"/>
              <a:t>март </a:t>
            </a:r>
            <a:r>
              <a:rPr lang="en-GB" altLang="en-US" sz="800" dirty="0"/>
              <a:t>201</a:t>
            </a:r>
            <a:r>
              <a:rPr lang="ru-RU" altLang="en-US" sz="800" dirty="0"/>
              <a:t>7</a:t>
            </a:r>
            <a:endParaRPr lang="en-GB" altLang="en-US" sz="800" dirty="0"/>
          </a:p>
          <a:p>
            <a:r>
              <a:rPr lang="en-GB" altLang="en-US" sz="800" dirty="0"/>
              <a:t>AbbVie Ltd. </a:t>
            </a:r>
            <a:r>
              <a:rPr lang="ru-RU" altLang="en-US" sz="800" dirty="0"/>
              <a:t>ВИКЕЙРА®</a:t>
            </a:r>
            <a:r>
              <a:rPr lang="en-GB" sz="800" dirty="0"/>
              <a:t> </a:t>
            </a:r>
            <a:r>
              <a:rPr lang="en-GB" altLang="en-US" sz="800" dirty="0"/>
              <a:t>(</a:t>
            </a:r>
            <a:r>
              <a:rPr lang="ru-RU" altLang="en-US" sz="800" dirty="0" err="1"/>
              <a:t>омбитасвир</a:t>
            </a:r>
            <a:r>
              <a:rPr lang="ru-RU" altLang="en-US" sz="800" dirty="0"/>
              <a:t>/</a:t>
            </a:r>
            <a:r>
              <a:rPr lang="ru-RU" altLang="en-US" sz="800" dirty="0" err="1"/>
              <a:t>паритапревир</a:t>
            </a:r>
            <a:r>
              <a:rPr lang="ru-RU" altLang="en-US" sz="800" dirty="0"/>
              <a:t>/</a:t>
            </a:r>
            <a:r>
              <a:rPr lang="ru-RU" altLang="en-US" sz="800" dirty="0" err="1"/>
              <a:t>ритонавир</a:t>
            </a:r>
            <a:r>
              <a:rPr lang="ru-RU" altLang="en-US" sz="800" dirty="0"/>
              <a:t> + </a:t>
            </a:r>
            <a:r>
              <a:rPr lang="ru-RU" altLang="en-US" sz="800" dirty="0" err="1"/>
              <a:t>дасабувир</a:t>
            </a:r>
            <a:r>
              <a:rPr lang="en-GB" altLang="en-US" sz="800" dirty="0"/>
              <a:t>) </a:t>
            </a:r>
            <a:r>
              <a:rPr lang="ru-RU" sz="800" dirty="0"/>
              <a:t>ИМП</a:t>
            </a:r>
            <a:r>
              <a:rPr lang="en-GB" sz="800" dirty="0"/>
              <a:t>,</a:t>
            </a:r>
            <a:r>
              <a:rPr lang="en-GB" altLang="en-US" sz="800" dirty="0"/>
              <a:t> </a:t>
            </a:r>
            <a:r>
              <a:rPr lang="ru-RU" altLang="en-US" sz="800" dirty="0"/>
              <a:t>май</a:t>
            </a:r>
            <a:r>
              <a:rPr lang="en-GB" altLang="en-US" sz="800" dirty="0"/>
              <a:t> 2018; </a:t>
            </a:r>
            <a:br>
              <a:rPr lang="en-GB" altLang="en-US" sz="800" dirty="0"/>
            </a:br>
            <a:r>
              <a:rPr lang="en-GB" sz="800" dirty="0"/>
              <a:t>Merck Sharp &amp; Dohme Ltd. </a:t>
            </a:r>
            <a:r>
              <a:rPr lang="ru-RU" sz="800" dirty="0"/>
              <a:t>ЗЕПАТИР®</a:t>
            </a:r>
            <a:r>
              <a:rPr lang="en-GB" sz="800" dirty="0"/>
              <a:t> (</a:t>
            </a:r>
            <a:r>
              <a:rPr lang="ru-RU" sz="800" dirty="0" err="1"/>
              <a:t>гразопревир</a:t>
            </a:r>
            <a:r>
              <a:rPr lang="ru-RU" sz="800" dirty="0"/>
              <a:t>/</a:t>
            </a:r>
            <a:r>
              <a:rPr lang="ru-RU" sz="800" dirty="0" err="1"/>
              <a:t>элбасвир</a:t>
            </a:r>
            <a:r>
              <a:rPr lang="en-GB" sz="800" dirty="0"/>
              <a:t>) </a:t>
            </a:r>
            <a:r>
              <a:rPr lang="ru-RU" sz="800" dirty="0"/>
              <a:t>ИМП</a:t>
            </a:r>
            <a:r>
              <a:rPr lang="en-GB" sz="800" dirty="0"/>
              <a:t>, </a:t>
            </a:r>
            <a:r>
              <a:rPr lang="ru-RU" sz="800" dirty="0"/>
              <a:t>сентябрь </a:t>
            </a:r>
            <a:r>
              <a:rPr lang="en-GB" sz="800" dirty="0"/>
              <a:t>2018;</a:t>
            </a:r>
            <a:br>
              <a:rPr lang="en-GB" sz="800" dirty="0"/>
            </a:br>
            <a:r>
              <a:rPr lang="en-GB" sz="800" dirty="0"/>
              <a:t>AbbVie Ltd. </a:t>
            </a:r>
            <a:r>
              <a:rPr lang="ru-RU" sz="800" dirty="0"/>
              <a:t>МАВИРЕТ</a:t>
            </a:r>
            <a:r>
              <a:rPr lang="en-GB" sz="800" dirty="0"/>
              <a:t>® (</a:t>
            </a:r>
            <a:r>
              <a:rPr lang="ru-RU" sz="800" dirty="0" err="1"/>
              <a:t>глекапревир</a:t>
            </a:r>
            <a:r>
              <a:rPr lang="ru-RU" sz="800" dirty="0"/>
              <a:t>/</a:t>
            </a:r>
            <a:r>
              <a:rPr lang="ru-RU" sz="800" dirty="0" err="1"/>
              <a:t>элбасвир</a:t>
            </a:r>
            <a:r>
              <a:rPr lang="en-GB" sz="800" dirty="0"/>
              <a:t>) </a:t>
            </a:r>
            <a:r>
              <a:rPr lang="ru-RU" sz="800" dirty="0"/>
              <a:t>ИМП</a:t>
            </a:r>
            <a:r>
              <a:rPr lang="en-GB" sz="800" dirty="0"/>
              <a:t>, </a:t>
            </a:r>
            <a:r>
              <a:rPr lang="ru-RU" sz="800" dirty="0"/>
              <a:t>февраль</a:t>
            </a:r>
            <a:r>
              <a:rPr lang="en-GB" sz="800" dirty="0"/>
              <a:t> 201</a:t>
            </a:r>
            <a:r>
              <a:rPr lang="ru-RU" sz="800" dirty="0"/>
              <a:t>9</a:t>
            </a:r>
            <a:r>
              <a:rPr lang="en-GB" sz="800" dirty="0"/>
              <a:t>;</a:t>
            </a:r>
            <a:endParaRPr lang="ru-RU" sz="800" dirty="0"/>
          </a:p>
          <a:p>
            <a:r>
              <a:rPr lang="en-GB" sz="800" dirty="0"/>
              <a:t>Gilead Sciences </a:t>
            </a:r>
            <a:r>
              <a:rPr lang="en-US" sz="800" dirty="0"/>
              <a:t>Russia, </a:t>
            </a:r>
            <a:r>
              <a:rPr lang="ru-RU" sz="800" dirty="0" err="1"/>
              <a:t>Эпклюза</a:t>
            </a:r>
            <a:r>
              <a:rPr lang="en-GB" sz="800" dirty="0"/>
              <a:t>▼ (</a:t>
            </a:r>
            <a:r>
              <a:rPr lang="ru-RU" sz="800" dirty="0" err="1"/>
              <a:t>софосбувир</a:t>
            </a:r>
            <a:r>
              <a:rPr lang="ru-RU" sz="800" dirty="0"/>
              <a:t>/</a:t>
            </a:r>
            <a:r>
              <a:rPr lang="ru-RU" sz="800" dirty="0" err="1"/>
              <a:t>велпатасвир</a:t>
            </a:r>
            <a:r>
              <a:rPr lang="en-GB" sz="800" dirty="0"/>
              <a:t>) </a:t>
            </a:r>
            <a:r>
              <a:rPr lang="ru-RU" sz="800" dirty="0"/>
              <a:t>ИМП</a:t>
            </a:r>
            <a:r>
              <a:rPr lang="en-GB" sz="800" dirty="0"/>
              <a:t>, </a:t>
            </a:r>
            <a:r>
              <a:rPr lang="ru-RU" sz="800" dirty="0"/>
              <a:t>август</a:t>
            </a:r>
            <a:r>
              <a:rPr lang="en-GB" sz="800" dirty="0"/>
              <a:t> 201</a:t>
            </a:r>
            <a:r>
              <a:rPr lang="ru-RU" sz="800" dirty="0"/>
              <a:t>9</a:t>
            </a:r>
            <a:r>
              <a:rPr lang="en-GB" sz="800" dirty="0"/>
              <a:t>;</a:t>
            </a:r>
            <a:endParaRPr lang="ru-RU" sz="800" dirty="0"/>
          </a:p>
          <a:p>
            <a:r>
              <a:rPr lang="en-US" sz="800" dirty="0"/>
              <a:t>Gilead Sciences Russia, </a:t>
            </a:r>
            <a:r>
              <a:rPr lang="ru-RU" sz="800" dirty="0" err="1"/>
              <a:t>Совальди</a:t>
            </a:r>
            <a:r>
              <a:rPr lang="en-US" sz="800" dirty="0"/>
              <a:t> </a:t>
            </a:r>
            <a:r>
              <a:rPr lang="ru-RU" sz="800" dirty="0"/>
              <a:t>( </a:t>
            </a:r>
            <a:r>
              <a:rPr lang="ru-RU" sz="800" dirty="0" err="1"/>
              <a:t>софосбувир</a:t>
            </a:r>
            <a:r>
              <a:rPr lang="ru-RU" sz="800" dirty="0"/>
              <a:t>), ИМП, июнь 2019</a:t>
            </a:r>
            <a:endParaRPr lang="en-GB" sz="800" dirty="0"/>
          </a:p>
          <a:p>
            <a:endParaRPr lang="ru-RU" dirty="0"/>
          </a:p>
          <a:p>
            <a:endParaRPr lang="en-GB" dirty="0"/>
          </a:p>
        </p:txBody>
      </p:sp>
    </p:spTree>
    <p:extLst>
      <p:ext uri="{BB962C8B-B14F-4D97-AF65-F5344CB8AC3E}">
        <p14:creationId xmlns:p14="http://schemas.microsoft.com/office/powerpoint/2010/main" val="343820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B47EC-B55A-47A2-97DA-168F56A79930}"/>
              </a:ext>
            </a:extLst>
          </p:cNvPr>
          <p:cNvSpPr>
            <a:spLocks noGrp="1"/>
          </p:cNvSpPr>
          <p:nvPr>
            <p:ph type="title"/>
          </p:nvPr>
        </p:nvSpPr>
        <p:spPr/>
        <p:txBody>
          <a:bodyPr/>
          <a:lstStyle/>
          <a:p>
            <a:r>
              <a:rPr lang="ru-RU" b="1" dirty="0">
                <a:solidFill>
                  <a:schemeClr val="tx2">
                    <a:lumMod val="75000"/>
                  </a:schemeClr>
                </a:solidFill>
              </a:rPr>
              <a:t>Глобальные сроки элиминации ВГС: оценка </a:t>
            </a:r>
            <a:r>
              <a:rPr lang="ru-RU" b="1" dirty="0" smtClean="0">
                <a:solidFill>
                  <a:schemeClr val="tx2">
                    <a:lumMod val="75000"/>
                  </a:schemeClr>
                </a:solidFill>
              </a:rPr>
              <a:t>сроков  достижения </a:t>
            </a:r>
            <a:r>
              <a:rPr lang="ru-RU" b="1" dirty="0">
                <a:solidFill>
                  <a:schemeClr val="tx2">
                    <a:lumMod val="75000"/>
                  </a:schemeClr>
                </a:solidFill>
              </a:rPr>
              <a:t>целей ВОЗ  по элиминации ВГС</a:t>
            </a:r>
          </a:p>
        </p:txBody>
      </p:sp>
      <p:pic>
        <p:nvPicPr>
          <p:cNvPr id="18" name="Picture 17">
            <a:extLst>
              <a:ext uri="{FF2B5EF4-FFF2-40B4-BE49-F238E27FC236}">
                <a16:creationId xmlns="" xmlns:a16="http://schemas.microsoft.com/office/drawing/2014/main" id="{B58F5CB4-17D8-45D8-89AB-BEC916C0D146}"/>
              </a:ext>
            </a:extLst>
          </p:cNvPr>
          <p:cNvPicPr>
            <a:picLocks noChangeAspect="1"/>
          </p:cNvPicPr>
          <p:nvPr/>
        </p:nvPicPr>
        <p:blipFill>
          <a:blip r:embed="rId2"/>
          <a:stretch>
            <a:fillRect/>
          </a:stretch>
        </p:blipFill>
        <p:spPr>
          <a:xfrm>
            <a:off x="224058" y="1694007"/>
            <a:ext cx="8781390" cy="4242770"/>
          </a:xfrm>
          <a:prstGeom prst="rect">
            <a:avLst/>
          </a:prstGeom>
        </p:spPr>
      </p:pic>
      <p:sp>
        <p:nvSpPr>
          <p:cNvPr id="19" name="Text Placeholder 11">
            <a:extLst>
              <a:ext uri="{FF2B5EF4-FFF2-40B4-BE49-F238E27FC236}">
                <a16:creationId xmlns="" xmlns:a16="http://schemas.microsoft.com/office/drawing/2014/main" id="{ED07F7D5-8980-44B7-AC59-5B28691D89EA}"/>
              </a:ext>
            </a:extLst>
          </p:cNvPr>
          <p:cNvSpPr txBox="1">
            <a:spLocks/>
          </p:cNvSpPr>
          <p:nvPr/>
        </p:nvSpPr>
        <p:spPr>
          <a:xfrm>
            <a:off x="224058" y="6480470"/>
            <a:ext cx="10485872" cy="19403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r>
              <a:rPr lang="en-GB" sz="1100" dirty="0" err="1"/>
              <a:t>Razavi</a:t>
            </a:r>
            <a:r>
              <a:rPr lang="en-GB" sz="1100" dirty="0"/>
              <a:t> H, et al. EASL 2019; poster presentation (SAT-260).</a:t>
            </a:r>
          </a:p>
        </p:txBody>
      </p:sp>
    </p:spTree>
    <p:extLst>
      <p:ext uri="{BB962C8B-B14F-4D97-AF65-F5344CB8AC3E}">
        <p14:creationId xmlns:p14="http://schemas.microsoft.com/office/powerpoint/2010/main" val="3646995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extLst/>
          </p:nvPr>
        </p:nvGraphicFramePr>
        <p:xfrm>
          <a:off x="6197600" y="2088254"/>
          <a:ext cx="22860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Chart 58"/>
          <p:cNvGraphicFramePr/>
          <p:nvPr>
            <p:extLst/>
          </p:nvPr>
        </p:nvGraphicFramePr>
        <p:xfrm>
          <a:off x="3446034" y="2088254"/>
          <a:ext cx="2404332"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p:cNvGraphicFramePr/>
          <p:nvPr>
            <p:extLst/>
          </p:nvPr>
        </p:nvGraphicFramePr>
        <p:xfrm>
          <a:off x="812800" y="2088254"/>
          <a:ext cx="22860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34" name="Title 1"/>
          <p:cNvSpPr>
            <a:spLocks noGrp="1"/>
          </p:cNvSpPr>
          <p:nvPr>
            <p:ph type="title"/>
          </p:nvPr>
        </p:nvSpPr>
        <p:spPr/>
        <p:txBody>
          <a:bodyPr/>
          <a:lstStyle/>
          <a:p>
            <a:r>
              <a:rPr lang="ru-RU" sz="2000" b="1" i="0" dirty="0">
                <a:solidFill>
                  <a:schemeClr val="accent1"/>
                </a:solidFill>
              </a:rPr>
              <a:t>СОФ/ВЕЛ</a:t>
            </a:r>
            <a:r>
              <a:rPr lang="ru" sz="2000" b="1" i="0" dirty="0">
                <a:solidFill>
                  <a:schemeClr val="accent1"/>
                </a:solidFill>
              </a:rPr>
              <a:t>+</a:t>
            </a:r>
            <a:r>
              <a:rPr lang="ru-RU" sz="2000" b="1" i="0" dirty="0">
                <a:solidFill>
                  <a:schemeClr val="accent1"/>
                </a:solidFill>
              </a:rPr>
              <a:t>РБВ</a:t>
            </a:r>
            <a:r>
              <a:rPr lang="ru" sz="2000" b="1" i="0" dirty="0">
                <a:solidFill>
                  <a:schemeClr val="accent1"/>
                </a:solidFill>
              </a:rPr>
              <a:t> в течение 24 недель у пациентов, которые ранее не ответили на лечение </a:t>
            </a:r>
            <a:r>
              <a:rPr lang="ru-RU" sz="2000" b="1" i="0" dirty="0">
                <a:solidFill>
                  <a:schemeClr val="accent1"/>
                </a:solidFill>
              </a:rPr>
              <a:t>СОФ/ВЕЛ</a:t>
            </a:r>
            <a:r>
              <a:rPr lang="ru" sz="2000" b="1" i="0" dirty="0">
                <a:solidFill>
                  <a:schemeClr val="accent1"/>
                </a:solidFill>
              </a:rPr>
              <a:t> </a:t>
            </a:r>
          </a:p>
        </p:txBody>
      </p:sp>
      <p:sp>
        <p:nvSpPr>
          <p:cNvPr id="5" name="Content Placeholder 4"/>
          <p:cNvSpPr>
            <a:spLocks noGrp="1"/>
          </p:cNvSpPr>
          <p:nvPr>
            <p:ph idx="1"/>
          </p:nvPr>
        </p:nvSpPr>
        <p:spPr>
          <a:xfrm>
            <a:off x="457200" y="5529184"/>
            <a:ext cx="8229600" cy="852144"/>
          </a:xfrm>
        </p:spPr>
        <p:txBody>
          <a:bodyPr/>
          <a:lstStyle/>
          <a:p>
            <a:pPr>
              <a:spcBef>
                <a:spcPts val="600"/>
              </a:spcBef>
            </a:pPr>
            <a:r>
              <a:rPr lang="ru" sz="1400" b="0" i="0" dirty="0">
                <a:solidFill>
                  <a:srgbClr val="000000"/>
                </a:solidFill>
              </a:rPr>
              <a:t>11/13 пациентов с ГТ 3 с RAV имели Y93H; 9 (82%) достигли СВО12</a:t>
            </a:r>
          </a:p>
          <a:p>
            <a:pPr>
              <a:spcBef>
                <a:spcPts val="600"/>
              </a:spcBef>
            </a:pPr>
            <a:r>
              <a:rPr lang="ru" sz="1400" b="0" i="0" dirty="0">
                <a:solidFill>
                  <a:srgbClr val="000000"/>
                </a:solidFill>
              </a:rPr>
              <a:t>5 пациентов имели 2 RAV к NS5A; все 5 достигли СВО12</a:t>
            </a:r>
          </a:p>
          <a:p>
            <a:pPr>
              <a:spcBef>
                <a:spcPts val="600"/>
              </a:spcBef>
            </a:pPr>
            <a:r>
              <a:rPr lang="ru" sz="1400" b="0" i="0" dirty="0">
                <a:solidFill>
                  <a:srgbClr val="000000"/>
                </a:solidFill>
              </a:rPr>
              <a:t>3 пациента имели RAV к NS3; все 3 достигли СВО12 </a:t>
            </a:r>
          </a:p>
          <a:p>
            <a:pPr lvl="1"/>
            <a:endParaRPr lang="en-US" sz="1200" dirty="0"/>
          </a:p>
        </p:txBody>
      </p:sp>
      <p:sp>
        <p:nvSpPr>
          <p:cNvPr id="7" name="Text Placeholder 6"/>
          <p:cNvSpPr>
            <a:spLocks noGrp="1"/>
          </p:cNvSpPr>
          <p:nvPr>
            <p:ph type="body" sz="quarter" idx="13"/>
          </p:nvPr>
        </p:nvSpPr>
        <p:spPr/>
        <p:txBody>
          <a:bodyPr/>
          <a:lstStyle/>
          <a:p>
            <a:r>
              <a:rPr lang="ru" sz="1600" b="0" i="0" dirty="0">
                <a:solidFill>
                  <a:srgbClr val="000000"/>
                </a:solidFill>
              </a:rPr>
              <a:t>Исследование повторного лечения</a:t>
            </a:r>
          </a:p>
        </p:txBody>
      </p:sp>
      <p:sp>
        <p:nvSpPr>
          <p:cNvPr id="49" name="TextBox 48"/>
          <p:cNvSpPr txBox="1"/>
          <p:nvPr/>
        </p:nvSpPr>
        <p:spPr>
          <a:xfrm>
            <a:off x="3472926" y="1685263"/>
            <a:ext cx="2377440" cy="365760"/>
          </a:xfrm>
          <a:prstGeom prst="rect">
            <a:avLst/>
          </a:prstGeom>
          <a:noFill/>
        </p:spPr>
        <p:txBody>
          <a:bodyPr wrap="none" rtlCol="0" anchor="b">
            <a:noAutofit/>
          </a:bodyPr>
          <a:lstStyle/>
          <a:p>
            <a:pPr algn="ctr"/>
            <a:r>
              <a:rPr lang="ru" sz="1400" b="1" i="0" dirty="0">
                <a:solidFill>
                  <a:srgbClr val="000000"/>
                </a:solidFill>
              </a:rPr>
              <a:t>ГТ 2 (n=13*)</a:t>
            </a:r>
          </a:p>
        </p:txBody>
      </p:sp>
      <p:sp>
        <p:nvSpPr>
          <p:cNvPr id="22" name="TextBox 21"/>
          <p:cNvSpPr txBox="1"/>
          <p:nvPr/>
        </p:nvSpPr>
        <p:spPr>
          <a:xfrm>
            <a:off x="780526" y="1685263"/>
            <a:ext cx="2377440" cy="365760"/>
          </a:xfrm>
          <a:prstGeom prst="rect">
            <a:avLst/>
          </a:prstGeom>
          <a:noFill/>
        </p:spPr>
        <p:txBody>
          <a:bodyPr wrap="none" rtlCol="0" anchor="b">
            <a:noAutofit/>
          </a:bodyPr>
          <a:lstStyle/>
          <a:p>
            <a:pPr algn="ctr"/>
            <a:r>
              <a:rPr lang="ru" sz="1400" b="1" i="0" dirty="0">
                <a:solidFill>
                  <a:srgbClr val="000000"/>
                </a:solidFill>
              </a:rPr>
              <a:t>ГТ 1 (n=34)</a:t>
            </a:r>
          </a:p>
        </p:txBody>
      </p:sp>
      <p:sp>
        <p:nvSpPr>
          <p:cNvPr id="26" name="TextBox 25"/>
          <p:cNvSpPr txBox="1"/>
          <p:nvPr/>
        </p:nvSpPr>
        <p:spPr>
          <a:xfrm>
            <a:off x="6165326" y="1685263"/>
            <a:ext cx="2377440" cy="365760"/>
          </a:xfrm>
          <a:prstGeom prst="rect">
            <a:avLst/>
          </a:prstGeom>
          <a:noFill/>
        </p:spPr>
        <p:txBody>
          <a:bodyPr wrap="none" rtlCol="0" anchor="b">
            <a:noAutofit/>
          </a:bodyPr>
          <a:lstStyle/>
          <a:p>
            <a:pPr algn="ctr"/>
            <a:r>
              <a:rPr lang="ru" sz="1400" b="1" i="0" dirty="0">
                <a:solidFill>
                  <a:srgbClr val="000000"/>
                </a:solidFill>
              </a:rPr>
              <a:t>ГТ 3 (n = 16)</a:t>
            </a:r>
          </a:p>
        </p:txBody>
      </p:sp>
      <p:sp>
        <p:nvSpPr>
          <p:cNvPr id="41" name="Rectangle 40"/>
          <p:cNvSpPr/>
          <p:nvPr/>
        </p:nvSpPr>
        <p:spPr>
          <a:xfrm>
            <a:off x="2048493" y="3965220"/>
            <a:ext cx="640080" cy="13716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t"/>
          <a:lstStyle/>
          <a:p>
            <a:pPr algn="ctr">
              <a:defRPr/>
            </a:pPr>
            <a:r>
              <a:rPr lang="ru" sz="1400" b="1" i="0" dirty="0">
                <a:solidFill>
                  <a:srgbClr val="FFFFFF"/>
                </a:solidFill>
              </a:rPr>
              <a:t>100% СВО</a:t>
            </a:r>
          </a:p>
        </p:txBody>
      </p:sp>
      <p:sp>
        <p:nvSpPr>
          <p:cNvPr id="44" name="Rectangle 43"/>
          <p:cNvSpPr/>
          <p:nvPr/>
        </p:nvSpPr>
        <p:spPr>
          <a:xfrm>
            <a:off x="1331445" y="4003320"/>
            <a:ext cx="640080" cy="1316736"/>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t"/>
          <a:lstStyle/>
          <a:p>
            <a:pPr algn="ctr">
              <a:defRPr/>
            </a:pPr>
            <a:r>
              <a:rPr lang="ru" sz="1400" b="1" i="0" dirty="0">
                <a:solidFill>
                  <a:srgbClr val="FFFFFF"/>
                </a:solidFill>
              </a:rPr>
              <a:t>96% СВО</a:t>
            </a:r>
          </a:p>
        </p:txBody>
      </p:sp>
      <p:sp>
        <p:nvSpPr>
          <p:cNvPr id="60" name="Rectangle 59"/>
          <p:cNvSpPr/>
          <p:nvPr/>
        </p:nvSpPr>
        <p:spPr>
          <a:xfrm>
            <a:off x="4741931" y="3965220"/>
            <a:ext cx="640080" cy="13716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t"/>
          <a:lstStyle/>
          <a:p>
            <a:pPr algn="ctr">
              <a:defRPr/>
            </a:pPr>
            <a:r>
              <a:rPr lang="ru" sz="1400" b="1" i="0" dirty="0">
                <a:solidFill>
                  <a:srgbClr val="FFFFFF"/>
                </a:solidFill>
              </a:rPr>
              <a:t>100% СВО</a:t>
            </a:r>
          </a:p>
        </p:txBody>
      </p:sp>
      <p:sp>
        <p:nvSpPr>
          <p:cNvPr id="64" name="Rectangle 63"/>
          <p:cNvSpPr/>
          <p:nvPr/>
        </p:nvSpPr>
        <p:spPr>
          <a:xfrm>
            <a:off x="4026971" y="3965220"/>
            <a:ext cx="640080" cy="1371600"/>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t"/>
          <a:lstStyle/>
          <a:p>
            <a:pPr algn="ctr">
              <a:defRPr/>
            </a:pPr>
            <a:r>
              <a:rPr lang="ru" sz="1400" b="1" i="0" dirty="0">
                <a:solidFill>
                  <a:srgbClr val="FFFFFF"/>
                </a:solidFill>
              </a:rPr>
              <a:t>100% СВО</a:t>
            </a:r>
          </a:p>
        </p:txBody>
      </p:sp>
      <p:sp>
        <p:nvSpPr>
          <p:cNvPr id="29" name="TextBox 28"/>
          <p:cNvSpPr txBox="1"/>
          <p:nvPr/>
        </p:nvSpPr>
        <p:spPr>
          <a:xfrm>
            <a:off x="3657600" y="2660494"/>
            <a:ext cx="1091762" cy="665376"/>
          </a:xfrm>
          <a:prstGeom prst="rect">
            <a:avLst/>
          </a:prstGeom>
          <a:noFill/>
          <a:ln>
            <a:noFill/>
          </a:ln>
        </p:spPr>
        <p:txBody>
          <a:bodyPr wrap="square" rtlCol="0" anchor="ctr">
            <a:noAutofit/>
          </a:bodyPr>
          <a:lstStyle/>
          <a:p>
            <a:pPr algn="ctr"/>
            <a:r>
              <a:rPr lang="ru" sz="1400" b="1" i="0" dirty="0">
                <a:solidFill>
                  <a:srgbClr val="000000"/>
                </a:solidFill>
              </a:rPr>
              <a:t>38%</a:t>
            </a:r>
          </a:p>
          <a:p>
            <a:pPr algn="ctr"/>
            <a:r>
              <a:rPr lang="ru" sz="1400" b="1" i="0" dirty="0">
                <a:solidFill>
                  <a:srgbClr val="000000"/>
                </a:solidFill>
              </a:rPr>
              <a:t>Без RAV</a:t>
            </a:r>
          </a:p>
          <a:p>
            <a:pPr algn="ctr"/>
            <a:r>
              <a:rPr lang="ru" sz="1400" b="1" i="0" dirty="0">
                <a:solidFill>
                  <a:srgbClr val="000000"/>
                </a:solidFill>
              </a:rPr>
              <a:t>5/13</a:t>
            </a:r>
          </a:p>
        </p:txBody>
      </p:sp>
      <p:sp>
        <p:nvSpPr>
          <p:cNvPr id="30" name="TextBox 29"/>
          <p:cNvSpPr txBox="1"/>
          <p:nvPr/>
        </p:nvSpPr>
        <p:spPr>
          <a:xfrm>
            <a:off x="4689158" y="2660494"/>
            <a:ext cx="809768" cy="665376"/>
          </a:xfrm>
          <a:prstGeom prst="rect">
            <a:avLst/>
          </a:prstGeom>
          <a:noFill/>
          <a:ln>
            <a:noFill/>
          </a:ln>
        </p:spPr>
        <p:txBody>
          <a:bodyPr wrap="square" rtlCol="0" anchor="ctr">
            <a:noAutofit/>
          </a:bodyPr>
          <a:lstStyle/>
          <a:p>
            <a:pPr algn="ctr"/>
            <a:r>
              <a:rPr lang="ru" sz="1400" b="1" i="0" dirty="0">
                <a:solidFill>
                  <a:srgbClr val="FFFFFF"/>
                </a:solidFill>
              </a:rPr>
              <a:t>62%</a:t>
            </a:r>
          </a:p>
          <a:p>
            <a:pPr algn="ctr"/>
            <a:r>
              <a:rPr lang="ru" sz="1400" b="1" i="0" dirty="0">
                <a:solidFill>
                  <a:srgbClr val="FFFFFF"/>
                </a:solidFill>
              </a:rPr>
              <a:t>С RAV</a:t>
            </a:r>
          </a:p>
          <a:p>
            <a:pPr algn="ctr"/>
            <a:r>
              <a:rPr lang="ru" sz="1400" b="1" i="0" dirty="0">
                <a:solidFill>
                  <a:srgbClr val="FFFFFF"/>
                </a:solidFill>
              </a:rPr>
              <a:t>8/13</a:t>
            </a:r>
          </a:p>
        </p:txBody>
      </p:sp>
      <p:sp>
        <p:nvSpPr>
          <p:cNvPr id="31" name="TextBox 30"/>
          <p:cNvSpPr txBox="1"/>
          <p:nvPr/>
        </p:nvSpPr>
        <p:spPr>
          <a:xfrm>
            <a:off x="969325" y="2660494"/>
            <a:ext cx="1089894" cy="665376"/>
          </a:xfrm>
          <a:prstGeom prst="rect">
            <a:avLst/>
          </a:prstGeom>
          <a:noFill/>
          <a:ln>
            <a:noFill/>
          </a:ln>
        </p:spPr>
        <p:txBody>
          <a:bodyPr wrap="square" rtlCol="0" anchor="ctr">
            <a:noAutofit/>
          </a:bodyPr>
          <a:lstStyle/>
          <a:p>
            <a:pPr algn="ctr"/>
            <a:r>
              <a:rPr lang="ru" sz="1400" b="1" i="0" dirty="0">
                <a:solidFill>
                  <a:srgbClr val="000000"/>
                </a:solidFill>
              </a:rPr>
              <a:t>82%</a:t>
            </a:r>
          </a:p>
          <a:p>
            <a:pPr algn="ctr"/>
            <a:r>
              <a:rPr lang="ru" sz="1400" b="1" i="0" dirty="0">
                <a:solidFill>
                  <a:srgbClr val="000000"/>
                </a:solidFill>
              </a:rPr>
              <a:t>Без RAV</a:t>
            </a:r>
          </a:p>
          <a:p>
            <a:pPr algn="ctr"/>
            <a:r>
              <a:rPr lang="ru" sz="1400" b="1" i="0" dirty="0">
                <a:solidFill>
                  <a:srgbClr val="000000"/>
                </a:solidFill>
              </a:rPr>
              <a:t>28/34</a:t>
            </a:r>
          </a:p>
        </p:txBody>
      </p:sp>
      <p:sp>
        <p:nvSpPr>
          <p:cNvPr id="32" name="TextBox 31"/>
          <p:cNvSpPr txBox="1"/>
          <p:nvPr/>
        </p:nvSpPr>
        <p:spPr>
          <a:xfrm>
            <a:off x="2207183" y="2660494"/>
            <a:ext cx="809768" cy="665376"/>
          </a:xfrm>
          <a:prstGeom prst="rect">
            <a:avLst/>
          </a:prstGeom>
          <a:noFill/>
          <a:ln>
            <a:noFill/>
          </a:ln>
        </p:spPr>
        <p:txBody>
          <a:bodyPr wrap="square" rtlCol="0" anchor="ctr">
            <a:noAutofit/>
          </a:bodyPr>
          <a:lstStyle/>
          <a:p>
            <a:pPr algn="ctr"/>
            <a:r>
              <a:rPr lang="ru" sz="1400" b="1" i="0" dirty="0">
                <a:solidFill>
                  <a:srgbClr val="FFFFFF"/>
                </a:solidFill>
              </a:rPr>
              <a:t>18%</a:t>
            </a:r>
          </a:p>
          <a:p>
            <a:pPr algn="ctr"/>
            <a:r>
              <a:rPr lang="ru" sz="1400" b="1" i="0" dirty="0">
                <a:solidFill>
                  <a:srgbClr val="FFFFFF"/>
                </a:solidFill>
              </a:rPr>
              <a:t>С RAV</a:t>
            </a:r>
          </a:p>
          <a:p>
            <a:pPr algn="ctr"/>
            <a:r>
              <a:rPr lang="ru" sz="1400" b="1" i="0" dirty="0">
                <a:solidFill>
                  <a:srgbClr val="FFFFFF"/>
                </a:solidFill>
              </a:rPr>
              <a:t>6/34</a:t>
            </a:r>
          </a:p>
        </p:txBody>
      </p:sp>
      <p:sp>
        <p:nvSpPr>
          <p:cNvPr id="33" name="TextBox 32"/>
          <p:cNvSpPr txBox="1"/>
          <p:nvPr/>
        </p:nvSpPr>
        <p:spPr>
          <a:xfrm>
            <a:off x="6200313" y="2660494"/>
            <a:ext cx="1152162" cy="665376"/>
          </a:xfrm>
          <a:prstGeom prst="rect">
            <a:avLst/>
          </a:prstGeom>
          <a:noFill/>
          <a:ln>
            <a:noFill/>
          </a:ln>
        </p:spPr>
        <p:txBody>
          <a:bodyPr wrap="square" rtlCol="0" anchor="ctr">
            <a:noAutofit/>
          </a:bodyPr>
          <a:lstStyle/>
          <a:p>
            <a:pPr algn="ctr"/>
            <a:r>
              <a:rPr lang="ru" sz="1400" b="1" i="0" dirty="0">
                <a:solidFill>
                  <a:srgbClr val="000000"/>
                </a:solidFill>
              </a:rPr>
              <a:t>19%</a:t>
            </a:r>
          </a:p>
          <a:p>
            <a:pPr algn="ctr"/>
            <a:r>
              <a:rPr lang="ru" sz="1400" b="1" i="0" dirty="0">
                <a:solidFill>
                  <a:srgbClr val="000000"/>
                </a:solidFill>
              </a:rPr>
              <a:t> Без RAV</a:t>
            </a:r>
          </a:p>
          <a:p>
            <a:pPr algn="ctr"/>
            <a:r>
              <a:rPr lang="ru" sz="1400" b="1" i="0" dirty="0">
                <a:solidFill>
                  <a:srgbClr val="000000"/>
                </a:solidFill>
              </a:rPr>
              <a:t>3/16</a:t>
            </a:r>
          </a:p>
        </p:txBody>
      </p:sp>
      <p:sp>
        <p:nvSpPr>
          <p:cNvPr id="35" name="TextBox 34"/>
          <p:cNvSpPr txBox="1"/>
          <p:nvPr/>
        </p:nvSpPr>
        <p:spPr>
          <a:xfrm>
            <a:off x="7408467" y="2660494"/>
            <a:ext cx="809768" cy="665376"/>
          </a:xfrm>
          <a:prstGeom prst="rect">
            <a:avLst/>
          </a:prstGeom>
          <a:noFill/>
          <a:ln>
            <a:noFill/>
          </a:ln>
        </p:spPr>
        <p:txBody>
          <a:bodyPr wrap="square" rtlCol="0" anchor="ctr">
            <a:noAutofit/>
          </a:bodyPr>
          <a:lstStyle/>
          <a:p>
            <a:pPr algn="ctr"/>
            <a:r>
              <a:rPr lang="ru" sz="1400" b="1" i="0" dirty="0">
                <a:solidFill>
                  <a:srgbClr val="FFFFFF"/>
                </a:solidFill>
              </a:rPr>
              <a:t>81%</a:t>
            </a:r>
          </a:p>
          <a:p>
            <a:pPr algn="ctr"/>
            <a:r>
              <a:rPr lang="ru" sz="1400" b="1" i="0" dirty="0">
                <a:solidFill>
                  <a:srgbClr val="FFFFFF"/>
                </a:solidFill>
              </a:rPr>
              <a:t>С RAV</a:t>
            </a:r>
          </a:p>
          <a:p>
            <a:pPr algn="ctr"/>
            <a:r>
              <a:rPr lang="ru" sz="1400" b="1" i="0" dirty="0">
                <a:solidFill>
                  <a:srgbClr val="FFFFFF"/>
                </a:solidFill>
              </a:rPr>
              <a:t>13/16</a:t>
            </a:r>
          </a:p>
        </p:txBody>
      </p:sp>
      <p:sp>
        <p:nvSpPr>
          <p:cNvPr id="28" name="Rectangle 27"/>
          <p:cNvSpPr/>
          <p:nvPr/>
        </p:nvSpPr>
        <p:spPr>
          <a:xfrm>
            <a:off x="6716582" y="3962400"/>
            <a:ext cx="640080" cy="1371600"/>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t"/>
          <a:lstStyle/>
          <a:p>
            <a:pPr algn="ctr">
              <a:defRPr/>
            </a:pPr>
            <a:r>
              <a:rPr lang="ru" sz="1400" b="1" i="0" dirty="0">
                <a:solidFill>
                  <a:srgbClr val="FFFFFF"/>
                </a:solidFill>
              </a:rPr>
              <a:t>100% СВО</a:t>
            </a:r>
          </a:p>
        </p:txBody>
      </p:sp>
      <p:sp>
        <p:nvSpPr>
          <p:cNvPr id="37" name="Rectangle 36"/>
          <p:cNvSpPr/>
          <p:nvPr/>
        </p:nvSpPr>
        <p:spPr>
          <a:xfrm>
            <a:off x="7437120" y="3962400"/>
            <a:ext cx="640080" cy="1371600"/>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sz="1400" b="1" dirty="0">
              <a:solidFill>
                <a:prstClr val="white"/>
              </a:solidFill>
            </a:endParaRPr>
          </a:p>
        </p:txBody>
      </p:sp>
      <p:sp>
        <p:nvSpPr>
          <p:cNvPr id="36" name="Rectangle 35"/>
          <p:cNvSpPr/>
          <p:nvPr/>
        </p:nvSpPr>
        <p:spPr>
          <a:xfrm>
            <a:off x="7437120" y="4277868"/>
            <a:ext cx="640080" cy="1056132"/>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t"/>
          <a:lstStyle/>
          <a:p>
            <a:pPr algn="ctr">
              <a:defRPr/>
            </a:pPr>
            <a:r>
              <a:rPr lang="ru" sz="1400" b="1" i="0" dirty="0">
                <a:solidFill>
                  <a:srgbClr val="FFFFFF"/>
                </a:solidFill>
              </a:rPr>
              <a:t>77% СВО</a:t>
            </a:r>
          </a:p>
        </p:txBody>
      </p:sp>
      <p:sp>
        <p:nvSpPr>
          <p:cNvPr id="4" name="Rectangle 3"/>
          <p:cNvSpPr/>
          <p:nvPr/>
        </p:nvSpPr>
        <p:spPr>
          <a:xfrm>
            <a:off x="7441882" y="5030434"/>
            <a:ext cx="631904" cy="307777"/>
          </a:xfrm>
          <a:prstGeom prst="rect">
            <a:avLst/>
          </a:prstGeom>
        </p:spPr>
        <p:txBody>
          <a:bodyPr wrap="none">
            <a:spAutoFit/>
          </a:bodyPr>
          <a:lstStyle/>
          <a:p>
            <a:pPr algn="ctr">
              <a:defRPr/>
            </a:pPr>
            <a:r>
              <a:rPr lang="ru" sz="1400" b="1" i="0" dirty="0">
                <a:solidFill>
                  <a:srgbClr val="FFFFFF"/>
                </a:solidFill>
              </a:rPr>
              <a:t>10/13</a:t>
            </a:r>
          </a:p>
        </p:txBody>
      </p:sp>
      <p:sp>
        <p:nvSpPr>
          <p:cNvPr id="45" name="Rectangle 44"/>
          <p:cNvSpPr/>
          <p:nvPr/>
        </p:nvSpPr>
        <p:spPr>
          <a:xfrm>
            <a:off x="6820056" y="5030434"/>
            <a:ext cx="433132" cy="307777"/>
          </a:xfrm>
          <a:prstGeom prst="rect">
            <a:avLst/>
          </a:prstGeom>
        </p:spPr>
        <p:txBody>
          <a:bodyPr wrap="none">
            <a:spAutoFit/>
          </a:bodyPr>
          <a:lstStyle/>
          <a:p>
            <a:pPr algn="ctr">
              <a:defRPr/>
            </a:pPr>
            <a:r>
              <a:rPr lang="ru" sz="1400" b="1" i="0" dirty="0">
                <a:solidFill>
                  <a:srgbClr val="FFFFFF"/>
                </a:solidFill>
              </a:rPr>
              <a:t>3/3</a:t>
            </a:r>
          </a:p>
        </p:txBody>
      </p:sp>
      <p:sp>
        <p:nvSpPr>
          <p:cNvPr id="46" name="Rectangle 45"/>
          <p:cNvSpPr/>
          <p:nvPr/>
        </p:nvSpPr>
        <p:spPr>
          <a:xfrm>
            <a:off x="4845405" y="5030434"/>
            <a:ext cx="433132" cy="307777"/>
          </a:xfrm>
          <a:prstGeom prst="rect">
            <a:avLst/>
          </a:prstGeom>
        </p:spPr>
        <p:txBody>
          <a:bodyPr wrap="none">
            <a:spAutoFit/>
          </a:bodyPr>
          <a:lstStyle/>
          <a:p>
            <a:pPr algn="ctr">
              <a:defRPr/>
            </a:pPr>
            <a:r>
              <a:rPr lang="ru" sz="1400" b="1" i="0" dirty="0">
                <a:solidFill>
                  <a:srgbClr val="FFFFFF"/>
                </a:solidFill>
              </a:rPr>
              <a:t>8/8</a:t>
            </a:r>
          </a:p>
        </p:txBody>
      </p:sp>
      <p:sp>
        <p:nvSpPr>
          <p:cNvPr id="47" name="Rectangle 46"/>
          <p:cNvSpPr/>
          <p:nvPr/>
        </p:nvSpPr>
        <p:spPr>
          <a:xfrm>
            <a:off x="4130445" y="5030434"/>
            <a:ext cx="433132" cy="307777"/>
          </a:xfrm>
          <a:prstGeom prst="rect">
            <a:avLst/>
          </a:prstGeom>
        </p:spPr>
        <p:txBody>
          <a:bodyPr wrap="none">
            <a:spAutoFit/>
          </a:bodyPr>
          <a:lstStyle/>
          <a:p>
            <a:pPr algn="ctr">
              <a:defRPr/>
            </a:pPr>
            <a:r>
              <a:rPr lang="ru" sz="1400" b="1" i="0" dirty="0">
                <a:solidFill>
                  <a:srgbClr val="FFFFFF"/>
                </a:solidFill>
              </a:rPr>
              <a:t>5/5</a:t>
            </a:r>
          </a:p>
        </p:txBody>
      </p:sp>
      <p:sp>
        <p:nvSpPr>
          <p:cNvPr id="48" name="Rectangle 47"/>
          <p:cNvSpPr/>
          <p:nvPr/>
        </p:nvSpPr>
        <p:spPr>
          <a:xfrm>
            <a:off x="2151967" y="5030434"/>
            <a:ext cx="433132" cy="307777"/>
          </a:xfrm>
          <a:prstGeom prst="rect">
            <a:avLst/>
          </a:prstGeom>
        </p:spPr>
        <p:txBody>
          <a:bodyPr wrap="none">
            <a:spAutoFit/>
          </a:bodyPr>
          <a:lstStyle/>
          <a:p>
            <a:pPr algn="ctr">
              <a:defRPr/>
            </a:pPr>
            <a:r>
              <a:rPr lang="ru" sz="1400" b="1" i="0" dirty="0">
                <a:solidFill>
                  <a:srgbClr val="FFFFFF"/>
                </a:solidFill>
              </a:rPr>
              <a:t>6/6</a:t>
            </a:r>
          </a:p>
        </p:txBody>
      </p:sp>
      <p:sp>
        <p:nvSpPr>
          <p:cNvPr id="50" name="Rectangle 49"/>
          <p:cNvSpPr/>
          <p:nvPr/>
        </p:nvSpPr>
        <p:spPr>
          <a:xfrm>
            <a:off x="1335533" y="5030434"/>
            <a:ext cx="631904" cy="307777"/>
          </a:xfrm>
          <a:prstGeom prst="rect">
            <a:avLst/>
          </a:prstGeom>
        </p:spPr>
        <p:txBody>
          <a:bodyPr wrap="none">
            <a:spAutoFit/>
          </a:bodyPr>
          <a:lstStyle/>
          <a:p>
            <a:pPr algn="ctr">
              <a:defRPr/>
            </a:pPr>
            <a:r>
              <a:rPr lang="ru" sz="1400" b="1" i="0" dirty="0">
                <a:solidFill>
                  <a:srgbClr val="FFFFFF"/>
                </a:solidFill>
              </a:rPr>
              <a:t>27/28</a:t>
            </a:r>
          </a:p>
        </p:txBody>
      </p:sp>
      <p:sp>
        <p:nvSpPr>
          <p:cNvPr id="8" name="Rectangle 7"/>
          <p:cNvSpPr/>
          <p:nvPr/>
        </p:nvSpPr>
        <p:spPr>
          <a:xfrm>
            <a:off x="1115616" y="1315931"/>
            <a:ext cx="6911507" cy="369332"/>
          </a:xfrm>
          <a:prstGeom prst="rect">
            <a:avLst/>
          </a:prstGeom>
        </p:spPr>
        <p:txBody>
          <a:bodyPr wrap="none">
            <a:spAutoFit/>
          </a:bodyPr>
          <a:lstStyle/>
          <a:p>
            <a:r>
              <a:rPr lang="ru" sz="1800" b="1" i="0" dirty="0">
                <a:solidFill>
                  <a:srgbClr val="000000"/>
                </a:solidFill>
              </a:rPr>
              <a:t>Результаты: СВО12 в зависимости от наличия RAV к NS5A </a:t>
            </a:r>
          </a:p>
        </p:txBody>
      </p:sp>
      <p:sp>
        <p:nvSpPr>
          <p:cNvPr id="2" name="Rectangle 1"/>
          <p:cNvSpPr/>
          <p:nvPr/>
        </p:nvSpPr>
        <p:spPr>
          <a:xfrm>
            <a:off x="407520" y="6300028"/>
            <a:ext cx="8052912" cy="369332"/>
          </a:xfrm>
          <a:prstGeom prst="rect">
            <a:avLst/>
          </a:prstGeom>
        </p:spPr>
        <p:txBody>
          <a:bodyPr wrap="square">
            <a:spAutoFit/>
          </a:bodyPr>
          <a:lstStyle/>
          <a:p>
            <a:pPr eaLnBrk="0" fontAlgn="base" hangingPunct="0">
              <a:spcBef>
                <a:spcPct val="0"/>
              </a:spcBef>
              <a:spcAft>
                <a:spcPct val="0"/>
              </a:spcAft>
            </a:pPr>
            <a:r>
              <a:rPr lang="ru" sz="900" b="0" i="0" dirty="0">
                <a:solidFill>
                  <a:srgbClr val="000000"/>
                </a:solidFill>
              </a:rPr>
              <a:t>1% граничного значения, глубокое секвенирование. </a:t>
            </a:r>
          </a:p>
          <a:p>
            <a:pPr eaLnBrk="0" fontAlgn="base" hangingPunct="0">
              <a:spcBef>
                <a:spcPct val="0"/>
              </a:spcBef>
              <a:spcAft>
                <a:spcPct val="0"/>
              </a:spcAft>
            </a:pPr>
            <a:r>
              <a:rPr lang="ru" sz="900" b="0" i="0" dirty="0">
                <a:solidFill>
                  <a:srgbClr val="000000"/>
                </a:solidFill>
              </a:rPr>
              <a:t>*У 1 пациента не удалось провести секвенирование; 1 пациент, был исключен по причине отзыва информированного согласия.</a:t>
            </a:r>
          </a:p>
        </p:txBody>
      </p:sp>
      <p:sp>
        <p:nvSpPr>
          <p:cNvPr id="38" name="Footer Placeholder 4"/>
          <p:cNvSpPr txBox="1">
            <a:spLocks/>
          </p:cNvSpPr>
          <p:nvPr/>
        </p:nvSpPr>
        <p:spPr>
          <a:xfrm>
            <a:off x="495300" y="6654288"/>
            <a:ext cx="3048000" cy="164592"/>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a:p>
            <a:r>
              <a:rPr lang="en-US" dirty="0" err="1">
                <a:solidFill>
                  <a:prstClr val="black"/>
                </a:solidFill>
              </a:rPr>
              <a:t>Gane</a:t>
            </a:r>
            <a:r>
              <a:rPr lang="en-US" dirty="0">
                <a:solidFill>
                  <a:prstClr val="black"/>
                </a:solidFill>
              </a:rPr>
              <a:t>, EASL 2016, Oral PS024</a:t>
            </a:r>
          </a:p>
        </p:txBody>
      </p:sp>
      <p:sp>
        <p:nvSpPr>
          <p:cNvPr id="6" name="TextBox 5"/>
          <p:cNvSpPr txBox="1"/>
          <p:nvPr/>
        </p:nvSpPr>
        <p:spPr>
          <a:xfrm>
            <a:off x="6716582" y="6042986"/>
            <a:ext cx="2285528" cy="514083"/>
          </a:xfrm>
          <a:prstGeom prst="rect">
            <a:avLst/>
          </a:prstGeom>
          <a:noFill/>
        </p:spPr>
        <p:txBody>
          <a:bodyPr wrap="square" lIns="0" tIns="0" rIns="0" bIns="0" rtlCol="0">
            <a:noAutofit/>
          </a:bodyPr>
          <a:lstStyle/>
          <a:p>
            <a:pPr>
              <a:lnSpc>
                <a:spcPct val="90000"/>
              </a:lnSpc>
            </a:pPr>
            <a:r>
              <a:rPr lang="en-US" sz="1050" dirty="0" smtClean="0"/>
              <a:t>RAV</a:t>
            </a:r>
            <a:r>
              <a:rPr lang="ru-RU" sz="1050" dirty="0" smtClean="0"/>
              <a:t> – варианты, ассоциированные с резистентностью</a:t>
            </a:r>
            <a:endParaRPr lang="ru-RU" dirty="0" smtClean="0"/>
          </a:p>
        </p:txBody>
      </p:sp>
      <p:sp>
        <p:nvSpPr>
          <p:cNvPr id="39" name="Rectangle 38">
            <a:extLst>
              <a:ext uri="{FF2B5EF4-FFF2-40B4-BE49-F238E27FC236}">
                <a16:creationId xmlns="" xmlns:a16="http://schemas.microsoft.com/office/drawing/2014/main" id="{A190F15F-FDF7-4E87-B0AB-5C9CE84FE779}"/>
              </a:ext>
            </a:extLst>
          </p:cNvPr>
          <p:cNvSpPr/>
          <p:nvPr/>
        </p:nvSpPr>
        <p:spPr>
          <a:xfrm>
            <a:off x="8746297" y="132645"/>
            <a:ext cx="312906" cy="369332"/>
          </a:xfrm>
          <a:prstGeom prst="rect">
            <a:avLst/>
          </a:prstGeom>
        </p:spPr>
        <p:txBody>
          <a:bodyPr wrap="none">
            <a:spAutoFit/>
          </a:bodyPr>
          <a:lstStyle/>
          <a:p>
            <a:r>
              <a:rPr lang="en-US" dirty="0">
                <a:solidFill>
                  <a:srgbClr val="FF0000"/>
                </a:solidFill>
                <a:cs typeface="Arial" charset="0"/>
              </a:rPr>
              <a:t>‡</a:t>
            </a:r>
            <a:endParaRPr lang="en-GB" dirty="0">
              <a:solidFill>
                <a:prstClr val="black"/>
              </a:solidFill>
            </a:endParaRPr>
          </a:p>
        </p:txBody>
      </p:sp>
    </p:spTree>
    <p:extLst>
      <p:ext uri="{BB962C8B-B14F-4D97-AF65-F5344CB8AC3E}">
        <p14:creationId xmlns:p14="http://schemas.microsoft.com/office/powerpoint/2010/main" val="3960037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Лечение пациентов, не ответивших не предыдущую терапию ПППД, включавшим </a:t>
            </a:r>
            <a:r>
              <a:rPr lang="en-US" dirty="0" smtClean="0"/>
              <a:t>NS5A </a:t>
            </a:r>
            <a:r>
              <a:rPr lang="ru-RU" dirty="0" smtClean="0"/>
              <a:t>ингибиторы</a:t>
            </a:r>
            <a:endParaRPr lang="ru-RU" dirty="0"/>
          </a:p>
        </p:txBody>
      </p:sp>
      <p:sp>
        <p:nvSpPr>
          <p:cNvPr id="3" name="Content Placeholder 2"/>
          <p:cNvSpPr>
            <a:spLocks noGrp="1"/>
          </p:cNvSpPr>
          <p:nvPr>
            <p:ph idx="1"/>
          </p:nvPr>
        </p:nvSpPr>
        <p:spPr>
          <a:xfrm>
            <a:off x="1606907" y="2237677"/>
            <a:ext cx="2026692" cy="614150"/>
          </a:xfrm>
        </p:spPr>
        <p:txBody>
          <a:bodyPr/>
          <a:lstStyle/>
          <a:p>
            <a:pPr marL="0" indent="0">
              <a:buNone/>
            </a:pPr>
            <a:r>
              <a:rPr lang="ru-RU" b="1" dirty="0" smtClean="0"/>
              <a:t>ГЛЕ/ПИБ</a:t>
            </a:r>
          </a:p>
          <a:p>
            <a:pPr marL="0" indent="0">
              <a:buNone/>
            </a:pPr>
            <a:endParaRPr lang="ru-RU" dirty="0"/>
          </a:p>
          <a:p>
            <a:pPr marL="0" indent="0">
              <a:buNone/>
            </a:pPr>
            <a:endParaRPr lang="ru-RU" dirty="0" smtClean="0"/>
          </a:p>
          <a:p>
            <a:pPr>
              <a:buFont typeface="Arial" pitchFamily="34" charset="0"/>
              <a:buChar char="•"/>
            </a:pPr>
            <a:endParaRPr lang="ru-RU" dirty="0"/>
          </a:p>
        </p:txBody>
      </p:sp>
      <p:sp>
        <p:nvSpPr>
          <p:cNvPr id="5" name="Content Placeholder 2"/>
          <p:cNvSpPr txBox="1">
            <a:spLocks/>
          </p:cNvSpPr>
          <p:nvPr/>
        </p:nvSpPr>
        <p:spPr>
          <a:xfrm>
            <a:off x="5746100" y="2119495"/>
            <a:ext cx="2299648" cy="43024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pPr>
            <a:r>
              <a:rPr lang="ru-RU" b="1" dirty="0" smtClean="0"/>
              <a:t>СОФ/ВЕЛ</a:t>
            </a:r>
          </a:p>
          <a:p>
            <a:pPr marL="0" indent="0" fontAlgn="auto">
              <a:spcAft>
                <a:spcPts val="0"/>
              </a:spcAft>
              <a:buFont typeface="Wingdings" panose="05000000000000000000" pitchFamily="2" charset="2"/>
              <a:buNone/>
            </a:pPr>
            <a:endParaRPr lang="ru-RU" dirty="0" smtClean="0"/>
          </a:p>
          <a:p>
            <a:pPr marL="0" indent="0" fontAlgn="auto">
              <a:spcAft>
                <a:spcPts val="0"/>
              </a:spcAft>
              <a:buFont typeface="Wingdings" panose="05000000000000000000" pitchFamily="2" charset="2"/>
              <a:buNone/>
            </a:pPr>
            <a:endParaRPr lang="ru-RU" dirty="0" smtClean="0"/>
          </a:p>
          <a:p>
            <a:pPr marL="0" indent="0" fontAlgn="auto">
              <a:spcAft>
                <a:spcPts val="0"/>
              </a:spcAft>
              <a:buFont typeface="Wingdings" panose="05000000000000000000" pitchFamily="2" charset="2"/>
              <a:buNone/>
            </a:pPr>
            <a:endParaRPr lang="ru-RU" dirty="0" smtClean="0"/>
          </a:p>
          <a:p>
            <a:pPr fontAlgn="auto">
              <a:spcAft>
                <a:spcPts val="0"/>
              </a:spcAft>
              <a:buFont typeface="Arial" pitchFamily="34" charset="0"/>
              <a:buChar char="•"/>
            </a:pPr>
            <a:endParaRPr lang="ru-RU" dirty="0"/>
          </a:p>
        </p:txBody>
      </p:sp>
      <p:sp>
        <p:nvSpPr>
          <p:cNvPr id="6" name="Rectangle 5"/>
          <p:cNvSpPr/>
          <p:nvPr/>
        </p:nvSpPr>
        <p:spPr>
          <a:xfrm>
            <a:off x="4299830" y="2849806"/>
            <a:ext cx="4572000" cy="2562240"/>
          </a:xfrm>
          <a:prstGeom prst="rect">
            <a:avLst/>
          </a:prstGeom>
          <a:solidFill>
            <a:schemeClr val="tx2">
              <a:lumMod val="20000"/>
              <a:lumOff val="80000"/>
            </a:schemeClr>
          </a:solidFill>
        </p:spPr>
        <p:txBody>
          <a:bodyPr>
            <a:spAutoFit/>
          </a:bodyPr>
          <a:lstStyle/>
          <a:p>
            <a:pPr algn="ctr">
              <a:lnSpc>
                <a:spcPct val="90000"/>
              </a:lnSpc>
              <a:spcBef>
                <a:spcPts val="1200"/>
              </a:spcBef>
            </a:pPr>
            <a:r>
              <a:rPr lang="ru-RU" b="1" dirty="0"/>
              <a:t>Пациенты, с предшествующей неудачей лечения режимом, включающим </a:t>
            </a:r>
            <a:r>
              <a:rPr lang="ru-RU" b="1" dirty="0" smtClean="0"/>
              <a:t>NS5A</a:t>
            </a:r>
          </a:p>
          <a:p>
            <a:pPr algn="ctr">
              <a:lnSpc>
                <a:spcPct val="90000"/>
              </a:lnSpc>
              <a:spcBef>
                <a:spcPts val="1200"/>
              </a:spcBef>
            </a:pPr>
            <a:endParaRPr lang="ru-RU" b="1" dirty="0" smtClean="0"/>
          </a:p>
          <a:p>
            <a:pPr algn="ctr">
              <a:lnSpc>
                <a:spcPct val="90000"/>
              </a:lnSpc>
              <a:spcBef>
                <a:spcPts val="1200"/>
              </a:spcBef>
            </a:pPr>
            <a:r>
              <a:rPr lang="ru-RU" sz="100" b="1" dirty="0" err="1" smtClean="0"/>
              <a:t>Люо</a:t>
            </a:r>
            <a:r>
              <a:rPr lang="en-GB" sz="100" b="1" dirty="0"/>
              <a:t/>
            </a:r>
            <a:br>
              <a:rPr lang="en-GB" sz="100" b="1" dirty="0"/>
            </a:br>
            <a:r>
              <a:rPr lang="ru-RU" sz="2400" b="1" dirty="0" smtClean="0"/>
              <a:t>СОФ/ВЕЛ </a:t>
            </a:r>
            <a:r>
              <a:rPr lang="en-GB" sz="2400" b="1" dirty="0"/>
              <a:t>+ </a:t>
            </a:r>
            <a:r>
              <a:rPr lang="ru-RU" sz="2400" b="1" dirty="0"/>
              <a:t>РБВ</a:t>
            </a:r>
            <a:r>
              <a:rPr lang="en-GB" sz="2400" b="1" dirty="0"/>
              <a:t/>
            </a:r>
            <a:br>
              <a:rPr lang="en-GB" sz="2400" b="1" dirty="0"/>
            </a:br>
            <a:r>
              <a:rPr lang="en-GB" sz="2400" b="1" dirty="0"/>
              <a:t>24 </a:t>
            </a:r>
            <a:r>
              <a:rPr lang="ru-RU" sz="2400" b="1" dirty="0" smtClean="0"/>
              <a:t>недели</a:t>
            </a:r>
          </a:p>
          <a:p>
            <a:pPr algn="ctr">
              <a:lnSpc>
                <a:spcPct val="90000"/>
              </a:lnSpc>
              <a:spcBef>
                <a:spcPts val="1200"/>
              </a:spcBef>
            </a:pPr>
            <a:r>
              <a:rPr lang="ru-RU" sz="2400" b="1" dirty="0" smtClean="0"/>
              <a:t>Все ГТ</a:t>
            </a:r>
            <a:endParaRPr lang="en-GB" sz="2400" b="1" dirty="0"/>
          </a:p>
        </p:txBody>
      </p:sp>
      <p:graphicFrame>
        <p:nvGraphicFramePr>
          <p:cNvPr id="9" name="Table 8"/>
          <p:cNvGraphicFramePr>
            <a:graphicFrameLocks noGrp="1"/>
          </p:cNvGraphicFramePr>
          <p:nvPr>
            <p:extLst>
              <p:ext uri="{D42A27DB-BD31-4B8C-83A1-F6EECF244321}">
                <p14:modId xmlns:p14="http://schemas.microsoft.com/office/powerpoint/2010/main" val="810065676"/>
              </p:ext>
            </p:extLst>
          </p:nvPr>
        </p:nvGraphicFramePr>
        <p:xfrm>
          <a:off x="356960" y="2851827"/>
          <a:ext cx="3848667" cy="2647566"/>
        </p:xfrm>
        <a:graphic>
          <a:graphicData uri="http://schemas.openxmlformats.org/drawingml/2006/table">
            <a:tbl>
              <a:tblPr firstRow="1" bandRow="1">
                <a:tableStyleId>{5C22544A-7EE6-4342-B048-85BDC9FD1C3A}</a:tableStyleId>
              </a:tblPr>
              <a:tblGrid>
                <a:gridCol w="1519136"/>
                <a:gridCol w="1046642"/>
                <a:gridCol w="1282889"/>
              </a:tblGrid>
              <a:tr h="882522">
                <a:tc>
                  <a:txBody>
                    <a:bodyPr/>
                    <a:lstStyle/>
                    <a:p>
                      <a:pPr algn="ctr"/>
                      <a:r>
                        <a:rPr lang="ru-RU" sz="1400" dirty="0" smtClean="0"/>
                        <a:t>Опыт предшествую-щей</a:t>
                      </a:r>
                      <a:r>
                        <a:rPr lang="ru-RU" sz="1400" baseline="0" dirty="0" smtClean="0"/>
                        <a:t> терапии</a:t>
                      </a:r>
                      <a:endParaRPr lang="ru-RU" sz="1400" dirty="0"/>
                    </a:p>
                  </a:txBody>
                  <a:tcPr/>
                </a:tc>
                <a:tc>
                  <a:txBody>
                    <a:bodyPr/>
                    <a:lstStyle/>
                    <a:p>
                      <a:pPr algn="ctr"/>
                      <a:r>
                        <a:rPr lang="ru-RU" sz="1400" dirty="0" smtClean="0"/>
                        <a:t>ГТ</a:t>
                      </a:r>
                      <a:endParaRPr lang="ru-RU" sz="1400" dirty="0"/>
                    </a:p>
                  </a:txBody>
                  <a:tcPr/>
                </a:tc>
                <a:tc>
                  <a:txBody>
                    <a:bodyPr/>
                    <a:lstStyle/>
                    <a:p>
                      <a:pPr algn="ctr"/>
                      <a:r>
                        <a:rPr lang="ru-RU" sz="1200" dirty="0" smtClean="0"/>
                        <a:t>Длительность</a:t>
                      </a:r>
                      <a:r>
                        <a:rPr lang="ru-RU" sz="1200" baseline="0" dirty="0" smtClean="0"/>
                        <a:t> терапии</a:t>
                      </a:r>
                      <a:endParaRPr lang="ru-RU" sz="1200" dirty="0"/>
                    </a:p>
                  </a:txBody>
                  <a:tcPr/>
                </a:tc>
              </a:tr>
              <a:tr h="882522">
                <a:tc>
                  <a:txBody>
                    <a:bodyPr/>
                    <a:lstStyle/>
                    <a:p>
                      <a:pPr algn="ctr"/>
                      <a:r>
                        <a:rPr lang="ru-RU" sz="1400" b="1" dirty="0" smtClean="0"/>
                        <a:t>Опыт терапии </a:t>
                      </a:r>
                      <a:r>
                        <a:rPr lang="en-US" sz="1400" b="1" dirty="0" smtClean="0"/>
                        <a:t>NS5A</a:t>
                      </a:r>
                      <a:endParaRPr lang="ru-RU" sz="1400" b="1" dirty="0" smtClean="0"/>
                    </a:p>
                    <a:p>
                      <a:pPr algn="ctr"/>
                      <a:r>
                        <a:rPr lang="ru-RU" sz="1400" b="1" dirty="0" smtClean="0"/>
                        <a:t> </a:t>
                      </a:r>
                      <a:r>
                        <a:rPr lang="ru-RU" sz="1400" dirty="0" smtClean="0"/>
                        <a:t>( без </a:t>
                      </a:r>
                      <a:r>
                        <a:rPr lang="en-US" sz="1400" dirty="0" smtClean="0"/>
                        <a:t>NS3/4A) </a:t>
                      </a:r>
                      <a:endParaRPr lang="ru-RU" sz="1400" dirty="0"/>
                    </a:p>
                  </a:txBody>
                  <a:tcPr/>
                </a:tc>
                <a:tc>
                  <a:txBody>
                    <a:bodyPr/>
                    <a:lstStyle/>
                    <a:p>
                      <a:pPr algn="ctr"/>
                      <a:r>
                        <a:rPr lang="ru-RU" sz="1400" dirty="0" smtClean="0"/>
                        <a:t>Только ГТ1</a:t>
                      </a:r>
                      <a:endParaRPr lang="ru-RU" sz="1400" dirty="0"/>
                    </a:p>
                  </a:txBody>
                  <a:tcPr/>
                </a:tc>
                <a:tc>
                  <a:txBody>
                    <a:bodyPr/>
                    <a:lstStyle/>
                    <a:p>
                      <a:pPr algn="ctr"/>
                      <a:r>
                        <a:rPr lang="ru-RU" sz="1400" dirty="0" smtClean="0"/>
                        <a:t>16 </a:t>
                      </a:r>
                      <a:r>
                        <a:rPr lang="ru-RU" sz="1400" dirty="0" err="1" smtClean="0"/>
                        <a:t>нед</a:t>
                      </a:r>
                      <a:r>
                        <a:rPr lang="ru-RU" sz="1400" dirty="0" smtClean="0"/>
                        <a:t>.</a:t>
                      </a:r>
                      <a:endParaRPr lang="ru-RU" sz="1400" dirty="0"/>
                    </a:p>
                  </a:txBody>
                  <a:tcPr/>
                </a:tc>
              </a:tr>
              <a:tr h="882522">
                <a:tc>
                  <a:txBody>
                    <a:bodyPr/>
                    <a:lstStyle/>
                    <a:p>
                      <a:pPr algn="ctr"/>
                      <a:r>
                        <a:rPr lang="ru-RU" sz="1400" b="1" dirty="0" smtClean="0"/>
                        <a:t>Опыт терапии </a:t>
                      </a:r>
                      <a:r>
                        <a:rPr lang="en-US" sz="1400" b="1" dirty="0" smtClean="0"/>
                        <a:t>NS3/4A</a:t>
                      </a:r>
                      <a:endParaRPr lang="ru-RU" sz="1400" b="1" dirty="0" smtClean="0"/>
                    </a:p>
                    <a:p>
                      <a:pPr algn="ctr"/>
                      <a:r>
                        <a:rPr lang="ru-RU" sz="1400" b="1" dirty="0" smtClean="0"/>
                        <a:t> </a:t>
                      </a:r>
                      <a:r>
                        <a:rPr lang="ru-RU" sz="1400" dirty="0" smtClean="0"/>
                        <a:t>( без </a:t>
                      </a:r>
                      <a:r>
                        <a:rPr lang="en-US" sz="1400" dirty="0" smtClean="0"/>
                        <a:t>NS5A) </a:t>
                      </a:r>
                      <a:endParaRPr lang="ru-RU" sz="1400" dirty="0"/>
                    </a:p>
                  </a:txBody>
                  <a:tcPr/>
                </a:tc>
                <a:tc>
                  <a:txBody>
                    <a:bodyPr/>
                    <a:lstStyle/>
                    <a:p>
                      <a:pPr algn="ctr"/>
                      <a:r>
                        <a:rPr lang="ru-RU" sz="1400" dirty="0" smtClean="0"/>
                        <a:t>Только ГТ1</a:t>
                      </a:r>
                      <a:endParaRPr lang="ru-RU" sz="1400" dirty="0"/>
                    </a:p>
                  </a:txBody>
                  <a:tcPr/>
                </a:tc>
                <a:tc>
                  <a:txBody>
                    <a:bodyPr/>
                    <a:lstStyle/>
                    <a:p>
                      <a:pPr algn="ctr"/>
                      <a:r>
                        <a:rPr lang="ru-RU" sz="1400" dirty="0" smtClean="0"/>
                        <a:t>12 </a:t>
                      </a:r>
                      <a:r>
                        <a:rPr lang="ru-RU" sz="1400" dirty="0" err="1" smtClean="0"/>
                        <a:t>нед</a:t>
                      </a:r>
                      <a:r>
                        <a:rPr lang="ru-RU" sz="1400" dirty="0" smtClean="0"/>
                        <a:t>.</a:t>
                      </a:r>
                      <a:endParaRPr lang="ru-RU" sz="1400" dirty="0"/>
                    </a:p>
                  </a:txBody>
                  <a:tcPr/>
                </a:tc>
              </a:tr>
            </a:tbl>
          </a:graphicData>
        </a:graphic>
      </p:graphicFrame>
      <p:sp>
        <p:nvSpPr>
          <p:cNvPr id="10" name="Rectangle 9"/>
          <p:cNvSpPr/>
          <p:nvPr/>
        </p:nvSpPr>
        <p:spPr>
          <a:xfrm>
            <a:off x="4420738" y="6354503"/>
            <a:ext cx="4572000" cy="338554"/>
          </a:xfrm>
          <a:prstGeom prst="rect">
            <a:avLst/>
          </a:prstGeom>
        </p:spPr>
        <p:txBody>
          <a:bodyPr>
            <a:spAutoFit/>
          </a:bodyPr>
          <a:lstStyle/>
          <a:p>
            <a:r>
              <a:rPr lang="ru-RU" sz="800" dirty="0">
                <a:solidFill>
                  <a:prstClr val="black"/>
                </a:solidFill>
              </a:rPr>
              <a:t>Инструкция по медицинскому применению препарата </a:t>
            </a:r>
            <a:r>
              <a:rPr lang="ru-RU" sz="800" dirty="0" err="1">
                <a:solidFill>
                  <a:prstClr val="black"/>
                </a:solidFill>
              </a:rPr>
              <a:t>Мавирет</a:t>
            </a:r>
            <a:r>
              <a:rPr lang="ru-RU" sz="800" dirty="0">
                <a:solidFill>
                  <a:prstClr val="black"/>
                </a:solidFill>
              </a:rPr>
              <a:t> ЛП 004804  26.02.2019</a:t>
            </a:r>
          </a:p>
          <a:p>
            <a:r>
              <a:rPr lang="ru-RU" sz="800" dirty="0">
                <a:solidFill>
                  <a:prstClr val="black"/>
                </a:solidFill>
              </a:rPr>
              <a:t>Инструкция по медицинскому применению препарата </a:t>
            </a:r>
            <a:r>
              <a:rPr lang="ru-RU" sz="800" dirty="0" err="1">
                <a:solidFill>
                  <a:prstClr val="black"/>
                </a:solidFill>
              </a:rPr>
              <a:t>Эпклюза</a:t>
            </a:r>
            <a:r>
              <a:rPr lang="ru-RU" sz="800" dirty="0">
                <a:solidFill>
                  <a:prstClr val="black"/>
                </a:solidFill>
              </a:rPr>
              <a:t> ЛП 005703  03.08.2019</a:t>
            </a:r>
            <a:endParaRPr lang="en-US" sz="800" dirty="0">
              <a:solidFill>
                <a:prstClr val="black"/>
              </a:solidFill>
            </a:endParaRPr>
          </a:p>
        </p:txBody>
      </p:sp>
    </p:spTree>
    <p:extLst>
      <p:ext uri="{BB962C8B-B14F-4D97-AF65-F5344CB8AC3E}">
        <p14:creationId xmlns:p14="http://schemas.microsoft.com/office/powerpoint/2010/main" val="2847682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CDD3F9BD-65F3-4D37-A17F-14F136C2C231}"/>
              </a:ext>
            </a:extLst>
          </p:cNvPr>
          <p:cNvSpPr txBox="1"/>
          <p:nvPr/>
        </p:nvSpPr>
        <p:spPr>
          <a:xfrm>
            <a:off x="469844" y="6130141"/>
            <a:ext cx="8674156" cy="738664"/>
          </a:xfrm>
          <a:prstGeom prst="rect">
            <a:avLst/>
          </a:prstGeom>
          <a:noFill/>
        </p:spPr>
        <p:txBody>
          <a:bodyPr wrap="square" lIns="0" tIns="0" rIns="0" bIns="0" rtlCol="0">
            <a:spAutoFit/>
          </a:bodyPr>
          <a:lstStyle/>
          <a:p>
            <a:pPr algn="ctr"/>
            <a:r>
              <a:rPr lang="ru-RU" sz="1600" b="1" dirty="0" smtClean="0">
                <a:solidFill>
                  <a:prstClr val="black"/>
                </a:solidFill>
              </a:rPr>
              <a:t>УВО12, достигнутый в результате терапии ПППД и ИФН-содержащими режимами, значительно снижает смертность, с меньшим снижением в группе пациентов с циррозом</a:t>
            </a:r>
            <a:endParaRPr lang="en-US" sz="1600" b="1" dirty="0">
              <a:solidFill>
                <a:prstClr val="black"/>
              </a:solidFill>
            </a:endParaRPr>
          </a:p>
        </p:txBody>
      </p:sp>
      <p:sp>
        <p:nvSpPr>
          <p:cNvPr id="2" name="Title 1"/>
          <p:cNvSpPr>
            <a:spLocks noGrp="1"/>
          </p:cNvSpPr>
          <p:nvPr>
            <p:ph type="title"/>
          </p:nvPr>
        </p:nvSpPr>
        <p:spPr>
          <a:xfrm>
            <a:off x="293426" y="316311"/>
            <a:ext cx="8529782" cy="676564"/>
          </a:xfrm>
        </p:spPr>
        <p:txBody>
          <a:bodyPr/>
          <a:lstStyle/>
          <a:p>
            <a:r>
              <a:rPr lang="ru-RU" altLang="en-US" dirty="0" smtClean="0"/>
              <a:t>Влияние УВО12, достигнутого на ПППД и ИФН-содержащих режимах, на смертность</a:t>
            </a:r>
            <a:endParaRPr lang="en-US" dirty="0"/>
          </a:p>
        </p:txBody>
      </p:sp>
      <p:sp>
        <p:nvSpPr>
          <p:cNvPr id="5" name="Footer Placeholder 4"/>
          <p:cNvSpPr>
            <a:spLocks noGrp="1"/>
          </p:cNvSpPr>
          <p:nvPr>
            <p:ph type="ftr" sz="quarter" idx="15"/>
          </p:nvPr>
        </p:nvSpPr>
        <p:spPr>
          <a:xfrm>
            <a:off x="-1066800" y="6600697"/>
            <a:ext cx="3048000" cy="164592"/>
          </a:xfrm>
        </p:spPr>
        <p:txBody>
          <a:bodyPr/>
          <a:lstStyle/>
          <a:p>
            <a:r>
              <a:rPr lang="en-US" dirty="0">
                <a:solidFill>
                  <a:prstClr val="black"/>
                </a:solidFill>
              </a:rPr>
              <a:t>Janjua, AASLD 2018, 145</a:t>
            </a:r>
          </a:p>
        </p:txBody>
      </p:sp>
      <p:sp>
        <p:nvSpPr>
          <p:cNvPr id="22" name="Text Placeholder 6">
            <a:extLst>
              <a:ext uri="{FF2B5EF4-FFF2-40B4-BE49-F238E27FC236}">
                <a16:creationId xmlns="" xmlns:a16="http://schemas.microsoft.com/office/drawing/2014/main" id="{555C0923-9A2D-4DAF-9C6C-C02543E3EC09}"/>
              </a:ext>
            </a:extLst>
          </p:cNvPr>
          <p:cNvSpPr txBox="1">
            <a:spLocks/>
          </p:cNvSpPr>
          <p:nvPr/>
        </p:nvSpPr>
        <p:spPr>
          <a:xfrm>
            <a:off x="457200" y="1364776"/>
            <a:ext cx="8529782" cy="3048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0"/>
              </a:spcBef>
              <a:buClr>
                <a:schemeClr val="bg2">
                  <a:lumMod val="75000"/>
                </a:schemeClr>
              </a:buClr>
              <a:buSzPct val="90000"/>
              <a:buFont typeface="Arial" panose="020B060402020202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0"/>
              </a:spcBef>
              <a:buClr>
                <a:schemeClr val="bg2">
                  <a:lumMod val="75000"/>
                </a:schemeClr>
              </a:buClr>
              <a:buSzPct val="90000"/>
              <a:buFont typeface="Wingdings" panose="05000000000000000000" pitchFamily="2" charset="2"/>
              <a:buNone/>
              <a:defRPr sz="2000" kern="1200">
                <a:solidFill>
                  <a:schemeClr val="accent4"/>
                </a:solidFill>
                <a:latin typeface="+mn-lt"/>
                <a:ea typeface="+mn-ea"/>
                <a:cs typeface="+mn-cs"/>
              </a:defRPr>
            </a:lvl9pPr>
          </a:lstStyle>
          <a:p>
            <a:pPr>
              <a:buClr>
                <a:srgbClr val="E2E2E2">
                  <a:lumMod val="75000"/>
                </a:srgbClr>
              </a:buClr>
            </a:pPr>
            <a:r>
              <a:rPr lang="ru-RU" sz="1800" dirty="0" smtClean="0">
                <a:solidFill>
                  <a:prstClr val="black"/>
                </a:solidFill>
              </a:rPr>
              <a:t>Влияние УВО12 на снижение смертности в результате терапии ПППД в рамках популяционной когорты пациентов с циррозом и без в Канаде.</a:t>
            </a:r>
            <a:endParaRPr lang="en-US" dirty="0">
              <a:solidFill>
                <a:prstClr val="black"/>
              </a:solidFill>
            </a:endParaRPr>
          </a:p>
        </p:txBody>
      </p:sp>
      <p:graphicFrame>
        <p:nvGraphicFramePr>
          <p:cNvPr id="27" name="Chart 26"/>
          <p:cNvGraphicFramePr/>
          <p:nvPr>
            <p:extLst>
              <p:ext uri="{D42A27DB-BD31-4B8C-83A1-F6EECF244321}">
                <p14:modId xmlns:p14="http://schemas.microsoft.com/office/powerpoint/2010/main" val="92125865"/>
              </p:ext>
            </p:extLst>
          </p:nvPr>
        </p:nvGraphicFramePr>
        <p:xfrm>
          <a:off x="3299418" y="2164487"/>
          <a:ext cx="5146083" cy="3451997"/>
        </p:xfrm>
        <a:graphic>
          <a:graphicData uri="http://schemas.openxmlformats.org/drawingml/2006/chart">
            <c:chart xmlns:c="http://schemas.openxmlformats.org/drawingml/2006/chart" xmlns:r="http://schemas.openxmlformats.org/officeDocument/2006/relationships" r:id="rId3"/>
          </a:graphicData>
        </a:graphic>
      </p:graphicFrame>
      <p:pic>
        <p:nvPicPr>
          <p:cNvPr id="28" name="Picture 27"/>
          <p:cNvPicPr>
            <a:picLocks noChangeAspect="1"/>
          </p:cNvPicPr>
          <p:nvPr/>
        </p:nvPicPr>
        <p:blipFill>
          <a:blip r:embed="rId4"/>
          <a:stretch>
            <a:fillRect/>
          </a:stretch>
        </p:blipFill>
        <p:spPr>
          <a:xfrm>
            <a:off x="4300151" y="2932883"/>
            <a:ext cx="4386650" cy="1281685"/>
          </a:xfrm>
          <a:prstGeom prst="rect">
            <a:avLst/>
          </a:prstGeom>
        </p:spPr>
      </p:pic>
      <p:grpSp>
        <p:nvGrpSpPr>
          <p:cNvPr id="29" name="Group 28"/>
          <p:cNvGrpSpPr/>
          <p:nvPr/>
        </p:nvGrpSpPr>
        <p:grpSpPr>
          <a:xfrm>
            <a:off x="5630212" y="2186257"/>
            <a:ext cx="2623072" cy="387436"/>
            <a:chOff x="6605983" y="2174722"/>
            <a:chExt cx="2623072" cy="387436"/>
          </a:xfrm>
        </p:grpSpPr>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730" y="2438333"/>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652" y="2174722"/>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9716" y="2438333"/>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5983" y="2187366"/>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6798074" y="2200010"/>
              <a:ext cx="1073147" cy="96950"/>
            </a:xfrm>
            <a:prstGeom prst="rect">
              <a:avLst/>
            </a:prstGeom>
            <a:noFill/>
          </p:spPr>
          <p:txBody>
            <a:bodyPr wrap="square" lIns="0" tIns="0" rIns="0" bIns="0" rtlCol="0">
              <a:spAutoFit/>
            </a:bodyPr>
            <a:lstStyle/>
            <a:p>
              <a:pPr>
                <a:lnSpc>
                  <a:spcPct val="90000"/>
                </a:lnSpc>
              </a:pPr>
              <a:r>
                <a:rPr lang="ru-RU" sz="700" dirty="0" smtClean="0">
                  <a:solidFill>
                    <a:prstClr val="black"/>
                  </a:solidFill>
                </a:rPr>
                <a:t>Нет УВО, без цирроза</a:t>
              </a:r>
              <a:endParaRPr lang="en-US" sz="700" dirty="0">
                <a:solidFill>
                  <a:prstClr val="black"/>
                </a:solidFill>
              </a:endParaRPr>
            </a:p>
          </p:txBody>
        </p:sp>
        <p:sp>
          <p:nvSpPr>
            <p:cNvPr id="36" name="TextBox 35"/>
            <p:cNvSpPr txBox="1"/>
            <p:nvPr/>
          </p:nvSpPr>
          <p:spPr>
            <a:xfrm>
              <a:off x="6770057" y="2450977"/>
              <a:ext cx="1073147" cy="98537"/>
            </a:xfrm>
            <a:prstGeom prst="rect">
              <a:avLst/>
            </a:prstGeom>
            <a:noFill/>
          </p:spPr>
          <p:txBody>
            <a:bodyPr wrap="square" lIns="0" tIns="0" rIns="0" bIns="0" rtlCol="0">
              <a:spAutoFit/>
            </a:bodyPr>
            <a:lstStyle/>
            <a:p>
              <a:pPr>
                <a:lnSpc>
                  <a:spcPct val="90000"/>
                </a:lnSpc>
              </a:pPr>
              <a:r>
                <a:rPr lang="ru-RU" sz="700" dirty="0" smtClean="0">
                  <a:solidFill>
                    <a:prstClr val="black"/>
                  </a:solidFill>
                </a:rPr>
                <a:t>Нет УВО с циррозом</a:t>
              </a:r>
              <a:endParaRPr lang="en-US" sz="700" dirty="0">
                <a:solidFill>
                  <a:prstClr val="black"/>
                </a:solidFill>
              </a:endParaRPr>
            </a:p>
          </p:txBody>
        </p:sp>
        <p:sp>
          <p:nvSpPr>
            <p:cNvPr id="37" name="TextBox 36"/>
            <p:cNvSpPr txBox="1"/>
            <p:nvPr/>
          </p:nvSpPr>
          <p:spPr>
            <a:xfrm>
              <a:off x="8155908" y="2187366"/>
              <a:ext cx="1073147" cy="96950"/>
            </a:xfrm>
            <a:prstGeom prst="rect">
              <a:avLst/>
            </a:prstGeom>
            <a:noFill/>
          </p:spPr>
          <p:txBody>
            <a:bodyPr wrap="square" lIns="0" tIns="0" rIns="0" bIns="0" rtlCol="0">
              <a:spAutoFit/>
            </a:bodyPr>
            <a:lstStyle/>
            <a:p>
              <a:pPr>
                <a:lnSpc>
                  <a:spcPct val="90000"/>
                </a:lnSpc>
              </a:pPr>
              <a:r>
                <a:rPr lang="ru-RU" sz="700" dirty="0" smtClean="0">
                  <a:solidFill>
                    <a:prstClr val="black"/>
                  </a:solidFill>
                </a:rPr>
                <a:t>УВО без цирроза</a:t>
              </a:r>
              <a:endParaRPr lang="en-US" sz="700" dirty="0">
                <a:solidFill>
                  <a:prstClr val="black"/>
                </a:solidFill>
              </a:endParaRPr>
            </a:p>
          </p:txBody>
        </p:sp>
        <p:sp>
          <p:nvSpPr>
            <p:cNvPr id="38" name="TextBox 37"/>
            <p:cNvSpPr txBox="1"/>
            <p:nvPr/>
          </p:nvSpPr>
          <p:spPr>
            <a:xfrm>
              <a:off x="8150266" y="2450977"/>
              <a:ext cx="1073147" cy="96950"/>
            </a:xfrm>
            <a:prstGeom prst="rect">
              <a:avLst/>
            </a:prstGeom>
            <a:noFill/>
          </p:spPr>
          <p:txBody>
            <a:bodyPr wrap="square" lIns="0" tIns="0" rIns="0" bIns="0" rtlCol="0">
              <a:spAutoFit/>
            </a:bodyPr>
            <a:lstStyle/>
            <a:p>
              <a:pPr>
                <a:lnSpc>
                  <a:spcPct val="90000"/>
                </a:lnSpc>
              </a:pPr>
              <a:r>
                <a:rPr lang="ru-RU" sz="700" dirty="0" smtClean="0">
                  <a:solidFill>
                    <a:prstClr val="black"/>
                  </a:solidFill>
                </a:rPr>
                <a:t>УВО с циррозом</a:t>
              </a:r>
              <a:endParaRPr lang="en-US" sz="700" dirty="0">
                <a:solidFill>
                  <a:prstClr val="black"/>
                </a:solidFill>
              </a:endParaRPr>
            </a:p>
          </p:txBody>
        </p:sp>
      </p:grpSp>
      <p:sp>
        <p:nvSpPr>
          <p:cNvPr id="39" name="TextBox 38">
            <a:extLst>
              <a:ext uri="{FF2B5EF4-FFF2-40B4-BE49-F238E27FC236}">
                <a16:creationId xmlns="" xmlns:a16="http://schemas.microsoft.com/office/drawing/2014/main" id="{92C27819-22D5-4E89-9CA4-5837F150B592}"/>
              </a:ext>
            </a:extLst>
          </p:cNvPr>
          <p:cNvSpPr txBox="1"/>
          <p:nvPr/>
        </p:nvSpPr>
        <p:spPr>
          <a:xfrm>
            <a:off x="4883053" y="1793103"/>
            <a:ext cx="3267213" cy="387798"/>
          </a:xfrm>
          <a:prstGeom prst="rect">
            <a:avLst/>
          </a:prstGeom>
          <a:noFill/>
        </p:spPr>
        <p:txBody>
          <a:bodyPr wrap="square" lIns="0" tIns="0" rIns="0" bIns="0" rtlCol="0">
            <a:spAutoFit/>
          </a:bodyPr>
          <a:lstStyle/>
          <a:p>
            <a:pPr algn="ctr">
              <a:lnSpc>
                <a:spcPct val="90000"/>
              </a:lnSpc>
            </a:pPr>
            <a:r>
              <a:rPr lang="ru-RU" sz="1400" b="1" dirty="0" smtClean="0">
                <a:solidFill>
                  <a:prstClr val="black"/>
                </a:solidFill>
              </a:rPr>
              <a:t>Выживаемость в зависимости от УВО и цирроза</a:t>
            </a:r>
            <a:endParaRPr lang="en-US" sz="1400" b="1" dirty="0">
              <a:solidFill>
                <a:prstClr val="black"/>
              </a:solidFill>
            </a:endParaRPr>
          </a:p>
        </p:txBody>
      </p:sp>
      <p:sp>
        <p:nvSpPr>
          <p:cNvPr id="40" name="TextBox 39">
            <a:extLst>
              <a:ext uri="{FF2B5EF4-FFF2-40B4-BE49-F238E27FC236}">
                <a16:creationId xmlns="" xmlns:a16="http://schemas.microsoft.com/office/drawing/2014/main" id="{92C27819-22D5-4E89-9CA4-5837F150B592}"/>
              </a:ext>
            </a:extLst>
          </p:cNvPr>
          <p:cNvSpPr txBox="1"/>
          <p:nvPr/>
        </p:nvSpPr>
        <p:spPr>
          <a:xfrm>
            <a:off x="4556359" y="2271684"/>
            <a:ext cx="873211" cy="124650"/>
          </a:xfrm>
          <a:prstGeom prst="rect">
            <a:avLst/>
          </a:prstGeom>
          <a:noFill/>
        </p:spPr>
        <p:txBody>
          <a:bodyPr wrap="square" lIns="0" tIns="0" rIns="0" bIns="0" rtlCol="0">
            <a:spAutoFit/>
          </a:bodyPr>
          <a:lstStyle/>
          <a:p>
            <a:pPr algn="ctr">
              <a:lnSpc>
                <a:spcPct val="90000"/>
              </a:lnSpc>
            </a:pPr>
            <a:r>
              <a:rPr lang="ru-RU" sz="900" b="1" dirty="0" smtClean="0">
                <a:solidFill>
                  <a:prstClr val="black"/>
                </a:solidFill>
              </a:rPr>
              <a:t>УВО и цирроз</a:t>
            </a:r>
            <a:endParaRPr lang="en-US" sz="900" b="1" dirty="0">
              <a:solidFill>
                <a:prstClr val="black"/>
              </a:solidFill>
            </a:endParaRPr>
          </a:p>
        </p:txBody>
      </p:sp>
      <p:sp>
        <p:nvSpPr>
          <p:cNvPr id="41" name="TextBox 40">
            <a:extLst>
              <a:ext uri="{FF2B5EF4-FFF2-40B4-BE49-F238E27FC236}">
                <a16:creationId xmlns="" xmlns:a16="http://schemas.microsoft.com/office/drawing/2014/main" id="{92C27819-22D5-4E89-9CA4-5837F150B592}"/>
              </a:ext>
            </a:extLst>
          </p:cNvPr>
          <p:cNvSpPr txBox="1"/>
          <p:nvPr/>
        </p:nvSpPr>
        <p:spPr>
          <a:xfrm>
            <a:off x="4633196" y="4495689"/>
            <a:ext cx="598666" cy="332399"/>
          </a:xfrm>
          <a:prstGeom prst="rect">
            <a:avLst/>
          </a:prstGeom>
          <a:noFill/>
        </p:spPr>
        <p:txBody>
          <a:bodyPr wrap="square" lIns="0" tIns="0" rIns="0" bIns="0" rtlCol="0">
            <a:spAutoFit/>
          </a:bodyPr>
          <a:lstStyle/>
          <a:p>
            <a:pPr>
              <a:lnSpc>
                <a:spcPct val="90000"/>
              </a:lnSpc>
            </a:pPr>
            <a:r>
              <a:rPr lang="en-US" sz="800" dirty="0">
                <a:solidFill>
                  <a:prstClr val="black"/>
                </a:solidFill>
              </a:rPr>
              <a:t>Log-rank</a:t>
            </a:r>
          </a:p>
          <a:p>
            <a:pPr>
              <a:lnSpc>
                <a:spcPct val="90000"/>
              </a:lnSpc>
            </a:pPr>
            <a:endParaRPr lang="en-US" sz="800" dirty="0">
              <a:solidFill>
                <a:prstClr val="black"/>
              </a:solidFill>
            </a:endParaRPr>
          </a:p>
          <a:p>
            <a:pPr>
              <a:lnSpc>
                <a:spcPct val="90000"/>
              </a:lnSpc>
            </a:pPr>
            <a:r>
              <a:rPr lang="en-US" sz="800" dirty="0">
                <a:solidFill>
                  <a:prstClr val="black"/>
                </a:solidFill>
              </a:rPr>
              <a:t>p&lt;0.0001</a:t>
            </a:r>
          </a:p>
        </p:txBody>
      </p:sp>
      <p:graphicFrame>
        <p:nvGraphicFramePr>
          <p:cNvPr id="43" name="Table 42"/>
          <p:cNvGraphicFramePr>
            <a:graphicFrameLocks noGrp="1"/>
          </p:cNvGraphicFramePr>
          <p:nvPr>
            <p:extLst>
              <p:ext uri="{D42A27DB-BD31-4B8C-83A1-F6EECF244321}">
                <p14:modId xmlns:p14="http://schemas.microsoft.com/office/powerpoint/2010/main" val="3237829102"/>
              </p:ext>
            </p:extLst>
          </p:nvPr>
        </p:nvGraphicFramePr>
        <p:xfrm>
          <a:off x="3247427" y="5460688"/>
          <a:ext cx="5543975" cy="718905"/>
        </p:xfrm>
        <a:graphic>
          <a:graphicData uri="http://schemas.openxmlformats.org/drawingml/2006/table">
            <a:tbl>
              <a:tblPr firstRow="1" bandRow="1">
                <a:tableStyleId>{8EC20E35-A176-4012-BC5E-935CFFF8708E}</a:tableStyleId>
              </a:tblPr>
              <a:tblGrid>
                <a:gridCol w="1090340">
                  <a:extLst>
                    <a:ext uri="{9D8B030D-6E8A-4147-A177-3AD203B41FA5}">
                      <a16:colId xmlns="" xmlns:a16="http://schemas.microsoft.com/office/drawing/2014/main" val="20000"/>
                    </a:ext>
                  </a:extLst>
                </a:gridCol>
                <a:gridCol w="528306">
                  <a:extLst>
                    <a:ext uri="{9D8B030D-6E8A-4147-A177-3AD203B41FA5}">
                      <a16:colId xmlns="" xmlns:a16="http://schemas.microsoft.com/office/drawing/2014/main" val="20001"/>
                    </a:ext>
                  </a:extLst>
                </a:gridCol>
                <a:gridCol w="1062681">
                  <a:extLst>
                    <a:ext uri="{9D8B030D-6E8A-4147-A177-3AD203B41FA5}">
                      <a16:colId xmlns="" xmlns:a16="http://schemas.microsoft.com/office/drawing/2014/main" val="20002"/>
                    </a:ext>
                  </a:extLst>
                </a:gridCol>
                <a:gridCol w="906163">
                  <a:extLst>
                    <a:ext uri="{9D8B030D-6E8A-4147-A177-3AD203B41FA5}">
                      <a16:colId xmlns="" xmlns:a16="http://schemas.microsoft.com/office/drawing/2014/main" val="20003"/>
                    </a:ext>
                  </a:extLst>
                </a:gridCol>
                <a:gridCol w="1161535">
                  <a:extLst>
                    <a:ext uri="{9D8B030D-6E8A-4147-A177-3AD203B41FA5}">
                      <a16:colId xmlns="" xmlns:a16="http://schemas.microsoft.com/office/drawing/2014/main" val="20004"/>
                    </a:ext>
                  </a:extLst>
                </a:gridCol>
                <a:gridCol w="794950">
                  <a:extLst>
                    <a:ext uri="{9D8B030D-6E8A-4147-A177-3AD203B41FA5}">
                      <a16:colId xmlns="" xmlns:a16="http://schemas.microsoft.com/office/drawing/2014/main" val="20005"/>
                    </a:ext>
                  </a:extLst>
                </a:gridCol>
              </a:tblGrid>
              <a:tr h="170265">
                <a:tc>
                  <a:txBody>
                    <a:bodyPr/>
                    <a:lstStyle/>
                    <a:p>
                      <a:pPr algn="r"/>
                      <a:endParaRPr lang="en-US" sz="900" dirty="0">
                        <a:solidFill>
                          <a:sysClr val="windowText" lastClr="000000"/>
                        </a:solidFill>
                        <a:latin typeface="Arial Narrow" panose="020B060602020203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gridSpan="2">
                  <a:txBody>
                    <a:bodyPr/>
                    <a:lstStyle/>
                    <a:p>
                      <a:pPr algn="l"/>
                      <a:r>
                        <a:rPr lang="ru-RU" sz="900" dirty="0" smtClean="0">
                          <a:solidFill>
                            <a:sysClr val="windowText" lastClr="000000"/>
                          </a:solidFill>
                          <a:latin typeface="Arial Narrow" panose="020B0606020202030204" pitchFamily="34" charset="0"/>
                        </a:rPr>
                        <a:t>Число пациентов в группе</a:t>
                      </a:r>
                      <a:r>
                        <a:rPr lang="ru-RU" sz="900" baseline="0" dirty="0" smtClean="0">
                          <a:solidFill>
                            <a:sysClr val="windowText" lastClr="000000"/>
                          </a:solidFill>
                          <a:latin typeface="Arial Narrow" panose="020B0606020202030204" pitchFamily="34" charset="0"/>
                        </a:rPr>
                        <a:t> риска</a:t>
                      </a:r>
                      <a:endParaRPr lang="en-US" sz="900" dirty="0">
                        <a:solidFill>
                          <a:sysClr val="windowText" lastClr="000000"/>
                        </a:solidFill>
                        <a:latin typeface="Arial Narrow" panose="020B0606020202030204" pitchFamily="34" charset="0"/>
                      </a:endParaRPr>
                    </a:p>
                  </a:txBody>
                  <a:tcPr marL="4572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US" sz="1000" dirty="0">
                        <a:solidFill>
                          <a:sysClr val="windowText" lastClr="000000"/>
                        </a:solidFill>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endParaRPr lang="en-US" sz="900" dirty="0">
                        <a:solidFill>
                          <a:sysClr val="windowText" lastClr="000000"/>
                        </a:solidFill>
                        <a:latin typeface="Arial Narrow" panose="020B060602020203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endParaRPr lang="en-US" sz="900" dirty="0">
                        <a:solidFill>
                          <a:sysClr val="windowText" lastClr="000000"/>
                        </a:solidFill>
                        <a:latin typeface="Arial Narrow" panose="020B060602020203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endParaRPr lang="en-US" sz="900" dirty="0">
                        <a:solidFill>
                          <a:sysClr val="windowText" lastClr="000000"/>
                        </a:solidFill>
                        <a:latin typeface="Arial Narrow" panose="020B0606020202030204" pitchFamily="34"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3152">
                <a:tc>
                  <a:txBody>
                    <a:bodyPr/>
                    <a:lstStyle/>
                    <a:p>
                      <a:pPr algn="r"/>
                      <a:r>
                        <a:rPr lang="ru-RU" sz="800" dirty="0" smtClean="0">
                          <a:solidFill>
                            <a:schemeClr val="accent1"/>
                          </a:solidFill>
                          <a:latin typeface="Arial Narrow" panose="020B0606020202030204" pitchFamily="34" charset="0"/>
                        </a:rPr>
                        <a:t>Без УВО без цирроза</a:t>
                      </a:r>
                      <a:endParaRPr lang="en-US" sz="800" dirty="0">
                        <a:solidFill>
                          <a:schemeClr val="accent1"/>
                        </a:solidFill>
                        <a:latin typeface="Arial Narrow" panose="020B0606020202030204" pitchFamily="34"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l"/>
                      <a:r>
                        <a:rPr lang="en-US" sz="900" dirty="0">
                          <a:solidFill>
                            <a:sysClr val="windowText" lastClr="000000"/>
                          </a:solidFill>
                          <a:latin typeface="Arial Narrow" panose="020B0606020202030204" pitchFamily="34" charset="0"/>
                        </a:rPr>
                        <a:t>473</a:t>
                      </a:r>
                    </a:p>
                  </a:txBody>
                  <a:tcPr marL="4572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270</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148</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40</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4</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25674">
                <a:tc>
                  <a:txBody>
                    <a:bodyPr/>
                    <a:lstStyle/>
                    <a:p>
                      <a:pPr algn="r"/>
                      <a:r>
                        <a:rPr lang="ru-RU" sz="800" dirty="0" smtClean="0">
                          <a:solidFill>
                            <a:schemeClr val="accent5"/>
                          </a:solidFill>
                          <a:latin typeface="Arial Narrow" panose="020B0606020202030204" pitchFamily="34" charset="0"/>
                        </a:rPr>
                        <a:t>Без УВО с циррозом</a:t>
                      </a:r>
                      <a:endParaRPr lang="en-US" sz="800" dirty="0">
                        <a:solidFill>
                          <a:schemeClr val="accent5"/>
                        </a:solidFill>
                        <a:latin typeface="Arial Narrow" panose="020B0606020202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r>
                        <a:rPr lang="en-US" sz="900" dirty="0">
                          <a:solidFill>
                            <a:sysClr val="windowText" lastClr="000000"/>
                          </a:solidFill>
                          <a:latin typeface="Arial Narrow" panose="020B0606020202030204" pitchFamily="34" charset="0"/>
                        </a:rPr>
                        <a:t>77</a:t>
                      </a:r>
                    </a:p>
                  </a:txBody>
                  <a:tcPr marL="4572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73152">
                <a:tc>
                  <a:txBody>
                    <a:bodyPr/>
                    <a:lstStyle/>
                    <a:p>
                      <a:pPr algn="r"/>
                      <a:r>
                        <a:rPr lang="ru-RU" sz="800" dirty="0" smtClean="0">
                          <a:solidFill>
                            <a:schemeClr val="accent2">
                              <a:lumMod val="50000"/>
                            </a:schemeClr>
                          </a:solidFill>
                          <a:latin typeface="Arial Narrow" panose="020B0606020202030204" pitchFamily="34" charset="0"/>
                        </a:rPr>
                        <a:t>УВО без цирроза</a:t>
                      </a:r>
                      <a:endParaRPr lang="en-US" sz="800" dirty="0">
                        <a:solidFill>
                          <a:schemeClr val="accent2">
                            <a:lumMod val="50000"/>
                          </a:schemeClr>
                        </a:solidFill>
                        <a:latin typeface="Arial Narrow" panose="020B0606020202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a:r>
                        <a:rPr lang="en-US" sz="900" dirty="0">
                          <a:solidFill>
                            <a:sysClr val="windowText" lastClr="000000"/>
                          </a:solidFill>
                          <a:latin typeface="Arial Narrow" panose="020B0606020202030204" pitchFamily="34" charset="0"/>
                        </a:rPr>
                        <a:t>5993</a:t>
                      </a:r>
                    </a:p>
                  </a:txBody>
                  <a:tcPr marL="4572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4823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3102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959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93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3152">
                <a:tc>
                  <a:txBody>
                    <a:bodyPr/>
                    <a:lstStyle/>
                    <a:p>
                      <a:pPr algn="r"/>
                      <a:r>
                        <a:rPr lang="ru-RU" sz="800" dirty="0" smtClean="0">
                          <a:solidFill>
                            <a:srgbClr val="7030A0"/>
                          </a:solidFill>
                          <a:latin typeface="Arial Narrow" panose="020B0606020202030204" pitchFamily="34" charset="0"/>
                        </a:rPr>
                        <a:t>УВО с циррозом</a:t>
                      </a:r>
                      <a:endParaRPr lang="en-US" sz="800" dirty="0">
                        <a:solidFill>
                          <a:srgbClr val="7030A0"/>
                        </a:solidFill>
                        <a:latin typeface="Arial Narrow" panose="020B0606020202030204" pitchFamily="34" charset="0"/>
                      </a:endParaRP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l"/>
                      <a:r>
                        <a:rPr lang="en-US" sz="900" dirty="0">
                          <a:solidFill>
                            <a:sysClr val="windowText" lastClr="000000"/>
                          </a:solidFill>
                          <a:latin typeface="Arial Narrow" panose="020B0606020202030204" pitchFamily="34" charset="0"/>
                        </a:rPr>
                        <a:t>583</a:t>
                      </a:r>
                    </a:p>
                  </a:txBody>
                  <a:tcPr marL="4572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533</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417</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174</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900" dirty="0">
                          <a:solidFill>
                            <a:sysClr val="windowText" lastClr="000000"/>
                          </a:solidFill>
                          <a:latin typeface="Arial Narrow" panose="020B0606020202030204" pitchFamily="34" charset="0"/>
                        </a:rPr>
                        <a:t>22</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44" name="Content Placeholder 3"/>
          <p:cNvGraphicFramePr>
            <a:graphicFrameLocks/>
          </p:cNvGraphicFramePr>
          <p:nvPr>
            <p:extLst>
              <p:ext uri="{D42A27DB-BD31-4B8C-83A1-F6EECF244321}">
                <p14:modId xmlns:p14="http://schemas.microsoft.com/office/powerpoint/2010/main" val="1838106438"/>
              </p:ext>
            </p:extLst>
          </p:nvPr>
        </p:nvGraphicFramePr>
        <p:xfrm>
          <a:off x="146609" y="2032685"/>
          <a:ext cx="3358591" cy="3410464"/>
        </p:xfrm>
        <a:graphic>
          <a:graphicData uri="http://schemas.openxmlformats.org/drawingml/2006/chart">
            <c:chart xmlns:c="http://schemas.openxmlformats.org/drawingml/2006/chart" xmlns:r="http://schemas.openxmlformats.org/officeDocument/2006/relationships" r:id="rId9"/>
          </a:graphicData>
        </a:graphic>
      </p:graphicFrame>
      <p:sp>
        <p:nvSpPr>
          <p:cNvPr id="45" name="TextBox 44">
            <a:extLst>
              <a:ext uri="{FF2B5EF4-FFF2-40B4-BE49-F238E27FC236}">
                <a16:creationId xmlns="" xmlns:a16="http://schemas.microsoft.com/office/drawing/2014/main" id="{92C27819-22D5-4E89-9CA4-5837F150B592}"/>
              </a:ext>
            </a:extLst>
          </p:cNvPr>
          <p:cNvSpPr txBox="1"/>
          <p:nvPr/>
        </p:nvSpPr>
        <p:spPr>
          <a:xfrm>
            <a:off x="457200" y="1890053"/>
            <a:ext cx="3267213" cy="193899"/>
          </a:xfrm>
          <a:prstGeom prst="rect">
            <a:avLst/>
          </a:prstGeom>
          <a:noFill/>
        </p:spPr>
        <p:txBody>
          <a:bodyPr wrap="square" lIns="0" tIns="0" rIns="0" bIns="0" rtlCol="0">
            <a:spAutoFit/>
          </a:bodyPr>
          <a:lstStyle/>
          <a:p>
            <a:pPr algn="ctr">
              <a:lnSpc>
                <a:spcPct val="90000"/>
              </a:lnSpc>
            </a:pPr>
            <a:r>
              <a:rPr lang="ru-RU" sz="1400" b="1" dirty="0" smtClean="0">
                <a:solidFill>
                  <a:prstClr val="black"/>
                </a:solidFill>
              </a:rPr>
              <a:t>Смертность</a:t>
            </a:r>
            <a:endParaRPr lang="en-US" sz="1400" b="1" dirty="0">
              <a:solidFill>
                <a:prstClr val="black"/>
              </a:solidFill>
            </a:endParaRPr>
          </a:p>
        </p:txBody>
      </p:sp>
      <p:cxnSp>
        <p:nvCxnSpPr>
          <p:cNvPr id="46" name="Straight Connector 45"/>
          <p:cNvCxnSpPr/>
          <p:nvPr/>
        </p:nvCxnSpPr>
        <p:spPr>
          <a:xfrm>
            <a:off x="874121" y="5031257"/>
            <a:ext cx="2536344" cy="0"/>
          </a:xfrm>
          <a:prstGeom prst="line">
            <a:avLst/>
          </a:prstGeom>
          <a:ln w="31750">
            <a:solidFill>
              <a:srgbClr val="00B0F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188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61441" y="0"/>
            <a:ext cx="8664111" cy="1124059"/>
          </a:xfrm>
        </p:spPr>
        <p:txBody>
          <a:bodyPr>
            <a:normAutofit/>
          </a:bodyPr>
          <a:lstStyle/>
          <a:p>
            <a:r>
              <a:rPr lang="ru-RU" altLang="ru-RU" sz="2400" b="1" dirty="0" smtClean="0">
                <a:solidFill>
                  <a:schemeClr val="tx2">
                    <a:lumMod val="75000"/>
                  </a:schemeClr>
                </a:solidFill>
              </a:rPr>
              <a:t>Лечение ВГС-инфекции - профилактика событий, ассоциированных с внепеченочными проявлениями</a:t>
            </a:r>
            <a:endParaRPr lang="en-GB" altLang="ru-RU" sz="2400" b="1" dirty="0">
              <a:solidFill>
                <a:schemeClr val="tx2">
                  <a:lumMod val="75000"/>
                </a:schemeClr>
              </a:solidFill>
            </a:endParaRPr>
          </a:p>
        </p:txBody>
      </p:sp>
      <p:sp>
        <p:nvSpPr>
          <p:cNvPr id="58370" name="Text Placeholder 5"/>
          <p:cNvSpPr>
            <a:spLocks noGrp="1"/>
          </p:cNvSpPr>
          <p:nvPr>
            <p:ph type="body" sz="quarter" idx="11"/>
          </p:nvPr>
        </p:nvSpPr>
        <p:spPr>
          <a:xfrm>
            <a:off x="467544" y="5647339"/>
            <a:ext cx="2745945" cy="872547"/>
          </a:xfrm>
        </p:spPr>
        <p:txBody>
          <a:bodyPr/>
          <a:lstStyle/>
          <a:p>
            <a:pPr marL="228600" indent="-228600" algn="l">
              <a:spcBef>
                <a:spcPct val="0"/>
              </a:spcBef>
              <a:spcAft>
                <a:spcPct val="0"/>
              </a:spcAft>
              <a:buAutoNum type="arabicPeriod"/>
            </a:pPr>
            <a:r>
              <a:rPr lang="en-GB" altLang="ru-RU" sz="900" dirty="0" smtClean="0"/>
              <a:t>Negro </a:t>
            </a:r>
            <a:r>
              <a:rPr lang="en-GB" altLang="ru-RU" sz="900" dirty="0"/>
              <a:t>F &amp; </a:t>
            </a:r>
            <a:r>
              <a:rPr lang="en-GB" altLang="ru-RU" sz="900" dirty="0" err="1"/>
              <a:t>Esmat</a:t>
            </a:r>
            <a:r>
              <a:rPr lang="en-GB" altLang="ru-RU" sz="900" dirty="0"/>
              <a:t> G. </a:t>
            </a:r>
            <a:r>
              <a:rPr lang="en-GB" altLang="ru-RU" sz="900" i="1" dirty="0"/>
              <a:t>J </a:t>
            </a:r>
            <a:r>
              <a:rPr lang="en-GB" altLang="ru-RU" sz="900" i="1" dirty="0" err="1"/>
              <a:t>Adv</a:t>
            </a:r>
            <a:r>
              <a:rPr lang="en-GB" altLang="ru-RU" sz="900" i="1" dirty="0"/>
              <a:t> Res</a:t>
            </a:r>
            <a:r>
              <a:rPr lang="en-GB" altLang="ru-RU" sz="900" dirty="0"/>
              <a:t> 2017; </a:t>
            </a:r>
            <a:r>
              <a:rPr lang="en-GB" altLang="ru-RU" sz="900" b="1" dirty="0"/>
              <a:t>8:</a:t>
            </a:r>
            <a:r>
              <a:rPr lang="en-GB" altLang="ru-RU" sz="900" dirty="0"/>
              <a:t>85–87.; </a:t>
            </a:r>
            <a:endParaRPr lang="ru-RU" altLang="ru-RU" sz="900" dirty="0" smtClean="0"/>
          </a:p>
          <a:p>
            <a:pPr marL="228600" indent="-228600" algn="l">
              <a:spcBef>
                <a:spcPct val="0"/>
              </a:spcBef>
              <a:spcAft>
                <a:spcPct val="0"/>
              </a:spcAft>
              <a:buAutoNum type="arabicPeriod"/>
            </a:pPr>
            <a:r>
              <a:rPr lang="en-GB" altLang="ru-RU" sz="900" dirty="0" err="1" smtClean="0"/>
              <a:t>Nuño</a:t>
            </a:r>
            <a:r>
              <a:rPr lang="en-GB" altLang="ru-RU" sz="900" dirty="0" smtClean="0"/>
              <a:t> </a:t>
            </a:r>
            <a:r>
              <a:rPr lang="en-GB" altLang="ru-RU" sz="900" dirty="0" err="1"/>
              <a:t>Solinís</a:t>
            </a:r>
            <a:r>
              <a:rPr lang="en-GB" altLang="ru-RU" sz="900" dirty="0"/>
              <a:t> R </a:t>
            </a:r>
            <a:r>
              <a:rPr lang="en-GB" altLang="ru-RU" sz="900" i="1" dirty="0"/>
              <a:t>et al</a:t>
            </a:r>
            <a:r>
              <a:rPr lang="en-GB" altLang="ru-RU" sz="900" dirty="0"/>
              <a:t>. </a:t>
            </a:r>
            <a:r>
              <a:rPr lang="en-GB" altLang="ru-RU" sz="900" i="1" dirty="0"/>
              <a:t>Infect Dis </a:t>
            </a:r>
            <a:r>
              <a:rPr lang="en-GB" altLang="ru-RU" sz="900" i="1" dirty="0" err="1"/>
              <a:t>Ther</a:t>
            </a:r>
            <a:r>
              <a:rPr lang="en-GB" altLang="ru-RU" sz="900" dirty="0"/>
              <a:t> 2016; </a:t>
            </a:r>
            <a:r>
              <a:rPr lang="en-GB" altLang="ru-RU" sz="900" b="1" dirty="0"/>
              <a:t>5</a:t>
            </a:r>
            <a:r>
              <a:rPr lang="en-GB" altLang="ru-RU" sz="900" dirty="0"/>
              <a:t>:491–508.; </a:t>
            </a:r>
          </a:p>
          <a:p>
            <a:pPr marL="0" indent="0" algn="l">
              <a:spcBef>
                <a:spcPct val="0"/>
              </a:spcBef>
              <a:spcAft>
                <a:spcPct val="0"/>
              </a:spcAft>
              <a:buNone/>
            </a:pPr>
            <a:r>
              <a:rPr lang="en-GB" altLang="ru-RU" sz="900" dirty="0"/>
              <a:t>3. Negro F </a:t>
            </a:r>
            <a:r>
              <a:rPr lang="en-GB" altLang="ru-RU" sz="900" i="1" dirty="0"/>
              <a:t>et al</a:t>
            </a:r>
            <a:r>
              <a:rPr lang="en-GB" altLang="ru-RU" sz="900" dirty="0"/>
              <a:t>. </a:t>
            </a:r>
            <a:r>
              <a:rPr lang="en-GB" altLang="ru-RU" sz="900" i="1" dirty="0" err="1"/>
              <a:t>Gastroenterol</a:t>
            </a:r>
            <a:r>
              <a:rPr lang="en-GB" altLang="ru-RU" sz="900" dirty="0"/>
              <a:t> 2015; </a:t>
            </a:r>
            <a:r>
              <a:rPr lang="en-GB" altLang="ru-RU" sz="900" b="1" dirty="0"/>
              <a:t>149</a:t>
            </a:r>
            <a:r>
              <a:rPr lang="en-GB" altLang="ru-RU" sz="900" dirty="0"/>
              <a:t>L:1345–1360.; </a:t>
            </a:r>
            <a:endParaRPr lang="ru-RU" altLang="ru-RU" sz="900" dirty="0" smtClean="0"/>
          </a:p>
          <a:p>
            <a:pPr marL="0" indent="0" algn="l">
              <a:spcBef>
                <a:spcPct val="0"/>
              </a:spcBef>
              <a:spcAft>
                <a:spcPct val="0"/>
              </a:spcAft>
              <a:buNone/>
            </a:pPr>
            <a:r>
              <a:rPr lang="en-GB" altLang="ru-RU" sz="900" dirty="0" smtClean="0"/>
              <a:t>4</a:t>
            </a:r>
            <a:r>
              <a:rPr lang="en-GB" altLang="ru-RU" sz="900" dirty="0"/>
              <a:t>. </a:t>
            </a:r>
            <a:r>
              <a:rPr lang="nl-NL" altLang="ru-RU" sz="900" dirty="0"/>
              <a:t>van der Meer AJ, </a:t>
            </a:r>
            <a:r>
              <a:rPr lang="nl-NL" altLang="ru-RU" sz="900" i="1" dirty="0"/>
              <a:t>et al. JAMA </a:t>
            </a:r>
            <a:r>
              <a:rPr lang="nl-NL" altLang="ru-RU" sz="900" dirty="0"/>
              <a:t>2012; </a:t>
            </a:r>
            <a:r>
              <a:rPr lang="nl-NL" altLang="ru-RU" sz="900" b="1" dirty="0"/>
              <a:t>308:</a:t>
            </a:r>
            <a:r>
              <a:rPr lang="nl-NL" altLang="ru-RU" sz="900" dirty="0"/>
              <a:t>2584–2593; </a:t>
            </a:r>
            <a:br>
              <a:rPr lang="nl-NL" altLang="ru-RU" sz="900" dirty="0"/>
            </a:br>
            <a:r>
              <a:rPr lang="nl-NL" altLang="ru-RU" sz="900" dirty="0"/>
              <a:t>5. Younossi Z </a:t>
            </a:r>
            <a:r>
              <a:rPr lang="nl-NL" altLang="ru-RU" sz="900" i="1" dirty="0"/>
              <a:t>et al</a:t>
            </a:r>
            <a:r>
              <a:rPr lang="nl-NL" altLang="ru-RU" sz="900" dirty="0"/>
              <a:t>. </a:t>
            </a:r>
            <a:r>
              <a:rPr lang="nl-NL" altLang="ru-RU" sz="900" i="1" dirty="0"/>
              <a:t>J Hepatol </a:t>
            </a:r>
            <a:r>
              <a:rPr lang="nl-NL" altLang="ru-RU" sz="900" dirty="0"/>
              <a:t>2015; </a:t>
            </a:r>
            <a:r>
              <a:rPr lang="nl-NL" altLang="ru-RU" sz="900" b="1" dirty="0"/>
              <a:t>63</a:t>
            </a:r>
            <a:r>
              <a:rPr lang="nl-NL" altLang="ru-RU" sz="900" dirty="0"/>
              <a:t>:337–345.; </a:t>
            </a:r>
            <a:endParaRPr lang="ru-RU" altLang="ru-RU" sz="900" dirty="0" smtClean="0"/>
          </a:p>
          <a:p>
            <a:pPr marL="0" indent="0" algn="l">
              <a:spcBef>
                <a:spcPct val="0"/>
              </a:spcBef>
              <a:spcAft>
                <a:spcPct val="0"/>
              </a:spcAft>
              <a:buNone/>
            </a:pPr>
            <a:r>
              <a:rPr lang="nl-NL" altLang="ru-RU" sz="900" dirty="0" smtClean="0"/>
              <a:t>6</a:t>
            </a:r>
            <a:r>
              <a:rPr lang="nl-NL" altLang="ru-RU" sz="900" dirty="0"/>
              <a:t>. McHutchinson JG </a:t>
            </a:r>
            <a:r>
              <a:rPr lang="nl-NL" altLang="ru-RU" sz="900" i="1" dirty="0"/>
              <a:t>et al</a:t>
            </a:r>
            <a:r>
              <a:rPr lang="nl-NL" altLang="ru-RU" sz="900" dirty="0"/>
              <a:t>. </a:t>
            </a:r>
            <a:r>
              <a:rPr lang="nl-NL" altLang="ru-RU" sz="900" i="1" dirty="0"/>
              <a:t>J Hepatol </a:t>
            </a:r>
            <a:r>
              <a:rPr lang="nl-NL" altLang="ru-RU" sz="900" dirty="0"/>
              <a:t>2001; </a:t>
            </a:r>
            <a:r>
              <a:rPr lang="nl-NL" altLang="ru-RU" sz="900" b="1" dirty="0"/>
              <a:t>34</a:t>
            </a:r>
            <a:r>
              <a:rPr lang="nl-NL" altLang="ru-RU" sz="900" dirty="0"/>
              <a:t>:140–147;</a:t>
            </a:r>
            <a:br>
              <a:rPr lang="nl-NL" altLang="ru-RU" sz="900" dirty="0"/>
            </a:br>
            <a:r>
              <a:rPr lang="nl-NL" altLang="ru-RU" sz="900" dirty="0"/>
              <a:t>7. Isaacs D </a:t>
            </a:r>
            <a:r>
              <a:rPr lang="nl-NL" altLang="ru-RU" sz="900" i="1" dirty="0"/>
              <a:t>et </a:t>
            </a:r>
            <a:r>
              <a:rPr lang="nl-NL" altLang="ru-RU" sz="900" dirty="0"/>
              <a:t>al. </a:t>
            </a:r>
            <a:r>
              <a:rPr lang="nl-NL" altLang="ru-RU" sz="900" i="1" dirty="0"/>
              <a:t>Hepat Res Treat </a:t>
            </a:r>
            <a:r>
              <a:rPr lang="nl-NL" altLang="ru-RU" sz="900" dirty="0"/>
              <a:t>2013; 910519.</a:t>
            </a:r>
            <a:endParaRPr lang="en-GB" altLang="ru-RU" sz="900" dirty="0"/>
          </a:p>
        </p:txBody>
      </p:sp>
      <p:sp>
        <p:nvSpPr>
          <p:cNvPr id="4" name="Rectangle: Rounded Corners 3"/>
          <p:cNvSpPr/>
          <p:nvPr/>
        </p:nvSpPr>
        <p:spPr>
          <a:xfrm>
            <a:off x="755576" y="1700808"/>
            <a:ext cx="3194397" cy="3528392"/>
          </a:xfrm>
          <a:prstGeom prst="roundRect">
            <a:avLst>
              <a:gd name="adj" fmla="val 8951"/>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ru-RU" altLang="ru-RU" b="1" u="sng" dirty="0" err="1">
                <a:latin typeface="Calibri" charset="0"/>
              </a:rPr>
              <a:t>Внепечёночные</a:t>
            </a:r>
            <a:r>
              <a:rPr lang="ru-RU" altLang="ru-RU" b="1" u="sng" dirty="0">
                <a:latin typeface="Calibri" charset="0"/>
              </a:rPr>
              <a:t> проявления</a:t>
            </a:r>
            <a:endParaRPr lang="en-GB" altLang="ru-RU" b="1" u="sng" dirty="0">
              <a:latin typeface="Calibri" charset="0"/>
            </a:endParaRPr>
          </a:p>
          <a:p>
            <a:pPr algn="ctr"/>
            <a:endParaRPr lang="en-GB" altLang="ru-RU" b="1" dirty="0">
              <a:latin typeface="Calibri" charset="0"/>
            </a:endParaRPr>
          </a:p>
          <a:p>
            <a:pPr algn="ctr"/>
            <a:endParaRPr lang="ru-RU" altLang="ru-RU" b="1" dirty="0" smtClean="0">
              <a:latin typeface="Calibri" charset="0"/>
            </a:endParaRPr>
          </a:p>
          <a:p>
            <a:pPr algn="ctr"/>
            <a:r>
              <a:rPr lang="ru-RU" altLang="ru-RU" b="1" dirty="0" smtClean="0">
                <a:latin typeface="Calibri" charset="0"/>
              </a:rPr>
              <a:t>Достижение </a:t>
            </a:r>
            <a:r>
              <a:rPr lang="ru-RU" altLang="ru-RU" b="1" dirty="0">
                <a:latin typeface="Calibri" charset="0"/>
              </a:rPr>
              <a:t>УВО приводит к значительному снижению смертности от всех причин и снижению заболеваемости, связанной с внепеченочными </a:t>
            </a:r>
            <a:r>
              <a:rPr lang="ru-RU" altLang="ru-RU" b="1" dirty="0" smtClean="0">
                <a:latin typeface="Calibri" charset="0"/>
              </a:rPr>
              <a:t>проявлениями</a:t>
            </a:r>
            <a:r>
              <a:rPr lang="en-GB" altLang="ru-RU" b="1" baseline="30000" dirty="0" smtClean="0">
                <a:latin typeface="Calibri" charset="0"/>
              </a:rPr>
              <a:t>1–4</a:t>
            </a:r>
            <a:endParaRPr lang="en-GB" altLang="ru-RU" b="1" baseline="30000" dirty="0">
              <a:latin typeface="Calibri" charset="0"/>
            </a:endParaRPr>
          </a:p>
        </p:txBody>
      </p:sp>
      <p:sp>
        <p:nvSpPr>
          <p:cNvPr id="7" name="Rectangle: Rounded Corners 6"/>
          <p:cNvSpPr/>
          <p:nvPr/>
        </p:nvSpPr>
        <p:spPr>
          <a:xfrm>
            <a:off x="4788024" y="1700808"/>
            <a:ext cx="3063360" cy="3744416"/>
          </a:xfrm>
          <a:prstGeom prst="roundRect">
            <a:avLst>
              <a:gd name="adj" fmla="val 8601"/>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ru-RU" altLang="ru-RU" b="1" u="sng" dirty="0" smtClean="0">
                <a:latin typeface="Calibri" charset="0"/>
              </a:rPr>
              <a:t>Качество жизни, связанное со здоровьем</a:t>
            </a:r>
            <a:r>
              <a:rPr lang="en-GB" altLang="ru-RU" b="1" u="sng" dirty="0" smtClean="0">
                <a:latin typeface="Calibri" charset="0"/>
              </a:rPr>
              <a:t> </a:t>
            </a:r>
            <a:r>
              <a:rPr lang="en-GB" altLang="ru-RU" b="1" u="sng" dirty="0">
                <a:latin typeface="Calibri" charset="0"/>
              </a:rPr>
              <a:t>(</a:t>
            </a:r>
            <a:r>
              <a:rPr lang="en-GB" altLang="ru-RU" b="1" u="sng" dirty="0" err="1">
                <a:latin typeface="Calibri" charset="0"/>
              </a:rPr>
              <a:t>HRQoL</a:t>
            </a:r>
            <a:r>
              <a:rPr lang="en-GB" altLang="ru-RU" b="1" u="sng" dirty="0">
                <a:latin typeface="Calibri" charset="0"/>
              </a:rPr>
              <a:t>)</a:t>
            </a:r>
          </a:p>
          <a:p>
            <a:pPr algn="ctr"/>
            <a:endParaRPr lang="en-GB" altLang="ru-RU" b="1" dirty="0">
              <a:latin typeface="Calibri" charset="0"/>
            </a:endParaRPr>
          </a:p>
          <a:p>
            <a:pPr algn="ctr"/>
            <a:r>
              <a:rPr lang="ru-RU" altLang="ru-RU" sz="2000" b="1" dirty="0">
                <a:latin typeface="Calibri" charset="0"/>
              </a:rPr>
              <a:t>Успешная терапия </a:t>
            </a:r>
            <a:r>
              <a:rPr lang="ru-RU" altLang="ru-RU" sz="2000" b="1" dirty="0" smtClean="0">
                <a:latin typeface="Calibri" charset="0"/>
              </a:rPr>
              <a:t>гепатита С </a:t>
            </a:r>
            <a:r>
              <a:rPr lang="ru-RU" altLang="ru-RU" sz="2000" b="1" dirty="0">
                <a:latin typeface="Calibri" charset="0"/>
              </a:rPr>
              <a:t>также приводит к улучшению качества жизни, связанного со здоровьем, независимо от стадии </a:t>
            </a:r>
            <a:r>
              <a:rPr lang="ru-RU" altLang="ru-RU" sz="2000" b="1" dirty="0" smtClean="0">
                <a:latin typeface="Calibri" charset="0"/>
              </a:rPr>
              <a:t>фиброза</a:t>
            </a:r>
            <a:r>
              <a:rPr lang="en-GB" altLang="ru-RU" sz="2000" b="1" dirty="0" smtClean="0">
                <a:latin typeface="Calibri" charset="0"/>
              </a:rPr>
              <a:t>.</a:t>
            </a:r>
            <a:r>
              <a:rPr lang="en-GB" altLang="ru-RU" sz="2000" b="1" baseline="30000" dirty="0" smtClean="0">
                <a:latin typeface="Calibri" charset="0"/>
              </a:rPr>
              <a:t>1</a:t>
            </a:r>
            <a:r>
              <a:rPr lang="en-GB" altLang="ru-RU" sz="2000" b="1" baseline="30000" dirty="0">
                <a:latin typeface="Calibri" charset="0"/>
              </a:rPr>
              <a:t>, 5–7</a:t>
            </a:r>
            <a:endParaRPr lang="en-GB" altLang="ru-RU" sz="2000" b="1" dirty="0">
              <a:latin typeface="Calibri" charset="0"/>
            </a:endParaRPr>
          </a:p>
        </p:txBody>
      </p:sp>
    </p:spTree>
    <p:extLst>
      <p:ext uri="{BB962C8B-B14F-4D97-AF65-F5344CB8AC3E}">
        <p14:creationId xmlns:p14="http://schemas.microsoft.com/office/powerpoint/2010/main" val="5084333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65018" y="260131"/>
            <a:ext cx="8478982" cy="762000"/>
          </a:xfrm>
        </p:spPr>
        <p:txBody>
          <a:bodyPr anchor="b"/>
          <a:lstStyle/>
          <a:p>
            <a:pPr>
              <a:lnSpc>
                <a:spcPct val="120000"/>
              </a:lnSpc>
              <a:defRPr/>
            </a:pPr>
            <a:r>
              <a:rPr lang="ru-RU" altLang="en-US" sz="2800" b="1" dirty="0"/>
              <a:t>Заключение</a:t>
            </a:r>
          </a:p>
        </p:txBody>
      </p:sp>
      <p:sp>
        <p:nvSpPr>
          <p:cNvPr id="48131" name="Rectangle 4"/>
          <p:cNvSpPr>
            <a:spLocks noGrp="1" noChangeArrowheads="1"/>
          </p:cNvSpPr>
          <p:nvPr>
            <p:ph idx="1"/>
          </p:nvPr>
        </p:nvSpPr>
        <p:spPr>
          <a:xfrm>
            <a:off x="665018" y="1532055"/>
            <a:ext cx="8053680" cy="4624197"/>
          </a:xfrm>
        </p:spPr>
        <p:txBody>
          <a:bodyPr/>
          <a:lstStyle/>
          <a:p>
            <a:pPr marL="446088" indent="-446088">
              <a:lnSpc>
                <a:spcPts val="2600"/>
              </a:lnSpc>
              <a:buClr>
                <a:schemeClr val="accent2"/>
              </a:buClr>
              <a:buFont typeface="Arial" panose="020B0604020202020204" pitchFamily="34" charset="0"/>
              <a:buChar char="■"/>
            </a:pPr>
            <a:r>
              <a:rPr lang="ru-RU" sz="1900" b="1" dirty="0">
                <a:latin typeface="Calibri" panose="020F0502020204030204" pitchFamily="34" charset="0"/>
                <a:cs typeface="Calibri" panose="020F0502020204030204" pitchFamily="34" charset="0"/>
              </a:rPr>
              <a:t>В мире сегодня наступила «эра </a:t>
            </a:r>
            <a:r>
              <a:rPr lang="ru-RU" sz="1900" b="1" dirty="0" err="1" smtClean="0">
                <a:latin typeface="Calibri" panose="020F0502020204030204" pitchFamily="34" charset="0"/>
                <a:cs typeface="Calibri" panose="020F0502020204030204" pitchFamily="34" charset="0"/>
              </a:rPr>
              <a:t>пангенотипных</a:t>
            </a:r>
            <a:r>
              <a:rPr lang="ru-RU" sz="1900" b="1" dirty="0" smtClean="0">
                <a:latin typeface="Calibri" panose="020F0502020204030204" pitchFamily="34" charset="0"/>
                <a:cs typeface="Calibri" panose="020F0502020204030204" pitchFamily="34" charset="0"/>
              </a:rPr>
              <a:t> </a:t>
            </a:r>
            <a:r>
              <a:rPr lang="ru-RU" sz="1900" b="1" dirty="0">
                <a:latin typeface="Calibri" panose="020F0502020204030204" pitchFamily="34" charset="0"/>
                <a:cs typeface="Calibri" panose="020F0502020204030204" pitchFamily="34" charset="0"/>
              </a:rPr>
              <a:t>противовирусных препаратов» для лечения ХГС</a:t>
            </a:r>
          </a:p>
          <a:p>
            <a:pPr marL="446088" indent="-446088">
              <a:lnSpc>
                <a:spcPts val="2600"/>
              </a:lnSpc>
              <a:buClr>
                <a:schemeClr val="accent2"/>
              </a:buClr>
              <a:buFont typeface="Arial" panose="020B0604020202020204" pitchFamily="34" charset="0"/>
              <a:buChar char="■"/>
            </a:pPr>
            <a:r>
              <a:rPr lang="ru-RU" sz="1900" b="1" dirty="0">
                <a:latin typeface="Calibri" panose="020F0502020204030204" pitchFamily="34" charset="0"/>
                <a:cs typeface="Calibri" panose="020F0502020204030204" pitchFamily="34" charset="0"/>
              </a:rPr>
              <a:t>Ведущие руководства </a:t>
            </a:r>
            <a:r>
              <a:rPr lang="ru-RU" sz="1900" b="1" dirty="0" smtClean="0">
                <a:latin typeface="Calibri" panose="020F0502020204030204" pitchFamily="34" charset="0"/>
                <a:cs typeface="Calibri" panose="020F0502020204030204" pitchFamily="34" charset="0"/>
              </a:rPr>
              <a:t>– ВОЗ, Е</a:t>
            </a:r>
            <a:r>
              <a:rPr lang="en-US" sz="1900" b="1" dirty="0" smtClean="0">
                <a:latin typeface="Calibri" panose="020F0502020204030204" pitchFamily="34" charset="0"/>
                <a:cs typeface="Calibri" panose="020F0502020204030204" pitchFamily="34" charset="0"/>
              </a:rPr>
              <a:t>ASL</a:t>
            </a:r>
            <a:r>
              <a:rPr lang="ru-RU" sz="1900" b="1" dirty="0">
                <a:latin typeface="Calibri" panose="020F0502020204030204" pitchFamily="34" charset="0"/>
                <a:cs typeface="Calibri" panose="020F0502020204030204" pitchFamily="34" charset="0"/>
              </a:rPr>
              <a:t>, </a:t>
            </a:r>
            <a:r>
              <a:rPr lang="en-US" sz="1900" b="1" dirty="0">
                <a:latin typeface="Calibri" panose="020F0502020204030204" pitchFamily="34" charset="0"/>
                <a:cs typeface="Calibri" panose="020F0502020204030204" pitchFamily="34" charset="0"/>
              </a:rPr>
              <a:t>AASLD </a:t>
            </a:r>
            <a:r>
              <a:rPr lang="ru-RU" sz="1900" b="1" dirty="0" smtClean="0">
                <a:latin typeface="Calibri" panose="020F0502020204030204" pitchFamily="34" charset="0"/>
                <a:cs typeface="Calibri" panose="020F0502020204030204" pitchFamily="34" charset="0"/>
              </a:rPr>
              <a:t> рекомендуют  </a:t>
            </a:r>
            <a:r>
              <a:rPr lang="ru-RU" sz="1900" b="1" dirty="0" err="1">
                <a:latin typeface="Calibri" panose="020F0502020204030204" pitchFamily="34" charset="0"/>
                <a:cs typeface="Calibri" panose="020F0502020204030204" pitchFamily="34" charset="0"/>
              </a:rPr>
              <a:t>пангенотипные</a:t>
            </a:r>
            <a:r>
              <a:rPr lang="ru-RU" sz="1900" b="1" dirty="0">
                <a:latin typeface="Calibri" panose="020F0502020204030204" pitchFamily="34" charset="0"/>
                <a:cs typeface="Calibri" panose="020F0502020204030204" pitchFamily="34" charset="0"/>
              </a:rPr>
              <a:t> схемы большинству пациентов</a:t>
            </a:r>
          </a:p>
          <a:p>
            <a:pPr marL="446088" indent="-446088">
              <a:lnSpc>
                <a:spcPts val="2600"/>
              </a:lnSpc>
              <a:buClr>
                <a:schemeClr val="accent2"/>
              </a:buClr>
              <a:buFont typeface="Arial" panose="020B0604020202020204" pitchFamily="34" charset="0"/>
              <a:buChar char="■"/>
            </a:pPr>
            <a:r>
              <a:rPr lang="ru-RU" sz="1900" b="1" dirty="0">
                <a:latin typeface="Calibri" panose="020F0502020204030204" pitchFamily="34" charset="0"/>
                <a:cs typeface="Calibri" panose="020F0502020204030204" pitchFamily="34" charset="0"/>
              </a:rPr>
              <a:t>В России зарегистрированы 2 </a:t>
            </a:r>
            <a:r>
              <a:rPr lang="ru-RU" sz="1900" b="1" dirty="0" smtClean="0">
                <a:latin typeface="Calibri" panose="020F0502020204030204" pitchFamily="34" charset="0"/>
                <a:cs typeface="Calibri" panose="020F0502020204030204" pitchFamily="34" charset="0"/>
              </a:rPr>
              <a:t>высоко эффективных пангенотипных </a:t>
            </a:r>
            <a:r>
              <a:rPr lang="ru-RU" sz="1900" b="1" dirty="0">
                <a:latin typeface="Calibri" panose="020F0502020204030204" pitchFamily="34" charset="0"/>
                <a:cs typeface="Calibri" panose="020F0502020204030204" pitchFamily="34" charset="0"/>
              </a:rPr>
              <a:t>схемы </a:t>
            </a:r>
            <a:r>
              <a:rPr lang="ru-RU" sz="1900" b="1" dirty="0" smtClean="0">
                <a:latin typeface="Calibri" panose="020F0502020204030204" pitchFamily="34" charset="0"/>
                <a:cs typeface="Calibri" panose="020F0502020204030204" pitchFamily="34" charset="0"/>
              </a:rPr>
              <a:t>- </a:t>
            </a:r>
            <a:r>
              <a:rPr lang="ru-RU" sz="1900" b="1" dirty="0" err="1" smtClean="0">
                <a:latin typeface="Calibri" panose="020F0502020204030204" pitchFamily="34" charset="0"/>
                <a:cs typeface="Calibri" panose="020F0502020204030204" pitchFamily="34" charset="0"/>
              </a:rPr>
              <a:t>софосбувир</a:t>
            </a:r>
            <a:r>
              <a:rPr lang="ru-RU" sz="1900" b="1" dirty="0" smtClean="0">
                <a:latin typeface="Calibri" panose="020F0502020204030204" pitchFamily="34" charset="0"/>
                <a:cs typeface="Calibri" panose="020F0502020204030204" pitchFamily="34" charset="0"/>
              </a:rPr>
              <a:t>/</a:t>
            </a:r>
            <a:r>
              <a:rPr lang="ru-RU" sz="1900" b="1" dirty="0" err="1" smtClean="0">
                <a:latin typeface="Calibri" panose="020F0502020204030204" pitchFamily="34" charset="0"/>
                <a:cs typeface="Calibri" panose="020F0502020204030204" pitchFamily="34" charset="0"/>
              </a:rPr>
              <a:t>велпатасвир</a:t>
            </a:r>
            <a:r>
              <a:rPr lang="ru-RU" sz="1900" b="1" dirty="0">
                <a:latin typeface="Calibri" panose="020F0502020204030204" pitchFamily="34" charset="0"/>
                <a:cs typeface="Calibri" panose="020F0502020204030204" pitchFamily="34" charset="0"/>
              </a:rPr>
              <a:t> </a:t>
            </a:r>
            <a:r>
              <a:rPr lang="ru-RU" sz="1900" b="1" dirty="0" smtClean="0">
                <a:latin typeface="Calibri" panose="020F0502020204030204" pitchFamily="34" charset="0"/>
                <a:cs typeface="Calibri" panose="020F0502020204030204" pitchFamily="34" charset="0"/>
              </a:rPr>
              <a:t>и </a:t>
            </a:r>
            <a:r>
              <a:rPr lang="ru-RU" sz="1900" b="1" dirty="0" err="1" smtClean="0">
                <a:latin typeface="Calibri" panose="020F0502020204030204" pitchFamily="34" charset="0"/>
                <a:cs typeface="Calibri" panose="020F0502020204030204" pitchFamily="34" charset="0"/>
              </a:rPr>
              <a:t>глекапревир</a:t>
            </a:r>
            <a:r>
              <a:rPr lang="ru-RU" sz="1900" b="1" dirty="0" smtClean="0">
                <a:latin typeface="Calibri" panose="020F0502020204030204" pitchFamily="34" charset="0"/>
                <a:cs typeface="Calibri" panose="020F0502020204030204" pitchFamily="34" charset="0"/>
              </a:rPr>
              <a:t>/</a:t>
            </a:r>
            <a:r>
              <a:rPr lang="ru-RU" sz="1900" b="1" dirty="0" err="1" smtClean="0">
                <a:latin typeface="Calibri" panose="020F0502020204030204" pitchFamily="34" charset="0"/>
                <a:cs typeface="Calibri" panose="020F0502020204030204" pitchFamily="34" charset="0"/>
              </a:rPr>
              <a:t>пибрентасвир</a:t>
            </a:r>
            <a:endParaRPr lang="ru-RU" sz="1900" b="1" dirty="0" smtClean="0">
              <a:latin typeface="Calibri" panose="020F0502020204030204" pitchFamily="34" charset="0"/>
              <a:cs typeface="Calibri" panose="020F0502020204030204" pitchFamily="34" charset="0"/>
            </a:endParaRPr>
          </a:p>
          <a:p>
            <a:pPr marL="446088" indent="-446088">
              <a:lnSpc>
                <a:spcPts val="2600"/>
              </a:lnSpc>
              <a:buClr>
                <a:schemeClr val="accent2"/>
              </a:buClr>
              <a:buFont typeface="Arial" panose="020B0604020202020204" pitchFamily="34" charset="0"/>
              <a:buChar char="■"/>
            </a:pPr>
            <a:r>
              <a:rPr lang="ru-RU" sz="1900" b="1" dirty="0" smtClean="0">
                <a:latin typeface="Calibri" panose="020F0502020204030204" pitchFamily="34" charset="0"/>
                <a:cs typeface="Calibri" panose="020F0502020204030204" pitchFamily="34" charset="0"/>
              </a:rPr>
              <a:t>Важной особенностью режима СОФ/ВЕЛ является универсальность подхода в терапии различных категорий пациентов, включая «сложных» - в том числе с декомпенсированной стадией заболевания печени.</a:t>
            </a:r>
            <a:endParaRPr lang="ru-RU" sz="1900" b="1" dirty="0">
              <a:latin typeface="Calibri" panose="020F0502020204030204" pitchFamily="34" charset="0"/>
              <a:cs typeface="Calibri" panose="020F0502020204030204" pitchFamily="34" charset="0"/>
            </a:endParaRPr>
          </a:p>
          <a:p>
            <a:pPr marL="446088" indent="-446088">
              <a:lnSpc>
                <a:spcPts val="2600"/>
              </a:lnSpc>
              <a:buClr>
                <a:schemeClr val="accent2"/>
              </a:buClr>
              <a:buFont typeface="Arial" panose="020B0604020202020204" pitchFamily="34" charset="0"/>
              <a:buChar char="■"/>
            </a:pPr>
            <a:r>
              <a:rPr lang="ru-RU" sz="1900" b="1" dirty="0" smtClean="0">
                <a:latin typeface="Calibri" panose="020F0502020204030204" pitchFamily="34" charset="0"/>
                <a:cs typeface="Calibri" panose="020F0502020204030204" pitchFamily="34" charset="0"/>
              </a:rPr>
              <a:t>Использование </a:t>
            </a:r>
            <a:r>
              <a:rPr lang="ru-RU" sz="1900" b="1" dirty="0">
                <a:latin typeface="Calibri" panose="020F0502020204030204" pitchFamily="34" charset="0"/>
                <a:cs typeface="Calibri" panose="020F0502020204030204" pitchFamily="34" charset="0"/>
              </a:rPr>
              <a:t>пангенотипных схем является ключевым фактором достижения задачи </a:t>
            </a:r>
            <a:r>
              <a:rPr lang="ru-RU" sz="1900" b="1" dirty="0" smtClean="0">
                <a:latin typeface="Calibri" panose="020F0502020204030204" pitchFamily="34" charset="0"/>
                <a:cs typeface="Calibri" panose="020F0502020204030204" pitchFamily="34" charset="0"/>
              </a:rPr>
              <a:t>элиминации </a:t>
            </a:r>
            <a:r>
              <a:rPr lang="ru-RU" sz="1900" b="1" dirty="0">
                <a:latin typeface="Calibri" panose="020F0502020204030204" pitchFamily="34" charset="0"/>
                <a:cs typeface="Calibri" panose="020F0502020204030204" pitchFamily="34" charset="0"/>
              </a:rPr>
              <a:t>вируса гепатита С в </a:t>
            </a:r>
            <a:r>
              <a:rPr lang="ru-RU" sz="1900" b="1" dirty="0" smtClean="0">
                <a:latin typeface="Calibri" panose="020F0502020204030204" pitchFamily="34" charset="0"/>
                <a:cs typeface="Calibri" panose="020F0502020204030204" pitchFamily="34" charset="0"/>
              </a:rPr>
              <a:t>популяции.  </a:t>
            </a:r>
            <a:endParaRPr lang="ru-RU" sz="1900" b="1" dirty="0">
              <a:latin typeface="Calibri" panose="020F0502020204030204" pitchFamily="34" charset="0"/>
              <a:cs typeface="Calibri" panose="020F0502020204030204" pitchFamily="34" charset="0"/>
            </a:endParaRPr>
          </a:p>
          <a:p>
            <a:pPr>
              <a:lnSpc>
                <a:spcPct val="150000"/>
              </a:lnSpc>
              <a:spcBef>
                <a:spcPts val="0"/>
              </a:spcBef>
            </a:pPr>
            <a:endParaRPr lang="ru-RU" sz="1900" b="1" dirty="0">
              <a:latin typeface="Calibri" panose="020F0502020204030204" pitchFamily="34" charset="0"/>
              <a:cs typeface="Calibri" panose="020F0502020204030204" pitchFamily="34" charset="0"/>
            </a:endParaRPr>
          </a:p>
        </p:txBody>
      </p:sp>
      <p:sp>
        <p:nvSpPr>
          <p:cNvPr id="7" name="Rectangle 6"/>
          <p:cNvSpPr/>
          <p:nvPr/>
        </p:nvSpPr>
        <p:spPr>
          <a:xfrm>
            <a:off x="8119241" y="0"/>
            <a:ext cx="1024759" cy="520262"/>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a:p>
        </p:txBody>
      </p:sp>
    </p:spTree>
    <p:extLst>
      <p:ext uri="{BB962C8B-B14F-4D97-AF65-F5344CB8AC3E}">
        <p14:creationId xmlns:p14="http://schemas.microsoft.com/office/powerpoint/2010/main" val="29146925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0"/>
          </p:nvPr>
        </p:nvSpPr>
        <p:spPr/>
        <p:txBody>
          <a:bodyPr/>
          <a:lstStyle/>
          <a:p>
            <a:endParaRPr lang="ru-RU"/>
          </a:p>
        </p:txBody>
      </p:sp>
      <p:sp>
        <p:nvSpPr>
          <p:cNvPr id="6" name="AutoShape 4" descr="https://thumb.cloud.mail.ru/thumb/xw1/%D0%A1%D0%9F%D0%9B%D0%90%D0%92-%D0%91%D0%95%D0%9B%D0%90%D0%AF%2027.07-07.08.19/%D0%A1%D0%90%D0%93%D0%90%D0%9B%D0%9E%D0%92/IMG_9564.JPG?x-email=sagalov%40inbox.ru"/>
          <p:cNvSpPr>
            <a:spLocks noGrp="1" noChangeAspect="1" noChangeArrowheads="1"/>
          </p:cNvSpPr>
          <p:nvPr>
            <p:ph type="body" idx="10"/>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Текст 1"/>
          <p:cNvSpPr>
            <a:spLocks noGrp="1"/>
          </p:cNvSpPr>
          <p:nvPr>
            <p:ph type="body" idx="10"/>
          </p:nvPr>
        </p:nvSpPr>
        <p:spPr/>
        <p:txBody>
          <a:bodyPr/>
          <a:lstStyle/>
          <a:p>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1"/>
          <p:cNvSpPr txBox="1">
            <a:spLocks noChangeArrowheads="1"/>
          </p:cNvSpPr>
          <p:nvPr/>
        </p:nvSpPr>
        <p:spPr bwMode="auto">
          <a:xfrm>
            <a:off x="2349789" y="4056063"/>
            <a:ext cx="7772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4000" b="1" dirty="0">
                <a:solidFill>
                  <a:srgbClr val="FFFF00"/>
                </a:solidFill>
              </a:rPr>
              <a:t>Благодарю за </a:t>
            </a:r>
            <a:r>
              <a:rPr lang="ru-RU" altLang="ru-RU" sz="4400" b="1" dirty="0">
                <a:solidFill>
                  <a:srgbClr val="FFFF00"/>
                </a:solidFill>
              </a:rPr>
              <a:t>внимание</a:t>
            </a:r>
            <a:r>
              <a:rPr lang="ru-RU" altLang="ru-RU" sz="4000" b="1" dirty="0">
                <a:solidFill>
                  <a:srgbClr val="FFFF00"/>
                </a:solidFill>
              </a:rPr>
              <a:t>!</a:t>
            </a:r>
          </a:p>
        </p:txBody>
      </p:sp>
    </p:spTree>
    <p:extLst>
      <p:ext uri="{BB962C8B-B14F-4D97-AF65-F5344CB8AC3E}">
        <p14:creationId xmlns:p14="http://schemas.microsoft.com/office/powerpoint/2010/main" val="177931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8669"/>
            <a:ext cx="8715436" cy="1143000"/>
          </a:xfrm>
        </p:spPr>
        <p:txBody>
          <a:bodyPr>
            <a:noAutofit/>
          </a:bodyPr>
          <a:lstStyle/>
          <a:p>
            <a:pPr algn="l"/>
            <a:r>
              <a:rPr lang="ru-RU" sz="2400" b="1" dirty="0" smtClean="0">
                <a:solidFill>
                  <a:schemeClr val="tx2">
                    <a:lumMod val="75000"/>
                  </a:schemeClr>
                </a:solidFill>
              </a:rPr>
              <a:t>Основные направления работы в рамках каскада оказания медицинской помощи  при ВГС-инфекции</a:t>
            </a:r>
            <a:endParaRPr lang="ru-RU" sz="2400" b="1" dirty="0">
              <a:solidFill>
                <a:schemeClr val="tx2">
                  <a:lumMod val="75000"/>
                </a:schemeClr>
              </a:solidFill>
            </a:endParaRPr>
          </a:p>
        </p:txBody>
      </p:sp>
      <p:sp>
        <p:nvSpPr>
          <p:cNvPr id="4" name="Пятиугольник 3"/>
          <p:cNvSpPr/>
          <p:nvPr/>
        </p:nvSpPr>
        <p:spPr>
          <a:xfrm>
            <a:off x="142844" y="1285860"/>
            <a:ext cx="178595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14282" y="1357298"/>
            <a:ext cx="1643074" cy="461665"/>
          </a:xfrm>
          <a:prstGeom prst="rect">
            <a:avLst/>
          </a:prstGeom>
          <a:noFill/>
        </p:spPr>
        <p:txBody>
          <a:bodyPr wrap="square" rtlCol="0">
            <a:spAutoFit/>
          </a:bodyPr>
          <a:lstStyle/>
          <a:p>
            <a:r>
              <a:rPr lang="ru-RU" sz="1200" b="1" dirty="0" smtClean="0">
                <a:solidFill>
                  <a:schemeClr val="bg1"/>
                </a:solidFill>
              </a:rPr>
              <a:t>Осведомленность и предупреждение</a:t>
            </a:r>
            <a:endParaRPr lang="ru-RU" sz="1200" b="1" dirty="0">
              <a:solidFill>
                <a:schemeClr val="bg1"/>
              </a:solidFill>
            </a:endParaRPr>
          </a:p>
        </p:txBody>
      </p:sp>
      <p:sp>
        <p:nvSpPr>
          <p:cNvPr id="6" name="Пятиугольник 5"/>
          <p:cNvSpPr/>
          <p:nvPr/>
        </p:nvSpPr>
        <p:spPr>
          <a:xfrm>
            <a:off x="1928794" y="1285860"/>
            <a:ext cx="1643074"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3643306" y="1214422"/>
            <a:ext cx="2071702" cy="7143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ятиугольник 7"/>
          <p:cNvSpPr/>
          <p:nvPr/>
        </p:nvSpPr>
        <p:spPr>
          <a:xfrm>
            <a:off x="5822482" y="1247459"/>
            <a:ext cx="1809320"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571868" y="1214422"/>
            <a:ext cx="2357454" cy="769441"/>
          </a:xfrm>
          <a:prstGeom prst="rect">
            <a:avLst/>
          </a:prstGeom>
          <a:noFill/>
        </p:spPr>
        <p:txBody>
          <a:bodyPr wrap="square" rtlCol="0">
            <a:spAutoFit/>
          </a:bodyPr>
          <a:lstStyle/>
          <a:p>
            <a:r>
              <a:rPr lang="ru-RU" sz="1100" b="1" dirty="0" smtClean="0">
                <a:solidFill>
                  <a:schemeClr val="bg1"/>
                </a:solidFill>
              </a:rPr>
              <a:t>Обеспечение  медицинского наблюдения  и доступ к квалифицированной  медицинской помощи</a:t>
            </a:r>
            <a:endParaRPr lang="ru-RU" sz="1100" b="1" dirty="0">
              <a:solidFill>
                <a:schemeClr val="bg1"/>
              </a:solidFill>
            </a:endParaRPr>
          </a:p>
        </p:txBody>
      </p:sp>
      <p:sp>
        <p:nvSpPr>
          <p:cNvPr id="10" name="TextBox 9"/>
          <p:cNvSpPr txBox="1"/>
          <p:nvPr/>
        </p:nvSpPr>
        <p:spPr>
          <a:xfrm>
            <a:off x="1928794" y="1428736"/>
            <a:ext cx="1491078" cy="461665"/>
          </a:xfrm>
          <a:prstGeom prst="rect">
            <a:avLst/>
          </a:prstGeom>
          <a:noFill/>
        </p:spPr>
        <p:txBody>
          <a:bodyPr wrap="square" rtlCol="0">
            <a:spAutoFit/>
          </a:bodyPr>
          <a:lstStyle/>
          <a:p>
            <a:r>
              <a:rPr lang="ru-RU" sz="1200" b="1" dirty="0" smtClean="0">
                <a:solidFill>
                  <a:schemeClr val="bg1"/>
                </a:solidFill>
              </a:rPr>
              <a:t>Тестирование  и диагностика</a:t>
            </a:r>
            <a:endParaRPr lang="ru-RU" sz="1200" b="1" dirty="0">
              <a:solidFill>
                <a:schemeClr val="bg1"/>
              </a:solidFill>
            </a:endParaRPr>
          </a:p>
        </p:txBody>
      </p:sp>
      <p:sp>
        <p:nvSpPr>
          <p:cNvPr id="11" name="TextBox 10"/>
          <p:cNvSpPr txBox="1"/>
          <p:nvPr/>
        </p:nvSpPr>
        <p:spPr>
          <a:xfrm>
            <a:off x="6030328" y="1316458"/>
            <a:ext cx="1857388" cy="338554"/>
          </a:xfrm>
          <a:prstGeom prst="rect">
            <a:avLst/>
          </a:prstGeom>
          <a:noFill/>
        </p:spPr>
        <p:txBody>
          <a:bodyPr wrap="square" rtlCol="0">
            <a:spAutoFit/>
          </a:bodyPr>
          <a:lstStyle/>
          <a:p>
            <a:r>
              <a:rPr lang="ru-RU" sz="1600" b="1" dirty="0" smtClean="0">
                <a:solidFill>
                  <a:schemeClr val="bg1"/>
                </a:solidFill>
              </a:rPr>
              <a:t>Доступ к лечению</a:t>
            </a:r>
            <a:endParaRPr lang="ru-RU" sz="1600" b="1" dirty="0">
              <a:solidFill>
                <a:schemeClr val="bg1"/>
              </a:solidFill>
            </a:endParaRPr>
          </a:p>
        </p:txBody>
      </p:sp>
      <p:sp>
        <p:nvSpPr>
          <p:cNvPr id="12" name="TextBox 11"/>
          <p:cNvSpPr txBox="1"/>
          <p:nvPr/>
        </p:nvSpPr>
        <p:spPr>
          <a:xfrm>
            <a:off x="0" y="2071678"/>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Бремя </a:t>
            </a:r>
            <a:r>
              <a:rPr lang="ru-RU" sz="1200" b="1" dirty="0" err="1" smtClean="0"/>
              <a:t>ВГС-инфекции</a:t>
            </a:r>
            <a:r>
              <a:rPr lang="ru-RU" sz="1200" b="1" dirty="0" smtClean="0"/>
              <a:t> в стране</a:t>
            </a:r>
            <a:endParaRPr lang="ru-RU" sz="1200" b="1" dirty="0"/>
          </a:p>
        </p:txBody>
      </p:sp>
      <p:sp>
        <p:nvSpPr>
          <p:cNvPr id="14" name="Пятиугольник 13"/>
          <p:cNvSpPr/>
          <p:nvPr/>
        </p:nvSpPr>
        <p:spPr>
          <a:xfrm>
            <a:off x="7715272" y="1214422"/>
            <a:ext cx="1428728" cy="6429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643834" y="1247459"/>
            <a:ext cx="1500166" cy="584775"/>
          </a:xfrm>
          <a:prstGeom prst="rect">
            <a:avLst/>
          </a:prstGeom>
          <a:noFill/>
        </p:spPr>
        <p:txBody>
          <a:bodyPr wrap="square" rtlCol="0">
            <a:spAutoFit/>
          </a:bodyPr>
          <a:lstStyle/>
          <a:p>
            <a:r>
              <a:rPr lang="ru-RU" sz="1600" b="1" dirty="0" smtClean="0">
                <a:solidFill>
                  <a:schemeClr val="bg1"/>
                </a:solidFill>
              </a:rPr>
              <a:t>Мониторинг </a:t>
            </a:r>
          </a:p>
          <a:p>
            <a:r>
              <a:rPr lang="ru-RU" sz="1600" b="1" dirty="0" smtClean="0">
                <a:solidFill>
                  <a:schemeClr val="bg1"/>
                </a:solidFill>
              </a:rPr>
              <a:t>и оценка</a:t>
            </a:r>
            <a:endParaRPr lang="ru-RU" sz="1600" b="1" dirty="0">
              <a:solidFill>
                <a:schemeClr val="bg1"/>
              </a:solidFill>
            </a:endParaRPr>
          </a:p>
        </p:txBody>
      </p:sp>
      <p:sp>
        <p:nvSpPr>
          <p:cNvPr id="18" name="TextBox 17"/>
          <p:cNvSpPr txBox="1"/>
          <p:nvPr/>
        </p:nvSpPr>
        <p:spPr>
          <a:xfrm>
            <a:off x="0" y="2714620"/>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Информированность населения</a:t>
            </a:r>
            <a:endParaRPr lang="ru-RU" sz="1200" b="1" dirty="0"/>
          </a:p>
        </p:txBody>
      </p:sp>
      <p:sp>
        <p:nvSpPr>
          <p:cNvPr id="19" name="TextBox 18"/>
          <p:cNvSpPr txBox="1"/>
          <p:nvPr/>
        </p:nvSpPr>
        <p:spPr>
          <a:xfrm>
            <a:off x="0" y="3429000"/>
            <a:ext cx="18573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200" b="1" dirty="0" smtClean="0"/>
              <a:t>Информированность в группах риска</a:t>
            </a:r>
            <a:endParaRPr lang="ru-RU" sz="1200" b="1" dirty="0"/>
          </a:p>
        </p:txBody>
      </p:sp>
      <p:sp>
        <p:nvSpPr>
          <p:cNvPr id="20" name="TextBox 19"/>
          <p:cNvSpPr txBox="1"/>
          <p:nvPr/>
        </p:nvSpPr>
        <p:spPr>
          <a:xfrm>
            <a:off x="0" y="4071942"/>
            <a:ext cx="1857356" cy="73866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dirty="0" smtClean="0"/>
              <a:t>Осведомленность врачей первичного звена</a:t>
            </a:r>
            <a:endParaRPr lang="ru-RU" sz="1400" b="1" dirty="0"/>
          </a:p>
        </p:txBody>
      </p:sp>
      <p:sp>
        <p:nvSpPr>
          <p:cNvPr id="21" name="TextBox 20"/>
          <p:cNvSpPr txBox="1"/>
          <p:nvPr/>
        </p:nvSpPr>
        <p:spPr>
          <a:xfrm>
            <a:off x="0" y="4891928"/>
            <a:ext cx="185735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b="1" dirty="0" smtClean="0"/>
              <a:t>Кампании по профилактике</a:t>
            </a:r>
            <a:endParaRPr lang="ru-RU" sz="1400" b="1" dirty="0"/>
          </a:p>
        </p:txBody>
      </p:sp>
      <p:sp>
        <p:nvSpPr>
          <p:cNvPr id="22" name="TextBox 21"/>
          <p:cNvSpPr txBox="1"/>
          <p:nvPr/>
        </p:nvSpPr>
        <p:spPr>
          <a:xfrm>
            <a:off x="1857356" y="2096192"/>
            <a:ext cx="171451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400" b="1" dirty="0" smtClean="0"/>
              <a:t>Уровень диагностики </a:t>
            </a:r>
            <a:r>
              <a:rPr lang="ru-RU" sz="1400" b="1" dirty="0" err="1" smtClean="0"/>
              <a:t>ВГС-инфекции</a:t>
            </a:r>
            <a:endParaRPr lang="ru-RU" sz="1400" b="1" dirty="0"/>
          </a:p>
        </p:txBody>
      </p:sp>
      <p:sp>
        <p:nvSpPr>
          <p:cNvPr id="23" name="TextBox 22"/>
          <p:cNvSpPr txBox="1"/>
          <p:nvPr/>
        </p:nvSpPr>
        <p:spPr>
          <a:xfrm>
            <a:off x="1857356" y="2972922"/>
            <a:ext cx="17145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200" b="1" dirty="0" smtClean="0"/>
              <a:t>Наличие программ скрининга</a:t>
            </a:r>
            <a:endParaRPr lang="ru-RU" sz="1200" b="1" dirty="0"/>
          </a:p>
        </p:txBody>
      </p:sp>
      <p:sp>
        <p:nvSpPr>
          <p:cNvPr id="24" name="TextBox 23"/>
          <p:cNvSpPr txBox="1"/>
          <p:nvPr/>
        </p:nvSpPr>
        <p:spPr>
          <a:xfrm>
            <a:off x="3656954" y="2065697"/>
            <a:ext cx="198658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Интеграция  ВОП и врачей-специалистов</a:t>
            </a:r>
            <a:endParaRPr lang="ru-RU" sz="1200" b="1" dirty="0"/>
          </a:p>
        </p:txBody>
      </p:sp>
      <p:sp>
        <p:nvSpPr>
          <p:cNvPr id="25" name="TextBox 24"/>
          <p:cNvSpPr txBox="1"/>
          <p:nvPr/>
        </p:nvSpPr>
        <p:spPr>
          <a:xfrm>
            <a:off x="3643306" y="2723972"/>
            <a:ext cx="2000232"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t>Диагностика внепеченочных проявлений  ВГС </a:t>
            </a:r>
            <a:endParaRPr lang="ru-RU" sz="1400" b="1" dirty="0"/>
          </a:p>
        </p:txBody>
      </p:sp>
      <p:sp>
        <p:nvSpPr>
          <p:cNvPr id="26" name="TextBox 25"/>
          <p:cNvSpPr txBox="1"/>
          <p:nvPr/>
        </p:nvSpPr>
        <p:spPr>
          <a:xfrm>
            <a:off x="3642395" y="5162293"/>
            <a:ext cx="200023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Интеграция медицинской помощи в МЛС и системы здравоохранения</a:t>
            </a:r>
            <a:endParaRPr lang="ru-RU" sz="1200" b="1" dirty="0"/>
          </a:p>
        </p:txBody>
      </p:sp>
      <p:sp>
        <p:nvSpPr>
          <p:cNvPr id="27" name="TextBox 26"/>
          <p:cNvSpPr txBox="1"/>
          <p:nvPr/>
        </p:nvSpPr>
        <p:spPr>
          <a:xfrm>
            <a:off x="3642395" y="3621289"/>
            <a:ext cx="2000264"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200" b="1" dirty="0" smtClean="0"/>
              <a:t>Повышение роли ВОП  </a:t>
            </a:r>
            <a:endParaRPr lang="ru-RU" sz="1200" b="1" dirty="0"/>
          </a:p>
        </p:txBody>
      </p:sp>
      <p:sp>
        <p:nvSpPr>
          <p:cNvPr id="28" name="TextBox 27"/>
          <p:cNvSpPr txBox="1"/>
          <p:nvPr/>
        </p:nvSpPr>
        <p:spPr>
          <a:xfrm>
            <a:off x="3642395" y="4077323"/>
            <a:ext cx="200026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b="1" dirty="0" smtClean="0"/>
              <a:t>Доступ к помощи у больных с установленным диагнозом</a:t>
            </a:r>
            <a:endParaRPr lang="ru-RU" sz="1400" b="1" dirty="0"/>
          </a:p>
        </p:txBody>
      </p:sp>
      <p:sp>
        <p:nvSpPr>
          <p:cNvPr id="29" name="TextBox 28"/>
          <p:cNvSpPr txBox="1"/>
          <p:nvPr/>
        </p:nvSpPr>
        <p:spPr>
          <a:xfrm>
            <a:off x="5786446" y="2000240"/>
            <a:ext cx="17378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Обеспечение ПВТ  гепатита С</a:t>
            </a:r>
            <a:endParaRPr lang="ru-RU" sz="1400" b="1" dirty="0"/>
          </a:p>
        </p:txBody>
      </p:sp>
      <p:sp>
        <p:nvSpPr>
          <p:cNvPr id="30" name="TextBox 29"/>
          <p:cNvSpPr txBox="1"/>
          <p:nvPr/>
        </p:nvSpPr>
        <p:spPr>
          <a:xfrm>
            <a:off x="5786446" y="2626271"/>
            <a:ext cx="1737882"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Доступ к ПППД</a:t>
            </a:r>
            <a:endParaRPr lang="ru-RU" sz="1400" b="1" dirty="0"/>
          </a:p>
        </p:txBody>
      </p:sp>
      <p:sp>
        <p:nvSpPr>
          <p:cNvPr id="31" name="TextBox 30"/>
          <p:cNvSpPr txBox="1"/>
          <p:nvPr/>
        </p:nvSpPr>
        <p:spPr>
          <a:xfrm>
            <a:off x="7643834" y="2000240"/>
            <a:ext cx="150016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smtClean="0"/>
              <a:t>Существование Регистра пациентов</a:t>
            </a:r>
            <a:endParaRPr lang="ru-RU" sz="1200" b="1" dirty="0"/>
          </a:p>
        </p:txBody>
      </p:sp>
      <p:sp>
        <p:nvSpPr>
          <p:cNvPr id="32" name="TextBox 31"/>
          <p:cNvSpPr txBox="1"/>
          <p:nvPr/>
        </p:nvSpPr>
        <p:spPr>
          <a:xfrm>
            <a:off x="7643834" y="2928934"/>
            <a:ext cx="150016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err="1" smtClean="0"/>
              <a:t>Репортирование</a:t>
            </a:r>
            <a:r>
              <a:rPr lang="ru-RU" sz="1200" b="1" dirty="0" smtClean="0"/>
              <a:t> новых случаев</a:t>
            </a:r>
            <a:endParaRPr lang="ru-RU" sz="1200" b="1" dirty="0"/>
          </a:p>
        </p:txBody>
      </p:sp>
      <p:sp>
        <p:nvSpPr>
          <p:cNvPr id="33" name="TextBox 32"/>
          <p:cNvSpPr txBox="1"/>
          <p:nvPr/>
        </p:nvSpPr>
        <p:spPr>
          <a:xfrm>
            <a:off x="7643834" y="3547734"/>
            <a:ext cx="1500166"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1200" b="1" dirty="0" smtClean="0"/>
              <a:t>Оценка исходов</a:t>
            </a:r>
            <a:endParaRPr lang="ru-RU" sz="1200" b="1" dirty="0"/>
          </a:p>
        </p:txBody>
      </p:sp>
      <p:sp>
        <p:nvSpPr>
          <p:cNvPr id="34" name="TextBox 33"/>
          <p:cNvSpPr txBox="1"/>
          <p:nvPr/>
        </p:nvSpPr>
        <p:spPr>
          <a:xfrm>
            <a:off x="2143076" y="6453336"/>
            <a:ext cx="7000924" cy="430887"/>
          </a:xfrm>
          <a:prstGeom prst="rect">
            <a:avLst/>
          </a:prstGeom>
          <a:noFill/>
        </p:spPr>
        <p:txBody>
          <a:bodyPr wrap="square" rtlCol="0">
            <a:spAutoFit/>
          </a:bodyPr>
          <a:lstStyle/>
          <a:p>
            <a:pPr algn="r"/>
            <a:r>
              <a:rPr lang="en-US" sz="1050" b="1" dirty="0" smtClean="0"/>
              <a:t>Road to Elimination: Barriers and Best practices in Hepatitis C Management.</a:t>
            </a:r>
            <a:endParaRPr lang="ru-RU" sz="1050" b="1" dirty="0" smtClean="0"/>
          </a:p>
          <a:p>
            <a:pPr algn="r"/>
            <a:r>
              <a:rPr lang="en-US" sz="1050" b="1" dirty="0" smtClean="0"/>
              <a:t> BCG, Boston, 2017</a:t>
            </a:r>
            <a:endParaRPr lang="ru-RU" sz="1050" b="1" dirty="0"/>
          </a:p>
        </p:txBody>
      </p:sp>
      <p:sp>
        <p:nvSpPr>
          <p:cNvPr id="35" name="TextBox 34"/>
          <p:cNvSpPr txBox="1"/>
          <p:nvPr/>
        </p:nvSpPr>
        <p:spPr>
          <a:xfrm>
            <a:off x="5786446" y="3024514"/>
            <a:ext cx="17378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sz="1400" b="1" dirty="0" smtClean="0"/>
              <a:t>Финансирование ПВТ</a:t>
            </a:r>
            <a:endParaRPr lang="ru-RU" sz="1400" b="1" dirty="0"/>
          </a:p>
        </p:txBody>
      </p:sp>
      <p:sp>
        <p:nvSpPr>
          <p:cNvPr id="36" name="Овал 35"/>
          <p:cNvSpPr/>
          <p:nvPr/>
        </p:nvSpPr>
        <p:spPr>
          <a:xfrm>
            <a:off x="-29600" y="1090488"/>
            <a:ext cx="1958394" cy="1934026"/>
          </a:xfrm>
          <a:prstGeom prst="ellips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ru-RU" dirty="0" smtClean="0"/>
          </a:p>
        </p:txBody>
      </p:sp>
      <p:sp>
        <p:nvSpPr>
          <p:cNvPr id="13" name="TextBox 12"/>
          <p:cNvSpPr txBox="1"/>
          <p:nvPr/>
        </p:nvSpPr>
        <p:spPr>
          <a:xfrm>
            <a:off x="14025" y="6020585"/>
            <a:ext cx="3105973" cy="155922"/>
          </a:xfrm>
          <a:prstGeom prst="rect">
            <a:avLst/>
          </a:prstGeom>
          <a:noFill/>
        </p:spPr>
        <p:txBody>
          <a:bodyPr wrap="square" lIns="0" tIns="0" rIns="0" bIns="0" rtlCol="0">
            <a:noAutofit/>
          </a:bodyPr>
          <a:lstStyle/>
          <a:p>
            <a:pPr>
              <a:lnSpc>
                <a:spcPct val="90000"/>
              </a:lnSpc>
            </a:pPr>
            <a:r>
              <a:rPr lang="ru-RU" sz="1000" dirty="0" smtClean="0"/>
              <a:t>ВГС-инфекция – инфекция, вызванная вирусом гепатита С; ПППД – препараты прямого противовирусного действия; ВОП – врачи общей практики; ПВТ – противовирусная терапия; МЛС – места лишения свободы</a:t>
            </a:r>
          </a:p>
        </p:txBody>
      </p:sp>
    </p:spTree>
    <p:extLst>
      <p:ext uri="{BB962C8B-B14F-4D97-AF65-F5344CB8AC3E}">
        <p14:creationId xmlns:p14="http://schemas.microsoft.com/office/powerpoint/2010/main" val="19908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Прогнозируемое изменение эпидемиологической ситуации по ХГС: Сценарий по стратегии ВОЗ</a:t>
            </a:r>
            <a:r>
              <a:rPr lang="en-US" dirty="0" smtClean="0"/>
              <a:t> </a:t>
            </a:r>
            <a:r>
              <a:rPr lang="ru-RU" dirty="0" smtClean="0"/>
              <a:t>в Челябинской области</a:t>
            </a:r>
            <a:endParaRPr lang="ru-RU" dirty="0"/>
          </a:p>
        </p:txBody>
      </p:sp>
      <p:sp>
        <p:nvSpPr>
          <p:cNvPr id="17" name="Content Placeholder 4"/>
          <p:cNvSpPr txBox="1">
            <a:spLocks/>
          </p:cNvSpPr>
          <p:nvPr/>
        </p:nvSpPr>
        <p:spPr>
          <a:xfrm>
            <a:off x="215900" y="1328429"/>
            <a:ext cx="8820596" cy="138049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bg2">
                  <a:lumMod val="75000"/>
                </a:schemeClr>
              </a:buClr>
              <a:buSzPct val="90000"/>
              <a:buFont typeface="Wingdings" panose="05000000000000000000" pitchFamily="2" charset="2"/>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2">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2">
                  <a:lumMod val="75000"/>
                </a:schemeClr>
              </a:buClr>
              <a:buSzPct val="90000"/>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2">
                  <a:lumMod val="75000"/>
                </a:schemeClr>
              </a:buClr>
              <a:buSzPct val="90000"/>
              <a:buFont typeface="Wingdings" panose="05000000000000000000" pitchFamily="2" charset="2"/>
              <a:buChar char="§"/>
              <a:defRPr sz="1400" kern="1200">
                <a:solidFill>
                  <a:schemeClr val="tx1"/>
                </a:solidFill>
                <a:latin typeface="+mn-lt"/>
                <a:ea typeface="+mn-ea"/>
                <a:cs typeface="+mn-cs"/>
              </a:defRPr>
            </a:lvl9pPr>
          </a:lstStyle>
          <a:p>
            <a:pPr>
              <a:spcBef>
                <a:spcPts val="600"/>
              </a:spcBef>
            </a:pPr>
            <a:r>
              <a:rPr lang="ru-RU" sz="1200" dirty="0" smtClean="0"/>
              <a:t>Постепенное увеличение количества пролеченных пациентов до 3 320 человек в год;</a:t>
            </a:r>
          </a:p>
          <a:p>
            <a:pPr>
              <a:spcBef>
                <a:spcPts val="600"/>
              </a:spcBef>
            </a:pPr>
            <a:r>
              <a:rPr lang="ru-RU" sz="1200" dirty="0" smtClean="0"/>
              <a:t>Постепенное увеличение числа впервые диагностированных до 7 270 человек в год;</a:t>
            </a:r>
          </a:p>
          <a:p>
            <a:pPr>
              <a:spcBef>
                <a:spcPts val="600"/>
              </a:spcBef>
            </a:pPr>
            <a:r>
              <a:rPr lang="ru-RU" sz="1200" dirty="0" smtClean="0"/>
              <a:t>Постепенное снижение заболеваемости до 530 случаев в год;</a:t>
            </a:r>
            <a:endParaRPr lang="en-US" sz="1200" dirty="0" smtClean="0"/>
          </a:p>
          <a:p>
            <a:pPr>
              <a:spcBef>
                <a:spcPts val="600"/>
              </a:spcBef>
            </a:pPr>
            <a:r>
              <a:rPr lang="ru-RU" sz="1200" dirty="0" smtClean="0"/>
              <a:t>Лечение при выраженном фиброзе </a:t>
            </a:r>
            <a:r>
              <a:rPr lang="en-US" sz="1200" dirty="0" smtClean="0"/>
              <a:t>≥F</a:t>
            </a:r>
            <a:r>
              <a:rPr lang="ru-RU" sz="1200" dirty="0" smtClean="0"/>
              <a:t>2.</a:t>
            </a:r>
          </a:p>
          <a:p>
            <a:pPr>
              <a:spcBef>
                <a:spcPts val="600"/>
              </a:spcBef>
            </a:pPr>
            <a:endParaRPr lang="ru-RU" sz="1200" dirty="0" smtClean="0"/>
          </a:p>
          <a:p>
            <a:pPr>
              <a:spcBef>
                <a:spcPts val="600"/>
              </a:spcBef>
            </a:pPr>
            <a:endParaRPr lang="ru-RU" sz="1200" dirty="0" smtClean="0"/>
          </a:p>
          <a:p>
            <a:pPr>
              <a:spcBef>
                <a:spcPts val="600"/>
              </a:spcBef>
            </a:pPr>
            <a:endParaRPr lang="ru-RU" sz="1200" dirty="0" smtClean="0"/>
          </a:p>
          <a:p>
            <a:pPr marL="0" indent="0">
              <a:spcBef>
                <a:spcPts val="600"/>
              </a:spcBef>
              <a:buFont typeface="Wingdings" panose="05000000000000000000" pitchFamily="2" charset="2"/>
              <a:buNone/>
            </a:pPr>
            <a:r>
              <a:rPr lang="ru-RU" sz="1200" dirty="0" smtClean="0"/>
              <a:t> </a:t>
            </a:r>
            <a:endParaRPr lang="en-US" sz="1200" dirty="0" smtClean="0"/>
          </a:p>
          <a:p>
            <a:pPr>
              <a:spcBef>
                <a:spcPts val="0"/>
              </a:spcBef>
            </a:pPr>
            <a:endParaRPr lang="en-US" sz="1200" dirty="0" smtClean="0"/>
          </a:p>
          <a:p>
            <a:pPr>
              <a:spcBef>
                <a:spcPts val="0"/>
              </a:spcBef>
            </a:pPr>
            <a:endParaRPr lang="en-US" sz="1200" dirty="0" smtClean="0"/>
          </a:p>
          <a:p>
            <a:pPr>
              <a:spcBef>
                <a:spcPts val="0"/>
              </a:spcBef>
            </a:pPr>
            <a:endParaRPr lang="en-US" sz="1200" dirty="0" smtClean="0"/>
          </a:p>
          <a:p>
            <a:pPr>
              <a:spcBef>
                <a:spcPts val="0"/>
              </a:spcBef>
            </a:pPr>
            <a:endParaRPr lang="en-US" sz="1200" dirty="0" smtClean="0"/>
          </a:p>
          <a:p>
            <a:pPr>
              <a:spcBef>
                <a:spcPts val="0"/>
              </a:spcBef>
            </a:pPr>
            <a:endParaRPr lang="en-US" sz="1200" dirty="0" smtClean="0"/>
          </a:p>
          <a:p>
            <a:pPr>
              <a:spcBef>
                <a:spcPts val="0"/>
              </a:spcBef>
            </a:pPr>
            <a:endParaRPr lang="en-US" sz="1200" dirty="0" smtClean="0"/>
          </a:p>
          <a:p>
            <a:pPr>
              <a:spcBef>
                <a:spcPts val="0"/>
              </a:spcBef>
            </a:pPr>
            <a:endParaRPr lang="ru-RU" sz="1200" dirty="0" smtClean="0"/>
          </a:p>
          <a:p>
            <a:pPr>
              <a:spcBef>
                <a:spcPts val="0"/>
              </a:spcBef>
            </a:pPr>
            <a:endParaRPr lang="ru-RU" sz="1200" dirty="0" smtClean="0"/>
          </a:p>
          <a:p>
            <a:pPr>
              <a:spcBef>
                <a:spcPts val="0"/>
              </a:spcBef>
            </a:pPr>
            <a:endParaRPr lang="ru-RU" sz="1200" dirty="0" smtClean="0"/>
          </a:p>
          <a:p>
            <a:pPr>
              <a:spcBef>
                <a:spcPts val="0"/>
              </a:spcBef>
            </a:pPr>
            <a:endParaRPr lang="ru-RU" sz="1200" dirty="0" smtClean="0"/>
          </a:p>
          <a:p>
            <a:pPr>
              <a:spcBef>
                <a:spcPts val="0"/>
              </a:spcBef>
            </a:pPr>
            <a:r>
              <a:rPr lang="ru-RU" sz="1200" dirty="0" smtClean="0"/>
              <a:t>Бремя заболевания</a:t>
            </a:r>
            <a:r>
              <a:rPr lang="en-US" sz="1200" dirty="0" smtClean="0"/>
              <a:t>:</a:t>
            </a:r>
            <a:endParaRPr lang="en-US" sz="1200" dirty="0"/>
          </a:p>
        </p:txBody>
      </p:sp>
      <p:graphicFrame>
        <p:nvGraphicFramePr>
          <p:cNvPr id="18" name="Table 17"/>
          <p:cNvGraphicFramePr>
            <a:graphicFrameLocks noGrp="1"/>
          </p:cNvGraphicFramePr>
          <p:nvPr>
            <p:extLst>
              <p:ext uri="{D42A27DB-BD31-4B8C-83A1-F6EECF244321}">
                <p14:modId xmlns:p14="http://schemas.microsoft.com/office/powerpoint/2010/main" val="2912336282"/>
              </p:ext>
            </p:extLst>
          </p:nvPr>
        </p:nvGraphicFramePr>
        <p:xfrm>
          <a:off x="611560" y="2276872"/>
          <a:ext cx="8099136" cy="2370408"/>
        </p:xfrm>
        <a:graphic>
          <a:graphicData uri="http://schemas.openxmlformats.org/drawingml/2006/table">
            <a:tbl>
              <a:tblPr/>
              <a:tblGrid>
                <a:gridCol w="1704936"/>
                <a:gridCol w="1065700"/>
                <a:gridCol w="1065700"/>
                <a:gridCol w="1065700"/>
                <a:gridCol w="1065700"/>
                <a:gridCol w="1065700"/>
                <a:gridCol w="1065700"/>
              </a:tblGrid>
              <a:tr h="318282">
                <a:tc>
                  <a:txBody>
                    <a:bodyPr/>
                    <a:lstStyle/>
                    <a:p>
                      <a:pPr algn="ctr" fontAlgn="ctr"/>
                      <a:r>
                        <a:rPr lang="en-US" sz="1200" b="1" i="0" u="none" strike="noStrike" dirty="0">
                          <a:solidFill>
                            <a:srgbClr val="000000"/>
                          </a:solidFill>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ru-RU" sz="1200" b="1" i="0" u="none" strike="noStrike" dirty="0" smtClean="0">
                          <a:solidFill>
                            <a:srgbClr val="000000"/>
                          </a:solidFill>
                          <a:latin typeface="Arial"/>
                        </a:rPr>
                        <a:t>2015</a:t>
                      </a:r>
                      <a:endParaRPr lang="en-US" sz="1200" b="1"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smtClean="0">
                          <a:solidFill>
                            <a:srgbClr val="000000"/>
                          </a:solidFill>
                          <a:latin typeface="Arial"/>
                        </a:rPr>
                        <a:t>2018</a:t>
                      </a:r>
                      <a:endParaRPr lang="en-US" sz="1200" b="1"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smtClean="0">
                          <a:solidFill>
                            <a:srgbClr val="000000"/>
                          </a:solidFill>
                          <a:latin typeface="Arial"/>
                        </a:rPr>
                        <a:t>2019</a:t>
                      </a:r>
                      <a:endParaRPr lang="en-US" sz="1200" b="1"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smtClean="0">
                          <a:solidFill>
                            <a:srgbClr val="000000"/>
                          </a:solidFill>
                          <a:latin typeface="Arial"/>
                        </a:rPr>
                        <a:t>202</a:t>
                      </a:r>
                      <a:r>
                        <a:rPr lang="ru-RU" sz="1200" b="1" i="0" u="none" strike="noStrike" dirty="0" smtClean="0">
                          <a:solidFill>
                            <a:srgbClr val="000000"/>
                          </a:solidFill>
                          <a:latin typeface="Arial"/>
                        </a:rPr>
                        <a:t>0</a:t>
                      </a:r>
                      <a:endParaRPr lang="en-US" sz="1200" b="1"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smtClean="0">
                          <a:solidFill>
                            <a:srgbClr val="000000"/>
                          </a:solidFill>
                          <a:latin typeface="Arial"/>
                        </a:rPr>
                        <a:t>202</a:t>
                      </a:r>
                      <a:r>
                        <a:rPr lang="ru-RU" sz="1200" b="1" i="0" u="none" strike="noStrike" dirty="0" smtClean="0">
                          <a:solidFill>
                            <a:srgbClr val="000000"/>
                          </a:solidFill>
                          <a:latin typeface="Arial"/>
                        </a:rPr>
                        <a:t>5</a:t>
                      </a:r>
                      <a:endParaRPr lang="en-US" sz="1200" b="1"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ru-RU" sz="1200" b="1" i="0" u="none" strike="noStrike" dirty="0" smtClean="0">
                          <a:solidFill>
                            <a:srgbClr val="000000"/>
                          </a:solidFill>
                          <a:latin typeface="Arial"/>
                        </a:rPr>
                        <a:t>2030</a:t>
                      </a:r>
                      <a:endParaRPr lang="en-US" sz="1200" b="1" i="0" u="none" strike="noStrike" dirty="0">
                        <a:solidFill>
                          <a:srgbClr val="000000"/>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04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latin typeface="+mn-lt"/>
                        </a:rPr>
                        <a:t>Впервые</a:t>
                      </a:r>
                      <a:r>
                        <a:rPr lang="ru-RU" sz="1200" b="1" i="0" u="none" strike="noStrike" baseline="0" dirty="0" smtClean="0">
                          <a:solidFill>
                            <a:srgbClr val="000000"/>
                          </a:solidFill>
                          <a:latin typeface="+mn-lt"/>
                        </a:rPr>
                        <a:t> диагностированные</a:t>
                      </a:r>
                      <a:endParaRPr lang="en-US" sz="1200" b="1" i="0" u="none" strike="noStrike" dirty="0" smtClean="0">
                        <a:solidFill>
                          <a:srgbClr val="000000"/>
                        </a:solidFill>
                        <a:latin typeface="+mn-lt"/>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dirty="0" smtClean="0"/>
                        <a:t>1 960</a:t>
                      </a:r>
                      <a:endParaRPr lang="en-US" sz="1200" b="0" i="0" u="none" strike="noStrike" kern="1200" dirty="0">
                        <a:solidFill>
                          <a:srgbClr val="FF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dirty="0" smtClean="0"/>
                        <a:t>1 960</a:t>
                      </a:r>
                      <a:endParaRPr lang="en-US" sz="1200" b="0" i="0" u="none" strike="noStrike" kern="1200" dirty="0">
                        <a:solidFill>
                          <a:srgbClr val="FF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dirty="0" smtClean="0"/>
                        <a:t>2 940</a:t>
                      </a:r>
                      <a:endParaRPr lang="en-US" sz="1200" b="0" i="0" u="none" strike="noStrike" kern="1200" dirty="0">
                        <a:solidFill>
                          <a:srgbClr val="FF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dirty="0" smtClean="0"/>
                        <a:t>4 400</a:t>
                      </a:r>
                      <a:endParaRPr lang="en-US" sz="1200" b="0" i="0" u="none" strike="noStrike" kern="1200" dirty="0">
                        <a:solidFill>
                          <a:srgbClr val="FF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dirty="0" smtClean="0"/>
                        <a:t>6 600</a:t>
                      </a:r>
                      <a:endParaRPr lang="en-US" sz="1200" b="0" i="0" u="none" strike="noStrike" kern="1200" dirty="0">
                        <a:solidFill>
                          <a:srgbClr val="FF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dirty="0" smtClean="0"/>
                        <a:t>7 270</a:t>
                      </a:r>
                      <a:endParaRPr lang="en-US" sz="1200" b="0" i="0" u="none" strike="noStrike" kern="1200" dirty="0">
                        <a:solidFill>
                          <a:srgbClr val="FF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318282">
                <a:tc>
                  <a:txBody>
                    <a:bodyPr/>
                    <a:lstStyle/>
                    <a:p>
                      <a:pPr algn="l" fontAlgn="ctr"/>
                      <a:r>
                        <a:rPr lang="ru-RU" sz="1200" b="1" i="0" u="none" strike="noStrike" dirty="0" smtClean="0">
                          <a:solidFill>
                            <a:srgbClr val="000000"/>
                          </a:solidFill>
                          <a:latin typeface="+mn-lt"/>
                        </a:rPr>
                        <a:t>Получившие</a:t>
                      </a:r>
                      <a:r>
                        <a:rPr lang="ru-RU" sz="1200" b="1" i="0" u="none" strike="noStrike" baseline="0" dirty="0" smtClean="0">
                          <a:solidFill>
                            <a:srgbClr val="000000"/>
                          </a:solidFill>
                          <a:latin typeface="+mn-lt"/>
                        </a:rPr>
                        <a:t> лечение</a:t>
                      </a:r>
                      <a:endParaRPr lang="en-US" sz="1200" b="1" i="0" u="none" strike="noStrike" dirty="0">
                        <a:solidFill>
                          <a:srgbClr val="000000"/>
                        </a:solidFill>
                        <a:latin typeface="Arial"/>
                      </a:endParaRPr>
                    </a:p>
                  </a:txBody>
                  <a:tcPr marL="0" marR="0" marT="0" marB="0" anchor="ctr">
                    <a:lnL>
                      <a:noFill/>
                    </a:lnL>
                    <a:lnR>
                      <a:noFill/>
                    </a:lnR>
                    <a:lnT>
                      <a:noFill/>
                    </a:lnT>
                    <a:lnB>
                      <a:noFill/>
                    </a:lnB>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110</a:t>
                      </a:r>
                    </a:p>
                  </a:txBody>
                  <a:tcPr marL="9525" marR="9525" marT="9525" marB="0" anchor="ctr">
                    <a:lnL>
                      <a:noFill/>
                    </a:lnL>
                    <a:lnR>
                      <a:noFill/>
                    </a:lnR>
                    <a:lnT>
                      <a:noFill/>
                    </a:lnT>
                    <a:lnB>
                      <a:noFill/>
                    </a:lnB>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970</a:t>
                      </a:r>
                    </a:p>
                  </a:txBody>
                  <a:tcPr marL="9525" marR="9525" marT="9525" marB="0" anchor="ctr">
                    <a:lnL>
                      <a:noFill/>
                    </a:lnL>
                    <a:lnR>
                      <a:noFill/>
                    </a:lnR>
                    <a:lnT>
                      <a:noFill/>
                    </a:lnT>
                    <a:lnB>
                      <a:noFill/>
                    </a:lnB>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1 460</a:t>
                      </a:r>
                    </a:p>
                  </a:txBody>
                  <a:tcPr marL="9525" marR="9525" marT="9525" marB="0" anchor="ctr">
                    <a:lnL>
                      <a:noFill/>
                    </a:lnL>
                    <a:lnR>
                      <a:noFill/>
                    </a:lnR>
                    <a:lnT>
                      <a:noFill/>
                    </a:lnT>
                    <a:lnB>
                      <a:noFill/>
                    </a:lnB>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2 550</a:t>
                      </a:r>
                    </a:p>
                  </a:txBody>
                  <a:tcPr marL="9525" marR="9525" marT="9525" marB="0" anchor="ctr">
                    <a:lnL>
                      <a:noFill/>
                    </a:lnL>
                    <a:lnR>
                      <a:noFill/>
                    </a:lnR>
                    <a:lnT>
                      <a:noFill/>
                    </a:lnT>
                    <a:lnB>
                      <a:noFill/>
                    </a:lnB>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3 320</a:t>
                      </a:r>
                    </a:p>
                  </a:txBody>
                  <a:tcPr marL="9525" marR="9525" marT="9525" marB="0" anchor="ctr">
                    <a:lnL>
                      <a:noFill/>
                    </a:lnL>
                    <a:lnR>
                      <a:noFill/>
                    </a:lnR>
                    <a:lnT>
                      <a:noFill/>
                    </a:lnT>
                    <a:lnB>
                      <a:noFill/>
                    </a:lnB>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3 320</a:t>
                      </a:r>
                    </a:p>
                  </a:txBody>
                  <a:tcPr marL="9525" marR="9525" marT="9525" marB="0" anchor="ctr">
                    <a:lnL>
                      <a:noFill/>
                    </a:lnL>
                    <a:lnR>
                      <a:noFill/>
                    </a:lnR>
                    <a:lnT>
                      <a:noFill/>
                    </a:lnT>
                    <a:lnB>
                      <a:noFill/>
                    </a:lnB>
                  </a:tcPr>
                </a:tc>
              </a:tr>
              <a:tr h="334044">
                <a:tc>
                  <a:txBody>
                    <a:bodyPr/>
                    <a:lstStyle/>
                    <a:p>
                      <a:pPr algn="l" fontAlgn="ctr"/>
                      <a:r>
                        <a:rPr lang="ru-RU" sz="1200" b="1" i="0" u="none" strike="noStrike" dirty="0" smtClean="0">
                          <a:solidFill>
                            <a:srgbClr val="000000"/>
                          </a:solidFill>
                          <a:latin typeface="Arial"/>
                        </a:rPr>
                        <a:t>Случаи инфицирования</a:t>
                      </a:r>
                      <a:endParaRPr lang="en-US" sz="1200" b="1" i="0" u="none" strike="noStrike" dirty="0">
                        <a:solidFill>
                          <a:srgbClr val="000000"/>
                        </a:solidFill>
                        <a:latin typeface="Arial"/>
                      </a:endParaRPr>
                    </a:p>
                  </a:txBody>
                  <a:tcPr marL="0" marR="0" marT="0" marB="0" anchor="ctr">
                    <a:lnL>
                      <a:noFill/>
                    </a:lnL>
                    <a:lnR>
                      <a:noFill/>
                    </a:lnR>
                    <a:lnT>
                      <a:noFill/>
                    </a:lnT>
                    <a:lnB>
                      <a:noFill/>
                    </a:lnB>
                    <a:solidFill>
                      <a:schemeClr val="bg1">
                        <a:lumMod val="85000"/>
                      </a:schemeClr>
                    </a:solidFill>
                  </a:tcPr>
                </a:tc>
                <a:tc>
                  <a:txBody>
                    <a:bodyPr/>
                    <a:lstStyle/>
                    <a:p>
                      <a:pPr marL="0" algn="r" defTabSz="914400" rtl="0" eaLnBrk="1" fontAlgn="ctr" latinLnBrk="0" hangingPunct="1">
                        <a:spcBef>
                          <a:spcPts val="0"/>
                        </a:spcBef>
                        <a:spcAft>
                          <a:spcPts val="0"/>
                        </a:spcAft>
                      </a:pPr>
                      <a:r>
                        <a:rPr lang="ru-RU" sz="1200" kern="1200" dirty="0" smtClean="0">
                          <a:solidFill>
                            <a:schemeClr val="tx1"/>
                          </a:solidFill>
                          <a:latin typeface="+mn-lt"/>
                          <a:ea typeface="+mn-ea"/>
                          <a:cs typeface="+mn-cs"/>
                        </a:rPr>
                        <a:t>5 310 </a:t>
                      </a:r>
                      <a:endParaRPr lang="en-US" sz="1200" kern="1200" dirty="0">
                        <a:solidFill>
                          <a:schemeClr val="tx1"/>
                        </a:solidFill>
                        <a:latin typeface="+mn-lt"/>
                        <a:ea typeface="+mn-ea"/>
                        <a:cs typeface="+mn-cs"/>
                      </a:endParaRPr>
                    </a:p>
                  </a:txBody>
                  <a:tcPr marL="9525" marR="9525" marT="9525" marB="0" anchor="ctr">
                    <a:lnL>
                      <a:noFill/>
                    </a:lnL>
                    <a:lnR>
                      <a:noFill/>
                    </a:lnR>
                    <a:lnT>
                      <a:noFill/>
                    </a:lnT>
                    <a:lnB>
                      <a:noFill/>
                    </a:lnB>
                    <a:solidFill>
                      <a:schemeClr val="bg1">
                        <a:lumMod val="85000"/>
                      </a:schemeClr>
                    </a:solidFill>
                  </a:tcPr>
                </a:tc>
                <a:tc>
                  <a:txBody>
                    <a:bodyPr/>
                    <a:lstStyle/>
                    <a:p>
                      <a:pPr marL="0" algn="r" defTabSz="914400" rtl="0" eaLnBrk="1" fontAlgn="ctr" latinLnBrk="0" hangingPunct="1">
                        <a:spcBef>
                          <a:spcPts val="0"/>
                        </a:spcBef>
                        <a:spcAft>
                          <a:spcPts val="0"/>
                        </a:spcAft>
                      </a:pPr>
                      <a:r>
                        <a:rPr lang="ru-RU" sz="1200" kern="1200" dirty="0" smtClean="0">
                          <a:solidFill>
                            <a:schemeClr val="tx1"/>
                          </a:solidFill>
                          <a:latin typeface="+mn-lt"/>
                          <a:ea typeface="+mn-ea"/>
                          <a:cs typeface="+mn-cs"/>
                        </a:rPr>
                        <a:t>5 340 </a:t>
                      </a:r>
                      <a:endParaRPr lang="en-US" sz="1200" kern="1200" dirty="0">
                        <a:solidFill>
                          <a:schemeClr val="tx1"/>
                        </a:solidFill>
                        <a:latin typeface="+mn-lt"/>
                        <a:ea typeface="+mn-ea"/>
                        <a:cs typeface="+mn-cs"/>
                      </a:endParaRPr>
                    </a:p>
                  </a:txBody>
                  <a:tcPr marL="9525" marR="9525" marT="9525" marB="0" anchor="ctr">
                    <a:lnL>
                      <a:noFill/>
                    </a:lnL>
                    <a:lnR>
                      <a:noFill/>
                    </a:lnR>
                    <a:lnT>
                      <a:noFill/>
                    </a:lnT>
                    <a:lnB>
                      <a:noFill/>
                    </a:lnB>
                    <a:solidFill>
                      <a:schemeClr val="bg1">
                        <a:lumMod val="85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4 810</a:t>
                      </a:r>
                      <a:endParaRPr lang="en-US" sz="1200" kern="1200" dirty="0" smtClean="0">
                        <a:solidFill>
                          <a:schemeClr val="tx1"/>
                        </a:solidFill>
                        <a:latin typeface="+mn-lt"/>
                        <a:ea typeface="+mn-ea"/>
                        <a:cs typeface="+mn-cs"/>
                      </a:endParaRPr>
                    </a:p>
                  </a:txBody>
                  <a:tcPr marL="9525" marR="9525" marT="9525" marB="0" anchor="ctr">
                    <a:lnL>
                      <a:noFill/>
                    </a:lnL>
                    <a:lnR>
                      <a:noFill/>
                    </a:lnR>
                    <a:lnT>
                      <a:noFill/>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2 410</a:t>
                      </a:r>
                      <a:endParaRPr lang="en-US" sz="1200" b="0" i="0" u="none" strike="noStrike" kern="1200" dirty="0">
                        <a:solidFill>
                          <a:srgbClr val="FF0000"/>
                        </a:solidFill>
                        <a:latin typeface="Arial"/>
                      </a:endParaRPr>
                    </a:p>
                  </a:txBody>
                  <a:tcPr marL="9525" marR="9525" marT="9525" marB="0" anchor="ctr">
                    <a:lnL>
                      <a:noFill/>
                    </a:lnL>
                    <a:lnR>
                      <a:noFill/>
                    </a:lnR>
                    <a:lnT>
                      <a:noFill/>
                    </a:lnT>
                    <a:lnB>
                      <a:noFill/>
                    </a:lnB>
                    <a:solidFill>
                      <a:schemeClr val="bg1">
                        <a:lumMod val="8500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1 060</a:t>
                      </a:r>
                      <a:endParaRPr lang="en-US" sz="1200" kern="1200" dirty="0" smtClean="0">
                        <a:solidFill>
                          <a:schemeClr val="tx1"/>
                        </a:solidFill>
                        <a:latin typeface="+mn-lt"/>
                        <a:ea typeface="+mn-ea"/>
                        <a:cs typeface="+mn-cs"/>
                      </a:endParaRPr>
                    </a:p>
                  </a:txBody>
                  <a:tcPr marL="9525" marR="9525" marT="9525" marB="0" anchor="ctr">
                    <a:lnL>
                      <a:noFill/>
                    </a:lnL>
                    <a:lnR>
                      <a:noFill/>
                    </a:lnR>
                    <a:lnT>
                      <a:noFill/>
                    </a:lnT>
                    <a:lnB>
                      <a:noFill/>
                    </a:lnB>
                    <a:solidFill>
                      <a:schemeClr val="bg1">
                        <a:lumMod val="85000"/>
                      </a:schemeClr>
                    </a:solidFill>
                  </a:tcPr>
                </a:tc>
                <a:tc>
                  <a:txBody>
                    <a:bodyPr/>
                    <a:lstStyle/>
                    <a:p>
                      <a:pPr marL="0" algn="r" rtl="0" eaLnBrk="1" fontAlgn="ctr" latinLnBrk="0" hangingPunct="1">
                        <a:spcBef>
                          <a:spcPts val="0"/>
                        </a:spcBef>
                        <a:spcAft>
                          <a:spcPts val="0"/>
                        </a:spcAft>
                      </a:pPr>
                      <a:r>
                        <a:rPr lang="ru-RU" sz="1200" kern="1200" dirty="0" smtClean="0">
                          <a:solidFill>
                            <a:schemeClr val="tx1"/>
                          </a:solidFill>
                          <a:latin typeface="+mn-lt"/>
                          <a:ea typeface="+mn-ea"/>
                          <a:cs typeface="+mn-cs"/>
                        </a:rPr>
                        <a:t>530</a:t>
                      </a:r>
                      <a:endParaRPr lang="en-US" sz="1200" b="0" i="0" u="none" strike="noStrike" kern="1200" dirty="0">
                        <a:solidFill>
                          <a:srgbClr val="FF0000"/>
                        </a:solidFill>
                        <a:latin typeface="Arial"/>
                      </a:endParaRPr>
                    </a:p>
                  </a:txBody>
                  <a:tcPr marL="9525" marR="9525" marT="9525" marB="0" anchor="ctr">
                    <a:lnL>
                      <a:noFill/>
                    </a:lnL>
                    <a:lnR>
                      <a:noFill/>
                    </a:lnR>
                    <a:lnT>
                      <a:noFill/>
                    </a:lnT>
                    <a:lnB>
                      <a:noFill/>
                    </a:lnB>
                    <a:solidFill>
                      <a:schemeClr val="bg1">
                        <a:lumMod val="85000"/>
                      </a:schemeClr>
                    </a:solidFill>
                  </a:tcPr>
                </a:tc>
              </a:tr>
              <a:tr h="318282">
                <a:tc>
                  <a:txBody>
                    <a:bodyPr/>
                    <a:lstStyle/>
                    <a:p>
                      <a:pPr algn="l" fontAlgn="ctr"/>
                      <a:r>
                        <a:rPr lang="ru-RU" sz="1200" b="1" i="0" u="none" strike="noStrike" dirty="0" smtClean="0">
                          <a:solidFill>
                            <a:srgbClr val="000000"/>
                          </a:solidFill>
                          <a:latin typeface="Arial"/>
                        </a:rPr>
                        <a:t>Стадии фиброза</a:t>
                      </a:r>
                      <a:endParaRPr lang="en-US" sz="1200" b="1" i="0" u="none" strike="noStrike" dirty="0">
                        <a:solidFill>
                          <a:srgbClr val="000000"/>
                        </a:solidFill>
                        <a:latin typeface="Arial"/>
                      </a:endParaRPr>
                    </a:p>
                  </a:txBody>
                  <a:tcPr marL="0" marR="0" marT="0"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200" b="0" i="0" u="none" strike="noStrike" kern="1200" dirty="0" smtClean="0">
                          <a:solidFill>
                            <a:schemeClr val="tx1"/>
                          </a:solidFill>
                          <a:latin typeface="Arial"/>
                        </a:rPr>
                        <a:t>≥F1</a:t>
                      </a:r>
                      <a:endParaRPr lang="en-US" sz="1200" b="0" i="0" u="none" strike="noStrike" kern="1200" dirty="0">
                        <a:solidFill>
                          <a:schemeClr val="tx1"/>
                        </a:solidFill>
                        <a:latin typeface="Arial"/>
                      </a:endParaRPr>
                    </a:p>
                  </a:txBody>
                  <a:tcPr marL="9525" marR="9525" marT="9525"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200" b="0" i="0" u="none" strike="noStrike" kern="1200" smtClean="0">
                          <a:solidFill>
                            <a:schemeClr val="tx1"/>
                          </a:solidFill>
                          <a:latin typeface="Arial"/>
                        </a:rPr>
                        <a:t>≥F1</a:t>
                      </a:r>
                      <a:endParaRPr lang="en-US" sz="1200" b="0" i="0" u="none" strike="noStrike" kern="1200" dirty="0">
                        <a:solidFill>
                          <a:schemeClr val="tx1"/>
                        </a:solidFill>
                        <a:latin typeface="Arial"/>
                      </a:endParaRPr>
                    </a:p>
                  </a:txBody>
                  <a:tcPr marL="9525" marR="9525" marT="9525"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200" b="0" i="0" u="none" strike="noStrike" kern="1200" dirty="0" smtClean="0">
                          <a:solidFill>
                            <a:schemeClr val="tx1"/>
                          </a:solidFill>
                          <a:latin typeface="Arial"/>
                        </a:rPr>
                        <a:t>≥F</a:t>
                      </a:r>
                      <a:r>
                        <a:rPr lang="ru-RU" sz="1200" b="0" i="0" u="none" strike="noStrike" kern="1200" dirty="0" smtClean="0">
                          <a:solidFill>
                            <a:schemeClr val="tx1"/>
                          </a:solidFill>
                          <a:latin typeface="Arial"/>
                        </a:rPr>
                        <a:t>2</a:t>
                      </a:r>
                      <a:endParaRPr lang="en-US" sz="1200" b="0" i="0" u="none" strike="noStrike" kern="1200" dirty="0">
                        <a:solidFill>
                          <a:schemeClr val="tx1"/>
                        </a:solidFill>
                        <a:latin typeface="Arial"/>
                      </a:endParaRPr>
                    </a:p>
                  </a:txBody>
                  <a:tcPr marL="9525" marR="9525" marT="9525"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200" b="0" i="0" u="none" strike="noStrike" kern="1200" dirty="0" smtClean="0">
                          <a:solidFill>
                            <a:schemeClr val="tx1"/>
                          </a:solidFill>
                          <a:latin typeface="Arial"/>
                        </a:rPr>
                        <a:t>≥F</a:t>
                      </a:r>
                      <a:r>
                        <a:rPr lang="ru-RU" sz="1200" b="0" i="0" u="none" strike="noStrike" kern="1200" dirty="0" smtClean="0">
                          <a:solidFill>
                            <a:schemeClr val="tx1"/>
                          </a:solidFill>
                          <a:latin typeface="Arial"/>
                        </a:rPr>
                        <a:t>2</a:t>
                      </a:r>
                      <a:endParaRPr lang="en-US" sz="1200" b="0" i="0" u="none" strike="noStrike" kern="1200" dirty="0">
                        <a:solidFill>
                          <a:schemeClr val="tx1"/>
                        </a:solidFill>
                        <a:latin typeface="Arial"/>
                      </a:endParaRPr>
                    </a:p>
                  </a:txBody>
                  <a:tcPr marL="9525" marR="9525" marT="9525"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200" b="0" i="0" u="none" strike="noStrike" kern="1200" dirty="0" smtClean="0">
                          <a:solidFill>
                            <a:schemeClr val="tx1"/>
                          </a:solidFill>
                          <a:latin typeface="Arial"/>
                        </a:rPr>
                        <a:t>≥F</a:t>
                      </a:r>
                      <a:r>
                        <a:rPr lang="ru-RU" sz="1200" b="0" i="0" u="none" strike="noStrike" kern="1200" dirty="0" smtClean="0">
                          <a:solidFill>
                            <a:schemeClr val="tx1"/>
                          </a:solidFill>
                          <a:latin typeface="Arial"/>
                        </a:rPr>
                        <a:t>2</a:t>
                      </a:r>
                      <a:endParaRPr lang="en-US" sz="1200" b="0" i="0" u="none" strike="noStrike" kern="1200" dirty="0">
                        <a:solidFill>
                          <a:schemeClr val="tx1"/>
                        </a:solidFill>
                        <a:latin typeface="Arial"/>
                      </a:endParaRPr>
                    </a:p>
                  </a:txBody>
                  <a:tcPr marL="9525" marR="9525" marT="9525" marB="0" anchor="ctr">
                    <a:lnL>
                      <a:noFill/>
                    </a:lnL>
                    <a:lnR>
                      <a:noFill/>
                    </a:lnR>
                    <a:lnT>
                      <a:noFill/>
                    </a:lnT>
                    <a:lnB>
                      <a:noFill/>
                    </a:lnB>
                    <a:noFill/>
                  </a:tcPr>
                </a:tc>
                <a:tc>
                  <a:txBody>
                    <a:bodyPr/>
                    <a:lstStyle/>
                    <a:p>
                      <a:pPr marL="0" algn="r" rtl="0" eaLnBrk="1" fontAlgn="ctr" latinLnBrk="0" hangingPunct="1">
                        <a:spcBef>
                          <a:spcPts val="0"/>
                        </a:spcBef>
                        <a:spcAft>
                          <a:spcPts val="0"/>
                        </a:spcAft>
                      </a:pPr>
                      <a:r>
                        <a:rPr lang="en-US" sz="1200" b="0" i="0" u="none" strike="noStrike" kern="1200" dirty="0" smtClean="0">
                          <a:solidFill>
                            <a:schemeClr val="tx1"/>
                          </a:solidFill>
                          <a:latin typeface="Arial"/>
                        </a:rPr>
                        <a:t>≥F</a:t>
                      </a:r>
                      <a:r>
                        <a:rPr lang="ru-RU" sz="1200" b="0" i="0" u="none" strike="noStrike" kern="1200" dirty="0" smtClean="0">
                          <a:solidFill>
                            <a:schemeClr val="tx1"/>
                          </a:solidFill>
                          <a:latin typeface="Arial"/>
                        </a:rPr>
                        <a:t>2</a:t>
                      </a:r>
                      <a:endParaRPr lang="en-US" sz="1200" b="0" i="0" u="none" strike="noStrike" kern="1200" dirty="0">
                        <a:solidFill>
                          <a:schemeClr val="tx1"/>
                        </a:solidFill>
                        <a:latin typeface="Arial"/>
                      </a:endParaRPr>
                    </a:p>
                  </a:txBody>
                  <a:tcPr marL="9525" marR="9525" marT="9525" marB="0" anchor="ctr">
                    <a:lnL>
                      <a:noFill/>
                    </a:lnL>
                    <a:lnR>
                      <a:noFill/>
                    </a:lnR>
                    <a:lnT>
                      <a:noFill/>
                    </a:lnT>
                    <a:lnB>
                      <a:noFill/>
                    </a:lnB>
                    <a:noFill/>
                  </a:tcPr>
                </a:tc>
              </a:tr>
              <a:tr h="334044">
                <a:tc>
                  <a:txBody>
                    <a:bodyPr/>
                    <a:lstStyle/>
                    <a:p>
                      <a:pPr algn="l" fontAlgn="ctr"/>
                      <a:r>
                        <a:rPr lang="ru-RU" sz="1200" b="1" i="0" u="none" strike="noStrike" dirty="0" smtClean="0">
                          <a:solidFill>
                            <a:srgbClr val="000000"/>
                          </a:solidFill>
                          <a:latin typeface="Arial"/>
                        </a:rPr>
                        <a:t>Возраст получающих лечение больных</a:t>
                      </a:r>
                      <a:endParaRPr lang="en-US" sz="1200" b="1" i="0" u="none" strike="noStrike" dirty="0">
                        <a:solidFill>
                          <a:srgbClr val="000000"/>
                        </a:solidFill>
                        <a:latin typeface="Arial"/>
                      </a:endParaRPr>
                    </a:p>
                  </a:txBody>
                  <a:tcPr marL="0" marR="0" marT="0"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c>
                  <a:txBody>
                    <a:bodyPr/>
                    <a:lstStyle/>
                    <a:p>
                      <a:pPr marL="0" algn="r" rtl="0" eaLnBrk="1" fontAlgn="ctr" latinLnBrk="0" hangingPunct="1">
                        <a:spcBef>
                          <a:spcPts val="0"/>
                        </a:spcBef>
                        <a:spcAft>
                          <a:spcPts val="0"/>
                        </a:spcAft>
                      </a:pPr>
                      <a:r>
                        <a:rPr lang="en-US" sz="1200" b="0" i="0" u="none" strike="noStrike" dirty="0" smtClean="0">
                          <a:solidFill>
                            <a:schemeClr val="tx1"/>
                          </a:solidFill>
                          <a:latin typeface="+mn-lt"/>
                        </a:rPr>
                        <a:t>15-</a:t>
                      </a:r>
                      <a:r>
                        <a:rPr lang="ru-RU" sz="1200" b="0" i="0" u="none" strike="noStrike" dirty="0" smtClean="0">
                          <a:solidFill>
                            <a:schemeClr val="tx1"/>
                          </a:solidFill>
                          <a:latin typeface="+mn-lt"/>
                        </a:rPr>
                        <a:t>6</a:t>
                      </a:r>
                      <a:r>
                        <a:rPr lang="en-US" sz="1200" b="0" i="0" u="none" strike="noStrike" dirty="0" smtClean="0">
                          <a:solidFill>
                            <a:schemeClr val="tx1"/>
                          </a:solidFill>
                          <a:latin typeface="+mn-lt"/>
                        </a:rPr>
                        <a:t>4</a:t>
                      </a:r>
                      <a:endParaRPr lang="en-US" sz="1200" b="0" i="0" u="none" strike="noStrike" dirty="0">
                        <a:solidFill>
                          <a:schemeClr val="tx1"/>
                        </a:solidFill>
                        <a:latin typeface="+mn-lt"/>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c>
                  <a:txBody>
                    <a:bodyPr/>
                    <a:lstStyle/>
                    <a:p>
                      <a:pPr marL="0" algn="r" rtl="0" eaLnBrk="1" fontAlgn="ctr" latinLnBrk="0" hangingPunct="1">
                        <a:spcBef>
                          <a:spcPts val="0"/>
                        </a:spcBef>
                        <a:spcAft>
                          <a:spcPts val="0"/>
                        </a:spcAft>
                      </a:pPr>
                      <a:r>
                        <a:rPr lang="en-US" sz="1200" b="0" i="0" u="none" strike="noStrike" smtClean="0">
                          <a:solidFill>
                            <a:schemeClr val="tx1"/>
                          </a:solidFill>
                          <a:latin typeface="+mn-lt"/>
                        </a:rPr>
                        <a:t>15-</a:t>
                      </a:r>
                      <a:r>
                        <a:rPr lang="ru-RU" sz="1200" b="0" i="0" u="none" strike="noStrike" smtClean="0">
                          <a:solidFill>
                            <a:schemeClr val="tx1"/>
                          </a:solidFill>
                          <a:latin typeface="+mn-lt"/>
                        </a:rPr>
                        <a:t>6</a:t>
                      </a:r>
                      <a:r>
                        <a:rPr lang="en-US" sz="1200" b="0" i="0" u="none" strike="noStrike" smtClean="0">
                          <a:solidFill>
                            <a:schemeClr val="tx1"/>
                          </a:solidFill>
                          <a:latin typeface="+mn-lt"/>
                        </a:rPr>
                        <a:t>4</a:t>
                      </a:r>
                      <a:endParaRPr lang="en-US" sz="1200" b="0" i="0" u="none" strike="noStrike" dirty="0">
                        <a:solidFill>
                          <a:schemeClr val="tx1"/>
                        </a:solidFill>
                        <a:latin typeface="+mn-lt"/>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c>
                  <a:txBody>
                    <a:bodyPr/>
                    <a:lstStyle/>
                    <a:p>
                      <a:pPr marL="0" algn="r" rtl="0" eaLnBrk="1" fontAlgn="ctr" latinLnBrk="0" hangingPunct="1">
                        <a:spcBef>
                          <a:spcPts val="0"/>
                        </a:spcBef>
                        <a:spcAft>
                          <a:spcPts val="0"/>
                        </a:spcAft>
                      </a:pPr>
                      <a:r>
                        <a:rPr lang="en-US" sz="1200" b="0" i="0" u="none" strike="noStrike" smtClean="0">
                          <a:solidFill>
                            <a:schemeClr val="tx1"/>
                          </a:solidFill>
                          <a:latin typeface="+mn-lt"/>
                        </a:rPr>
                        <a:t>15-</a:t>
                      </a:r>
                      <a:r>
                        <a:rPr lang="ru-RU" sz="1200" b="0" i="0" u="none" strike="noStrike" smtClean="0">
                          <a:solidFill>
                            <a:schemeClr val="tx1"/>
                          </a:solidFill>
                          <a:latin typeface="+mn-lt"/>
                        </a:rPr>
                        <a:t>6</a:t>
                      </a:r>
                      <a:r>
                        <a:rPr lang="en-US" sz="1200" b="0" i="0" u="none" strike="noStrike" smtClean="0">
                          <a:solidFill>
                            <a:schemeClr val="tx1"/>
                          </a:solidFill>
                          <a:latin typeface="+mn-lt"/>
                        </a:rPr>
                        <a:t>4</a:t>
                      </a:r>
                      <a:endParaRPr lang="en-US" sz="1200" b="0" i="0" u="none" strike="noStrike" dirty="0">
                        <a:solidFill>
                          <a:schemeClr val="tx1"/>
                        </a:solidFill>
                        <a:latin typeface="+mn-lt"/>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c>
                  <a:txBody>
                    <a:bodyPr/>
                    <a:lstStyle/>
                    <a:p>
                      <a:pPr marL="0" algn="r" rtl="0" eaLnBrk="1" fontAlgn="ctr" latinLnBrk="0" hangingPunct="1">
                        <a:spcBef>
                          <a:spcPts val="0"/>
                        </a:spcBef>
                        <a:spcAft>
                          <a:spcPts val="0"/>
                        </a:spcAft>
                      </a:pPr>
                      <a:r>
                        <a:rPr lang="en-US" sz="1200" b="0" i="0" u="none" strike="noStrike" smtClean="0">
                          <a:solidFill>
                            <a:schemeClr val="tx1"/>
                          </a:solidFill>
                          <a:latin typeface="+mn-lt"/>
                        </a:rPr>
                        <a:t>15-</a:t>
                      </a:r>
                      <a:r>
                        <a:rPr lang="ru-RU" sz="1200" b="0" i="0" u="none" strike="noStrike" smtClean="0">
                          <a:solidFill>
                            <a:schemeClr val="tx1"/>
                          </a:solidFill>
                          <a:latin typeface="+mn-lt"/>
                        </a:rPr>
                        <a:t>6</a:t>
                      </a:r>
                      <a:r>
                        <a:rPr lang="en-US" sz="1200" b="0" i="0" u="none" strike="noStrike" smtClean="0">
                          <a:solidFill>
                            <a:schemeClr val="tx1"/>
                          </a:solidFill>
                          <a:latin typeface="+mn-lt"/>
                        </a:rPr>
                        <a:t>4</a:t>
                      </a:r>
                      <a:endParaRPr lang="en-US" sz="1200" b="0" i="0" u="none" strike="noStrike" dirty="0">
                        <a:solidFill>
                          <a:schemeClr val="tx1"/>
                        </a:solidFill>
                        <a:latin typeface="+mn-lt"/>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c>
                  <a:txBody>
                    <a:bodyPr/>
                    <a:lstStyle/>
                    <a:p>
                      <a:pPr marL="0" algn="r" rtl="0" eaLnBrk="1" fontAlgn="ctr" latinLnBrk="0" hangingPunct="1">
                        <a:spcBef>
                          <a:spcPts val="0"/>
                        </a:spcBef>
                        <a:spcAft>
                          <a:spcPts val="0"/>
                        </a:spcAft>
                      </a:pPr>
                      <a:r>
                        <a:rPr lang="en-US" sz="1200" b="0" i="0" u="none" strike="noStrike" dirty="0" smtClean="0">
                          <a:solidFill>
                            <a:schemeClr val="tx1"/>
                          </a:solidFill>
                          <a:latin typeface="+mn-lt"/>
                        </a:rPr>
                        <a:t>15-</a:t>
                      </a:r>
                      <a:r>
                        <a:rPr lang="ru-RU" sz="1200" b="0" i="0" u="none" strike="noStrike" dirty="0" smtClean="0">
                          <a:solidFill>
                            <a:schemeClr val="tx1"/>
                          </a:solidFill>
                          <a:latin typeface="+mn-lt"/>
                        </a:rPr>
                        <a:t>69</a:t>
                      </a:r>
                      <a:endParaRPr lang="en-US" sz="1200" b="0" i="0" u="none" strike="noStrike" dirty="0">
                        <a:solidFill>
                          <a:schemeClr val="tx1"/>
                        </a:solidFill>
                        <a:latin typeface="+mn-lt"/>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c>
                  <a:txBody>
                    <a:bodyPr/>
                    <a:lstStyle/>
                    <a:p>
                      <a:pPr marL="0" algn="r" rtl="0" eaLnBrk="1" fontAlgn="ctr" latinLnBrk="0" hangingPunct="1">
                        <a:spcBef>
                          <a:spcPts val="0"/>
                        </a:spcBef>
                        <a:spcAft>
                          <a:spcPts val="0"/>
                        </a:spcAft>
                      </a:pPr>
                      <a:r>
                        <a:rPr lang="en-US" sz="1200" b="0" i="0" u="none" strike="noStrike" dirty="0" smtClean="0">
                          <a:solidFill>
                            <a:schemeClr val="tx1"/>
                          </a:solidFill>
                          <a:latin typeface="+mn-lt"/>
                        </a:rPr>
                        <a:t>15-</a:t>
                      </a:r>
                      <a:r>
                        <a:rPr lang="ru-RU" sz="1200" b="0" i="0" u="none" strike="noStrike" dirty="0" smtClean="0">
                          <a:solidFill>
                            <a:schemeClr val="tx1"/>
                          </a:solidFill>
                          <a:latin typeface="+mn-lt"/>
                        </a:rPr>
                        <a:t>69</a:t>
                      </a:r>
                      <a:endParaRPr lang="en-US" sz="1200" b="0" i="0" u="none" strike="noStrike" dirty="0">
                        <a:solidFill>
                          <a:schemeClr val="tx1"/>
                        </a:solidFill>
                        <a:latin typeface="+mn-lt"/>
                      </a:endParaRPr>
                    </a:p>
                  </a:txBody>
                  <a:tcPr marL="9525" marR="9525" marT="9525" marB="0" anchor="ctr">
                    <a:lnL>
                      <a:noFill/>
                    </a:lnL>
                    <a:lnR>
                      <a:noFill/>
                    </a:lnR>
                    <a:lnT>
                      <a:noFill/>
                    </a:lnT>
                    <a:lnB w="6350" cap="flat" cmpd="sng" algn="ctr">
                      <a:noFill/>
                      <a:prstDash val="solid"/>
                      <a:round/>
                      <a:headEnd type="none" w="med" len="med"/>
                      <a:tailEnd type="none" w="med" len="med"/>
                    </a:lnB>
                    <a:solidFill>
                      <a:schemeClr val="bg1">
                        <a:lumMod val="85000"/>
                      </a:schemeClr>
                    </a:solidFill>
                  </a:tcPr>
                </a:tc>
              </a:tr>
              <a:tr h="318282">
                <a:tc>
                  <a:txBody>
                    <a:bodyPr/>
                    <a:lstStyle/>
                    <a:p>
                      <a:pPr algn="l" fontAlgn="ctr"/>
                      <a:r>
                        <a:rPr lang="ru-RU" sz="1200" b="1" i="0" u="none" strike="noStrike" dirty="0" smtClean="0">
                          <a:solidFill>
                            <a:srgbClr val="000000"/>
                          </a:solidFill>
                          <a:latin typeface="Arial"/>
                        </a:rPr>
                        <a:t>СВО</a:t>
                      </a:r>
                      <a:endParaRPr lang="en-US" sz="1200" b="1"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latin typeface="Arial"/>
                        </a:rPr>
                        <a:t>59</a:t>
                      </a:r>
                      <a:r>
                        <a:rPr lang="en-US" sz="1200" b="0" i="0" u="none" strike="noStrike" dirty="0" smtClean="0">
                          <a:solidFill>
                            <a:schemeClr val="tx1"/>
                          </a:solidFill>
                          <a:latin typeface="Arial"/>
                        </a:rPr>
                        <a:t>%</a:t>
                      </a:r>
                      <a:endParaRPr lang="en-US" sz="1200" b="0" i="0" u="none" strike="noStrike" dirty="0">
                        <a:solidFill>
                          <a:schemeClr val="tx1"/>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latin typeface="Arial"/>
                        </a:rPr>
                        <a:t>94</a:t>
                      </a:r>
                      <a:r>
                        <a:rPr lang="en-US" sz="1200" b="0" i="0" u="none" strike="noStrike" dirty="0" smtClean="0">
                          <a:solidFill>
                            <a:schemeClr val="tx1"/>
                          </a:solidFill>
                          <a:latin typeface="Arial"/>
                        </a:rPr>
                        <a:t>%</a:t>
                      </a:r>
                      <a:endParaRPr lang="en-US" sz="1200" b="0" i="0" u="none" strike="noStrike" dirty="0">
                        <a:solidFill>
                          <a:schemeClr val="tx1"/>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latin typeface="Arial"/>
                        </a:rPr>
                        <a:t>95</a:t>
                      </a:r>
                      <a:r>
                        <a:rPr lang="en-US" sz="1200" b="0" i="0" u="none" strike="noStrike" dirty="0" smtClean="0">
                          <a:solidFill>
                            <a:schemeClr val="tx1"/>
                          </a:solidFill>
                          <a:latin typeface="Arial"/>
                        </a:rPr>
                        <a:t>%</a:t>
                      </a:r>
                      <a:endParaRPr lang="en-US" sz="1200" b="0" i="0" u="none" strike="noStrike" dirty="0">
                        <a:solidFill>
                          <a:schemeClr val="tx1"/>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ru-RU" sz="1200" b="0" i="0" u="none" strike="noStrike" smtClean="0">
                          <a:solidFill>
                            <a:schemeClr val="tx1"/>
                          </a:solidFill>
                          <a:latin typeface="Arial"/>
                        </a:rPr>
                        <a:t>95</a:t>
                      </a:r>
                      <a:r>
                        <a:rPr lang="en-US" sz="1200" b="0" i="0" u="none" strike="noStrike" smtClean="0">
                          <a:solidFill>
                            <a:schemeClr val="tx1"/>
                          </a:solidFill>
                          <a:latin typeface="Arial"/>
                        </a:rPr>
                        <a:t>%</a:t>
                      </a:r>
                      <a:endParaRPr lang="en-US" sz="1200" b="0" i="0" u="none" strike="noStrike" dirty="0">
                        <a:solidFill>
                          <a:schemeClr val="tx1"/>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ru-RU" sz="1200" b="0" i="0" u="none" strike="noStrike" smtClean="0">
                          <a:solidFill>
                            <a:schemeClr val="tx1"/>
                          </a:solidFill>
                          <a:latin typeface="Arial"/>
                        </a:rPr>
                        <a:t>95</a:t>
                      </a:r>
                      <a:r>
                        <a:rPr lang="en-US" sz="1200" b="0" i="0" u="none" strike="noStrike" smtClean="0">
                          <a:solidFill>
                            <a:schemeClr val="tx1"/>
                          </a:solidFill>
                          <a:latin typeface="Arial"/>
                        </a:rPr>
                        <a:t>%</a:t>
                      </a:r>
                      <a:endParaRPr lang="en-US" sz="1200" b="0" i="0" u="none" strike="noStrike" dirty="0">
                        <a:solidFill>
                          <a:schemeClr val="tx1"/>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latin typeface="Arial"/>
                        </a:rPr>
                        <a:t>95</a:t>
                      </a:r>
                      <a:r>
                        <a:rPr lang="en-US" sz="1200" b="0" i="0" u="none" strike="noStrike" dirty="0" smtClean="0">
                          <a:solidFill>
                            <a:schemeClr val="tx1"/>
                          </a:solidFill>
                          <a:latin typeface="Arial"/>
                        </a:rPr>
                        <a:t>%</a:t>
                      </a:r>
                      <a:endParaRPr lang="en-US" sz="1200" b="0" i="0" u="none" strike="noStrike" dirty="0">
                        <a:solidFill>
                          <a:schemeClr val="tx1"/>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137045207"/>
              </p:ext>
            </p:extLst>
          </p:nvPr>
        </p:nvGraphicFramePr>
        <p:xfrm>
          <a:off x="611560" y="5013176"/>
          <a:ext cx="5472608" cy="1663035"/>
        </p:xfrm>
        <a:graphic>
          <a:graphicData uri="http://schemas.openxmlformats.org/drawingml/2006/table">
            <a:tbl>
              <a:tblPr/>
              <a:tblGrid>
                <a:gridCol w="4464496"/>
                <a:gridCol w="1008112"/>
              </a:tblGrid>
              <a:tr h="332607">
                <a:tc>
                  <a:txBody>
                    <a:bodyPr/>
                    <a:lstStyle/>
                    <a:p>
                      <a:pPr algn="ctr" fontAlgn="ctr"/>
                      <a:r>
                        <a:rPr lang="en-US" sz="1200" b="1" i="0" u="none" strike="noStrike" dirty="0">
                          <a:solidFill>
                            <a:srgbClr val="000000"/>
                          </a:solidFill>
                          <a:latin typeface="Arial"/>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dirty="0" smtClean="0">
                          <a:solidFill>
                            <a:schemeClr val="tx1"/>
                          </a:solidFill>
                          <a:latin typeface="Arial"/>
                        </a:rPr>
                        <a:t>201</a:t>
                      </a:r>
                      <a:r>
                        <a:rPr lang="ru-RU" sz="1200" b="1" i="0" u="none" strike="noStrike" dirty="0" smtClean="0">
                          <a:solidFill>
                            <a:schemeClr val="tx1"/>
                          </a:solidFill>
                          <a:latin typeface="Arial"/>
                        </a:rPr>
                        <a:t>5</a:t>
                      </a:r>
                      <a:endParaRPr lang="en-US" sz="1200" b="1" i="0" u="none" strike="noStrike" dirty="0">
                        <a:solidFill>
                          <a:schemeClr val="tx1"/>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60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latin typeface="+mn-lt"/>
                        </a:rPr>
                        <a:t> </a:t>
                      </a:r>
                      <a:r>
                        <a:rPr lang="ru-RU" sz="1200" b="1" i="0" u="none" strike="noStrike" dirty="0" smtClean="0">
                          <a:solidFill>
                            <a:srgbClr val="000000"/>
                          </a:solidFill>
                          <a:latin typeface="+mn-lt"/>
                        </a:rPr>
                        <a:t>Число больных хроническим</a:t>
                      </a:r>
                      <a:r>
                        <a:rPr lang="ru-RU" sz="1200" b="1" i="0" u="none" strike="noStrike" baseline="0" dirty="0" smtClean="0">
                          <a:solidFill>
                            <a:srgbClr val="000000"/>
                          </a:solidFill>
                          <a:latin typeface="+mn-lt"/>
                        </a:rPr>
                        <a:t> гепатитом С </a:t>
                      </a:r>
                      <a:r>
                        <a:rPr lang="en-US" sz="1200" b="1" i="0" u="none" strike="noStrike" dirty="0" smtClean="0">
                          <a:solidFill>
                            <a:srgbClr val="000000"/>
                          </a:solidFill>
                          <a:latin typeface="+mn-lt"/>
                        </a:rPr>
                        <a:t>(</a:t>
                      </a:r>
                      <a:r>
                        <a:rPr lang="ru-RU" sz="1200" b="1" i="0" u="none" strike="noStrike" dirty="0" smtClean="0">
                          <a:solidFill>
                            <a:srgbClr val="000000"/>
                          </a:solidFill>
                          <a:latin typeface="+mn-lt"/>
                        </a:rPr>
                        <a:t>с</a:t>
                      </a:r>
                      <a:r>
                        <a:rPr lang="ru-RU" sz="1200" b="1" i="0" u="none" strike="noStrike" baseline="0" dirty="0" smtClean="0">
                          <a:solidFill>
                            <a:srgbClr val="000000"/>
                          </a:solidFill>
                          <a:latin typeface="+mn-lt"/>
                        </a:rPr>
                        <a:t> </a:t>
                      </a:r>
                      <a:r>
                        <a:rPr lang="ru-RU" sz="1200" b="1" i="0" u="none" strike="noStrike" baseline="0" dirty="0" err="1" smtClean="0">
                          <a:solidFill>
                            <a:srgbClr val="000000"/>
                          </a:solidFill>
                          <a:latin typeface="+mn-lt"/>
                        </a:rPr>
                        <a:t>виремией</a:t>
                      </a:r>
                      <a:r>
                        <a:rPr lang="en-US" sz="1200" b="1" i="0" u="none" strike="noStrike" dirty="0" smtClean="0">
                          <a:solidFill>
                            <a:srgbClr val="000000"/>
                          </a:solidFill>
                          <a:latin typeface="+mn-lt"/>
                        </a:rPr>
                        <a:t>)</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ctr"/>
                      <a:r>
                        <a:rPr lang="ru-RU" sz="1200" b="0" i="0" u="none" strike="noStrike" dirty="0" smtClean="0">
                          <a:solidFill>
                            <a:schemeClr val="tx1"/>
                          </a:solidFill>
                          <a:latin typeface="Arial"/>
                        </a:rPr>
                        <a:t>108 660</a:t>
                      </a:r>
                      <a:endParaRPr lang="en-US" sz="1200" b="0" i="0" u="none" strike="noStrike" dirty="0">
                        <a:solidFill>
                          <a:schemeClr val="tx1"/>
                        </a:solidFill>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85000"/>
                      </a:schemeClr>
                    </a:solidFill>
                  </a:tcPr>
                </a:tc>
              </a:tr>
              <a:tr h="332607">
                <a:tc>
                  <a:txBody>
                    <a:bodyPr/>
                    <a:lstStyle/>
                    <a:p>
                      <a:pPr algn="l" fontAlgn="ctr"/>
                      <a:r>
                        <a:rPr lang="ru-RU" sz="1200" b="1" i="0" u="none" strike="noStrike" dirty="0" smtClean="0">
                          <a:solidFill>
                            <a:srgbClr val="000000"/>
                          </a:solidFill>
                          <a:latin typeface="+mn-lt"/>
                        </a:rPr>
                        <a:t>Смертность</a:t>
                      </a:r>
                      <a:r>
                        <a:rPr lang="ru-RU" sz="1200" b="1" i="0" u="none" strike="noStrike" baseline="0" dirty="0" smtClean="0">
                          <a:solidFill>
                            <a:srgbClr val="000000"/>
                          </a:solidFill>
                          <a:latin typeface="+mn-lt"/>
                        </a:rPr>
                        <a:t> в исходе заболевания печени</a:t>
                      </a:r>
                      <a:endParaRPr lang="en-US" sz="1200" b="1"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r" fontAlgn="ctr"/>
                      <a:r>
                        <a:rPr lang="ru-RU" sz="1200" b="0" i="0" u="none" strike="noStrike" dirty="0" smtClean="0">
                          <a:solidFill>
                            <a:schemeClr val="tx1"/>
                          </a:solidFill>
                          <a:latin typeface="Arial"/>
                        </a:rPr>
                        <a:t>156</a:t>
                      </a:r>
                      <a:endParaRPr lang="en-US" sz="1200" b="0" i="0" u="none" strike="noStrike" dirty="0">
                        <a:solidFill>
                          <a:schemeClr val="tx1"/>
                        </a:solidFill>
                        <a:latin typeface="Arial"/>
                      </a:endParaRPr>
                    </a:p>
                  </a:txBody>
                  <a:tcPr marL="0" marR="0" marT="0" marB="0" anchor="ctr">
                    <a:lnL>
                      <a:noFill/>
                    </a:lnL>
                    <a:lnR>
                      <a:noFill/>
                    </a:lnR>
                    <a:lnT>
                      <a:noFill/>
                    </a:lnT>
                    <a:lnB>
                      <a:noFill/>
                    </a:lnB>
                  </a:tcPr>
                </a:tc>
              </a:tr>
              <a:tr h="332607">
                <a:tc>
                  <a:txBody>
                    <a:bodyPr/>
                    <a:lstStyle/>
                    <a:p>
                      <a:pPr algn="l" fontAlgn="ctr"/>
                      <a:r>
                        <a:rPr lang="ru-RU" sz="1200" b="1" i="0" u="none" strike="noStrike" dirty="0" smtClean="0">
                          <a:solidFill>
                            <a:srgbClr val="000000"/>
                          </a:solidFill>
                          <a:latin typeface="Arial"/>
                        </a:rPr>
                        <a:t>Число</a:t>
                      </a:r>
                      <a:r>
                        <a:rPr lang="ru-RU" sz="1200" b="1" i="0" u="none" strike="noStrike" baseline="0" dirty="0" smtClean="0">
                          <a:solidFill>
                            <a:srgbClr val="000000"/>
                          </a:solidFill>
                          <a:latin typeface="Arial"/>
                        </a:rPr>
                        <a:t> случаев ГЦК</a:t>
                      </a:r>
                      <a:endParaRPr lang="en-US" sz="1200" b="1" i="0" u="none" strike="noStrike" dirty="0">
                        <a:solidFill>
                          <a:srgbClr val="000000"/>
                        </a:solidFill>
                        <a:latin typeface="Arial"/>
                      </a:endParaRPr>
                    </a:p>
                  </a:txBody>
                  <a:tcPr marL="0" marR="0" marT="0" marB="0" anchor="ctr">
                    <a:lnL>
                      <a:noFill/>
                    </a:lnL>
                    <a:lnR>
                      <a:noFill/>
                    </a:lnR>
                    <a:lnT>
                      <a:noFill/>
                    </a:lnT>
                    <a:lnB>
                      <a:noFill/>
                    </a:lnB>
                    <a:solidFill>
                      <a:schemeClr val="bg1">
                        <a:lumMod val="85000"/>
                      </a:schemeClr>
                    </a:solidFill>
                  </a:tcPr>
                </a:tc>
                <a:tc>
                  <a:txBody>
                    <a:bodyPr/>
                    <a:lstStyle/>
                    <a:p>
                      <a:pPr algn="r" fontAlgn="ctr"/>
                      <a:r>
                        <a:rPr lang="ru-RU" sz="1200" b="0" i="0" u="none" strike="noStrike" dirty="0" smtClean="0">
                          <a:solidFill>
                            <a:schemeClr val="tx1"/>
                          </a:solidFill>
                          <a:latin typeface="Arial"/>
                        </a:rPr>
                        <a:t>145</a:t>
                      </a:r>
                      <a:endParaRPr lang="en-US" sz="1200" b="0" i="0" u="none" strike="noStrike" dirty="0">
                        <a:solidFill>
                          <a:schemeClr val="tx1"/>
                        </a:solidFill>
                        <a:latin typeface="Arial"/>
                      </a:endParaRPr>
                    </a:p>
                  </a:txBody>
                  <a:tcPr marL="0" marR="0" marT="0" marB="0" anchor="ctr">
                    <a:lnL>
                      <a:noFill/>
                    </a:lnL>
                    <a:lnR>
                      <a:noFill/>
                    </a:lnR>
                    <a:lnT>
                      <a:noFill/>
                    </a:lnT>
                    <a:lnB>
                      <a:noFill/>
                    </a:lnB>
                    <a:solidFill>
                      <a:schemeClr val="bg1">
                        <a:lumMod val="85000"/>
                      </a:schemeClr>
                    </a:solidFill>
                  </a:tcPr>
                </a:tc>
              </a:tr>
              <a:tr h="332607">
                <a:tc>
                  <a:txBody>
                    <a:bodyPr/>
                    <a:lstStyle/>
                    <a:p>
                      <a:pPr algn="l" fontAlgn="ctr"/>
                      <a:r>
                        <a:rPr lang="ru-RU" sz="1200" b="1" i="0" u="none" strike="noStrike" dirty="0" smtClean="0">
                          <a:solidFill>
                            <a:srgbClr val="000000"/>
                          </a:solidFill>
                          <a:latin typeface="Arial"/>
                        </a:rPr>
                        <a:t>Декомпенсированный цирроз</a:t>
                      </a:r>
                      <a:endParaRPr lang="en-US" sz="1200" b="1" i="0" u="none" strike="noStrike" dirty="0">
                        <a:solidFill>
                          <a:srgbClr val="000000"/>
                        </a:solidFill>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smtClean="0">
                          <a:solidFill>
                            <a:schemeClr val="tx1"/>
                          </a:solidFill>
                          <a:latin typeface="Arial"/>
                        </a:rPr>
                        <a:t>418</a:t>
                      </a:r>
                      <a:endParaRPr lang="en-US" sz="1200" b="0" i="0" u="none" strike="noStrike" dirty="0">
                        <a:solidFill>
                          <a:schemeClr val="tx1"/>
                        </a:solidFill>
                        <a:latin typeface="Arial"/>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noFill/>
                  </a:tcPr>
                </a:tc>
              </a:tr>
            </a:tbl>
          </a:graphicData>
        </a:graphic>
      </p:graphicFrame>
      <p:sp>
        <p:nvSpPr>
          <p:cNvPr id="7" name="Text Placeholder 5"/>
          <p:cNvSpPr txBox="1">
            <a:spLocks/>
          </p:cNvSpPr>
          <p:nvPr/>
        </p:nvSpPr>
        <p:spPr>
          <a:xfrm>
            <a:off x="5162226" y="6676212"/>
            <a:ext cx="7026650" cy="363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GB" altLang="ru-RU" sz="800" dirty="0" smtClean="0">
                <a:solidFill>
                  <a:prstClr val="black"/>
                </a:solidFill>
              </a:rPr>
              <a:t>Unpublished data compiled by </a:t>
            </a:r>
            <a:r>
              <a:rPr lang="en-GB" altLang="ru-RU" sz="800" dirty="0" err="1" smtClean="0">
                <a:solidFill>
                  <a:prstClr val="black"/>
                </a:solidFill>
              </a:rPr>
              <a:t>Center</a:t>
            </a:r>
            <a:r>
              <a:rPr lang="en-GB" altLang="ru-RU" sz="800" dirty="0" smtClean="0">
                <a:solidFill>
                  <a:prstClr val="black"/>
                </a:solidFill>
              </a:rPr>
              <a:t> for Disease Analysis</a:t>
            </a:r>
            <a:r>
              <a:rPr lang="ru-RU" altLang="ru-RU" sz="800" dirty="0" smtClean="0">
                <a:solidFill>
                  <a:prstClr val="black"/>
                </a:solidFill>
              </a:rPr>
              <a:t>  </a:t>
            </a:r>
            <a:r>
              <a:rPr lang="en-US" altLang="ru-RU" sz="800" dirty="0" smtClean="0">
                <a:solidFill>
                  <a:prstClr val="black"/>
                </a:solidFill>
              </a:rPr>
              <a:t>and</a:t>
            </a:r>
            <a:r>
              <a:rPr lang="ru-RU" altLang="ru-RU" sz="800" dirty="0" smtClean="0">
                <a:solidFill>
                  <a:prstClr val="black"/>
                </a:solidFill>
              </a:rPr>
              <a:t> </a:t>
            </a:r>
            <a:r>
              <a:rPr lang="en-US" altLang="ru-RU" sz="800" dirty="0" err="1" smtClean="0">
                <a:solidFill>
                  <a:prstClr val="black"/>
                </a:solidFill>
              </a:rPr>
              <a:t>O.Sagalova</a:t>
            </a:r>
            <a:r>
              <a:rPr lang="ru-RU" altLang="ru-RU" sz="800" dirty="0" smtClean="0">
                <a:solidFill>
                  <a:prstClr val="black"/>
                </a:solidFill>
              </a:rPr>
              <a:t>, 2018</a:t>
            </a:r>
            <a:endParaRPr lang="en-GB" altLang="ru-RU" sz="800" dirty="0" smtClean="0">
              <a:solidFill>
                <a:prstClr val="black"/>
              </a:solidFill>
            </a:endParaRPr>
          </a:p>
        </p:txBody>
      </p:sp>
    </p:spTree>
    <p:extLst>
      <p:ext uri="{BB962C8B-B14F-4D97-AF65-F5344CB8AC3E}">
        <p14:creationId xmlns:p14="http://schemas.microsoft.com/office/powerpoint/2010/main" val="314445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Прогнозируемое изменение эпидемиологической ситуации по ХГС: Сценарий по стратегии ВОЗ по Челябинской области</a:t>
            </a:r>
            <a:endParaRPr lang="ru-RU" dirty="0"/>
          </a:p>
        </p:txBody>
      </p:sp>
      <p:grpSp>
        <p:nvGrpSpPr>
          <p:cNvPr id="4" name="Group 13"/>
          <p:cNvGrpSpPr/>
          <p:nvPr/>
        </p:nvGrpSpPr>
        <p:grpSpPr>
          <a:xfrm>
            <a:off x="7812360" y="3573016"/>
            <a:ext cx="1137825" cy="914400"/>
            <a:chOff x="3671900" y="2424335"/>
            <a:chExt cx="1759810" cy="810846"/>
          </a:xfrm>
        </p:grpSpPr>
        <p:cxnSp>
          <p:nvCxnSpPr>
            <p:cNvPr id="15" name="Straight Connector 14"/>
            <p:cNvCxnSpPr/>
            <p:nvPr/>
          </p:nvCxnSpPr>
          <p:spPr>
            <a:xfrm>
              <a:off x="3671900" y="2564904"/>
              <a:ext cx="324036" cy="0"/>
            </a:xfrm>
            <a:prstGeom prst="line">
              <a:avLst/>
            </a:prstGeom>
            <a:ln w="57150">
              <a:solidFill>
                <a:schemeClr val="accent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71900" y="2988249"/>
              <a:ext cx="324036" cy="0"/>
            </a:xfrm>
            <a:prstGeom prst="line">
              <a:avLst/>
            </a:prstGeom>
            <a:ln w="57150">
              <a:solidFill>
                <a:srgbClr val="92D05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14778" y="2424335"/>
              <a:ext cx="1316932" cy="343881"/>
            </a:xfrm>
            <a:prstGeom prst="rect">
              <a:avLst/>
            </a:prstGeom>
            <a:noFill/>
          </p:spPr>
          <p:txBody>
            <a:bodyPr wrap="square" lIns="0" tIns="0" rIns="0" bIns="0" rtlCol="0">
              <a:spAutoFit/>
            </a:bodyPr>
            <a:lstStyle/>
            <a:p>
              <a:pPr>
                <a:lnSpc>
                  <a:spcPct val="90000"/>
                </a:lnSpc>
              </a:pPr>
              <a:r>
                <a:rPr lang="ru-RU" sz="1400" dirty="0" smtClean="0"/>
                <a:t>Базовый сценарий</a:t>
              </a:r>
            </a:p>
          </p:txBody>
        </p:sp>
        <p:sp>
          <p:nvSpPr>
            <p:cNvPr id="18" name="TextBox 17"/>
            <p:cNvSpPr txBox="1"/>
            <p:nvPr/>
          </p:nvSpPr>
          <p:spPr>
            <a:xfrm>
              <a:off x="4114777" y="2891300"/>
              <a:ext cx="1316933" cy="343881"/>
            </a:xfrm>
            <a:prstGeom prst="rect">
              <a:avLst/>
            </a:prstGeom>
            <a:noFill/>
          </p:spPr>
          <p:txBody>
            <a:bodyPr wrap="square" lIns="0" tIns="0" rIns="0" bIns="0" rtlCol="0">
              <a:spAutoFit/>
            </a:bodyPr>
            <a:lstStyle/>
            <a:p>
              <a:pPr>
                <a:lnSpc>
                  <a:spcPct val="90000"/>
                </a:lnSpc>
              </a:pPr>
              <a:r>
                <a:rPr lang="ru-RU" sz="1400" dirty="0" smtClean="0"/>
                <a:t>Сценарий ВОЗ</a:t>
              </a:r>
            </a:p>
          </p:txBody>
        </p:sp>
      </p:grpSp>
      <p:sp>
        <p:nvSpPr>
          <p:cNvPr id="20" name="TextBox 19"/>
          <p:cNvSpPr txBox="1"/>
          <p:nvPr/>
        </p:nvSpPr>
        <p:spPr>
          <a:xfrm>
            <a:off x="179512" y="6453336"/>
            <a:ext cx="3956211" cy="152349"/>
          </a:xfrm>
          <a:prstGeom prst="rect">
            <a:avLst/>
          </a:prstGeom>
          <a:noFill/>
        </p:spPr>
        <p:txBody>
          <a:bodyPr wrap="none" lIns="0" tIns="0" rIns="0" bIns="0" rtlCol="0">
            <a:spAutoFit/>
          </a:bodyPr>
          <a:lstStyle/>
          <a:p>
            <a:pPr>
              <a:lnSpc>
                <a:spcPct val="90000"/>
              </a:lnSpc>
            </a:pPr>
            <a:r>
              <a:rPr lang="ru-RU" sz="1100" b="1" dirty="0" smtClean="0"/>
              <a:t>Уменьшение числа инфицированных (2015-2030)  55 078</a:t>
            </a:r>
          </a:p>
        </p:txBody>
      </p:sp>
      <p:sp>
        <p:nvSpPr>
          <p:cNvPr id="23" name="TextBox 22"/>
          <p:cNvSpPr txBox="1"/>
          <p:nvPr/>
        </p:nvSpPr>
        <p:spPr>
          <a:xfrm>
            <a:off x="4355976" y="6453336"/>
            <a:ext cx="3440044" cy="152349"/>
          </a:xfrm>
          <a:prstGeom prst="rect">
            <a:avLst/>
          </a:prstGeom>
          <a:noFill/>
        </p:spPr>
        <p:txBody>
          <a:bodyPr wrap="none" lIns="0" tIns="0" rIns="0" bIns="0" rtlCol="0">
            <a:spAutoFit/>
          </a:bodyPr>
          <a:lstStyle/>
          <a:p>
            <a:pPr>
              <a:lnSpc>
                <a:spcPct val="90000"/>
              </a:lnSpc>
            </a:pPr>
            <a:r>
              <a:rPr lang="ru-RU" sz="1100" b="1" dirty="0" smtClean="0"/>
              <a:t>Уменьшение новых инфекций (2015-2030)  42 122</a:t>
            </a:r>
          </a:p>
        </p:txBody>
      </p:sp>
      <p:sp>
        <p:nvSpPr>
          <p:cNvPr id="25" name="TextBox 24"/>
          <p:cNvSpPr txBox="1"/>
          <p:nvPr/>
        </p:nvSpPr>
        <p:spPr>
          <a:xfrm>
            <a:off x="251520" y="3933056"/>
            <a:ext cx="3640420" cy="152349"/>
          </a:xfrm>
          <a:prstGeom prst="rect">
            <a:avLst/>
          </a:prstGeom>
          <a:noFill/>
        </p:spPr>
        <p:txBody>
          <a:bodyPr wrap="none" lIns="0" tIns="0" rIns="0" bIns="0" rtlCol="0">
            <a:spAutoFit/>
          </a:bodyPr>
          <a:lstStyle/>
          <a:p>
            <a:pPr>
              <a:lnSpc>
                <a:spcPct val="90000"/>
              </a:lnSpc>
            </a:pPr>
            <a:r>
              <a:rPr lang="ru-RU" sz="1100" b="1" dirty="0" smtClean="0"/>
              <a:t>Увеличение числа пролеченных (2015-2030)   22 453</a:t>
            </a:r>
          </a:p>
        </p:txBody>
      </p:sp>
      <p:sp>
        <p:nvSpPr>
          <p:cNvPr id="35" name="TextBox 34"/>
          <p:cNvSpPr txBox="1"/>
          <p:nvPr/>
        </p:nvSpPr>
        <p:spPr>
          <a:xfrm>
            <a:off x="4067944" y="3933056"/>
            <a:ext cx="3827971" cy="152349"/>
          </a:xfrm>
          <a:prstGeom prst="rect">
            <a:avLst/>
          </a:prstGeom>
          <a:noFill/>
        </p:spPr>
        <p:txBody>
          <a:bodyPr wrap="none" lIns="0" tIns="0" rIns="0" bIns="0" rtlCol="0">
            <a:spAutoFit/>
          </a:bodyPr>
          <a:lstStyle/>
          <a:p>
            <a:pPr>
              <a:lnSpc>
                <a:spcPct val="90000"/>
              </a:lnSpc>
            </a:pPr>
            <a:r>
              <a:rPr lang="ru-RU" sz="1100" b="1" dirty="0" smtClean="0"/>
              <a:t>Увеличение числа достигших СВО (2015-2030)    21 351</a:t>
            </a:r>
          </a:p>
        </p:txBody>
      </p:sp>
      <p:graphicFrame>
        <p:nvGraphicFramePr>
          <p:cNvPr id="26" name="Содержимое 16"/>
          <p:cNvGraphicFramePr>
            <a:graphicFrameLocks/>
          </p:cNvGraphicFramePr>
          <p:nvPr/>
        </p:nvGraphicFramePr>
        <p:xfrm>
          <a:off x="107504" y="1628800"/>
          <a:ext cx="393065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Содержимое 16"/>
          <p:cNvGraphicFramePr>
            <a:graphicFrameLocks/>
          </p:cNvGraphicFramePr>
          <p:nvPr>
            <p:extLst>
              <p:ext uri="{D42A27DB-BD31-4B8C-83A1-F6EECF244321}">
                <p14:modId xmlns:p14="http://schemas.microsoft.com/office/powerpoint/2010/main" val="2330428077"/>
              </p:ext>
            </p:extLst>
          </p:nvPr>
        </p:nvGraphicFramePr>
        <p:xfrm>
          <a:off x="3995936" y="1628800"/>
          <a:ext cx="3932237"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Содержимое 16"/>
          <p:cNvGraphicFramePr>
            <a:graphicFrameLocks/>
          </p:cNvGraphicFramePr>
          <p:nvPr/>
        </p:nvGraphicFramePr>
        <p:xfrm>
          <a:off x="107504" y="4149080"/>
          <a:ext cx="393065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Содержимое 16"/>
          <p:cNvGraphicFramePr>
            <a:graphicFrameLocks/>
          </p:cNvGraphicFramePr>
          <p:nvPr/>
        </p:nvGraphicFramePr>
        <p:xfrm>
          <a:off x="3923928" y="4149080"/>
          <a:ext cx="3932237"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 Placeholder 5"/>
          <p:cNvSpPr txBox="1">
            <a:spLocks/>
          </p:cNvSpPr>
          <p:nvPr/>
        </p:nvSpPr>
        <p:spPr>
          <a:xfrm>
            <a:off x="4067944" y="6605685"/>
            <a:ext cx="7026650" cy="363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GB" altLang="ru-RU" sz="1000" dirty="0" smtClean="0">
                <a:solidFill>
                  <a:prstClr val="black"/>
                </a:solidFill>
              </a:rPr>
              <a:t>Unpublished data compiled by </a:t>
            </a:r>
            <a:r>
              <a:rPr lang="en-GB" altLang="ru-RU" sz="1000" dirty="0" err="1" smtClean="0">
                <a:solidFill>
                  <a:prstClr val="black"/>
                </a:solidFill>
              </a:rPr>
              <a:t>Center</a:t>
            </a:r>
            <a:r>
              <a:rPr lang="en-GB" altLang="ru-RU" sz="1000" dirty="0" smtClean="0">
                <a:solidFill>
                  <a:prstClr val="black"/>
                </a:solidFill>
              </a:rPr>
              <a:t> for Disease Analysis</a:t>
            </a:r>
            <a:r>
              <a:rPr lang="ru-RU" altLang="ru-RU" sz="1000" dirty="0" smtClean="0">
                <a:solidFill>
                  <a:prstClr val="black"/>
                </a:solidFill>
              </a:rPr>
              <a:t>  </a:t>
            </a:r>
            <a:r>
              <a:rPr lang="en-US" altLang="ru-RU" sz="1000" dirty="0" smtClean="0">
                <a:solidFill>
                  <a:prstClr val="black"/>
                </a:solidFill>
              </a:rPr>
              <a:t>and</a:t>
            </a:r>
            <a:r>
              <a:rPr lang="ru-RU" altLang="ru-RU" sz="1000" dirty="0" smtClean="0">
                <a:solidFill>
                  <a:prstClr val="black"/>
                </a:solidFill>
              </a:rPr>
              <a:t> </a:t>
            </a:r>
            <a:r>
              <a:rPr lang="en-US" altLang="ru-RU" sz="1000" dirty="0" err="1" smtClean="0">
                <a:solidFill>
                  <a:prstClr val="black"/>
                </a:solidFill>
              </a:rPr>
              <a:t>O.Sagalova</a:t>
            </a:r>
            <a:r>
              <a:rPr lang="ru-RU" altLang="ru-RU" sz="1000" dirty="0" smtClean="0">
                <a:solidFill>
                  <a:prstClr val="black"/>
                </a:solidFill>
              </a:rPr>
              <a:t>, 2018</a:t>
            </a:r>
            <a:endParaRPr lang="en-GB" altLang="ru-RU" sz="1000" dirty="0" smtClean="0">
              <a:solidFill>
                <a:prstClr val="black"/>
              </a:solidFill>
            </a:endParaRPr>
          </a:p>
        </p:txBody>
      </p:sp>
    </p:spTree>
    <p:extLst>
      <p:ext uri="{BB962C8B-B14F-4D97-AF65-F5344CB8AC3E}">
        <p14:creationId xmlns:p14="http://schemas.microsoft.com/office/powerpoint/2010/main" val="6798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Сценарий по стратегии ВОЗ по Челябинской области: сохраненные жизни</a:t>
            </a:r>
            <a:endParaRPr lang="ru-RU" dirty="0"/>
          </a:p>
        </p:txBody>
      </p:sp>
      <p:grpSp>
        <p:nvGrpSpPr>
          <p:cNvPr id="5" name="Group 11"/>
          <p:cNvGrpSpPr/>
          <p:nvPr/>
        </p:nvGrpSpPr>
        <p:grpSpPr>
          <a:xfrm>
            <a:off x="7668344" y="3501008"/>
            <a:ext cx="1355760" cy="914400"/>
            <a:chOff x="3347864" y="2424335"/>
            <a:chExt cx="2083847" cy="810846"/>
          </a:xfrm>
        </p:grpSpPr>
        <p:cxnSp>
          <p:nvCxnSpPr>
            <p:cNvPr id="13" name="Straight Connector 12"/>
            <p:cNvCxnSpPr/>
            <p:nvPr/>
          </p:nvCxnSpPr>
          <p:spPr>
            <a:xfrm>
              <a:off x="3347864" y="2564904"/>
              <a:ext cx="648072" cy="0"/>
            </a:xfrm>
            <a:prstGeom prst="line">
              <a:avLst/>
            </a:prstGeom>
            <a:ln w="57150">
              <a:solidFill>
                <a:schemeClr val="accent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47864" y="2988249"/>
              <a:ext cx="648072" cy="0"/>
            </a:xfrm>
            <a:prstGeom prst="line">
              <a:avLst/>
            </a:prstGeom>
            <a:ln w="57150">
              <a:solidFill>
                <a:srgbClr val="92D05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14778" y="2424335"/>
              <a:ext cx="1316932" cy="343881"/>
            </a:xfrm>
            <a:prstGeom prst="rect">
              <a:avLst/>
            </a:prstGeom>
            <a:noFill/>
          </p:spPr>
          <p:txBody>
            <a:bodyPr wrap="square" lIns="0" tIns="0" rIns="0" bIns="0" rtlCol="0">
              <a:spAutoFit/>
            </a:bodyPr>
            <a:lstStyle/>
            <a:p>
              <a:pPr>
                <a:lnSpc>
                  <a:spcPct val="90000"/>
                </a:lnSpc>
              </a:pPr>
              <a:r>
                <a:rPr lang="ru-RU" sz="1400" dirty="0" smtClean="0"/>
                <a:t>Базовый сценарий</a:t>
              </a:r>
            </a:p>
          </p:txBody>
        </p:sp>
        <p:sp>
          <p:nvSpPr>
            <p:cNvPr id="16" name="TextBox 15"/>
            <p:cNvSpPr txBox="1"/>
            <p:nvPr/>
          </p:nvSpPr>
          <p:spPr>
            <a:xfrm>
              <a:off x="4114777" y="2891300"/>
              <a:ext cx="1316934" cy="343881"/>
            </a:xfrm>
            <a:prstGeom prst="rect">
              <a:avLst/>
            </a:prstGeom>
            <a:noFill/>
          </p:spPr>
          <p:txBody>
            <a:bodyPr wrap="square" lIns="0" tIns="0" rIns="0" bIns="0" rtlCol="0">
              <a:spAutoFit/>
            </a:bodyPr>
            <a:lstStyle/>
            <a:p>
              <a:pPr>
                <a:lnSpc>
                  <a:spcPct val="90000"/>
                </a:lnSpc>
              </a:pPr>
              <a:r>
                <a:rPr lang="ru-RU" sz="1400" dirty="0" smtClean="0"/>
                <a:t>Сценарий ВОЗ</a:t>
              </a:r>
            </a:p>
          </p:txBody>
        </p:sp>
      </p:grpSp>
      <p:sp>
        <p:nvSpPr>
          <p:cNvPr id="4" name="TextBox 3"/>
          <p:cNvSpPr txBox="1"/>
          <p:nvPr/>
        </p:nvSpPr>
        <p:spPr>
          <a:xfrm>
            <a:off x="4716016" y="3501008"/>
            <a:ext cx="2532745" cy="152349"/>
          </a:xfrm>
          <a:prstGeom prst="rect">
            <a:avLst/>
          </a:prstGeom>
          <a:noFill/>
        </p:spPr>
        <p:txBody>
          <a:bodyPr wrap="none" lIns="0" tIns="0" rIns="0" bIns="0" rtlCol="0">
            <a:spAutoFit/>
          </a:bodyPr>
          <a:lstStyle/>
          <a:p>
            <a:pPr>
              <a:lnSpc>
                <a:spcPct val="90000"/>
              </a:lnSpc>
            </a:pPr>
            <a:r>
              <a:rPr lang="ru-RU" sz="1100" b="1" dirty="0" smtClean="0"/>
              <a:t>Спасенные жизни (2015-2030)   1 112</a:t>
            </a:r>
          </a:p>
        </p:txBody>
      </p:sp>
      <p:sp>
        <p:nvSpPr>
          <p:cNvPr id="23" name="TextBox 22"/>
          <p:cNvSpPr txBox="1"/>
          <p:nvPr/>
        </p:nvSpPr>
        <p:spPr>
          <a:xfrm>
            <a:off x="683568" y="6309320"/>
            <a:ext cx="3056927" cy="152349"/>
          </a:xfrm>
          <a:prstGeom prst="rect">
            <a:avLst/>
          </a:prstGeom>
          <a:noFill/>
        </p:spPr>
        <p:txBody>
          <a:bodyPr wrap="none" lIns="0" tIns="0" rIns="0" bIns="0" rtlCol="0">
            <a:spAutoFit/>
          </a:bodyPr>
          <a:lstStyle/>
          <a:p>
            <a:pPr>
              <a:lnSpc>
                <a:spcPct val="90000"/>
              </a:lnSpc>
            </a:pPr>
            <a:r>
              <a:rPr lang="ru-RU" sz="1100" b="1" dirty="0" smtClean="0"/>
              <a:t>Предотвращенные случаи (2015-2030)   510</a:t>
            </a:r>
          </a:p>
        </p:txBody>
      </p:sp>
      <p:sp>
        <p:nvSpPr>
          <p:cNvPr id="27" name="TextBox 26"/>
          <p:cNvSpPr txBox="1"/>
          <p:nvPr/>
        </p:nvSpPr>
        <p:spPr>
          <a:xfrm>
            <a:off x="4427984" y="6309320"/>
            <a:ext cx="3018455" cy="152349"/>
          </a:xfrm>
          <a:prstGeom prst="rect">
            <a:avLst/>
          </a:prstGeom>
          <a:noFill/>
        </p:spPr>
        <p:txBody>
          <a:bodyPr wrap="none" lIns="0" tIns="0" rIns="0" bIns="0" rtlCol="0">
            <a:spAutoFit/>
          </a:bodyPr>
          <a:lstStyle/>
          <a:p>
            <a:pPr>
              <a:lnSpc>
                <a:spcPct val="90000"/>
              </a:lnSpc>
            </a:pPr>
            <a:r>
              <a:rPr lang="ru-RU" sz="1100" b="1" dirty="0" smtClean="0"/>
              <a:t>Предотвращенные случаи (2015-2030)   180</a:t>
            </a:r>
          </a:p>
        </p:txBody>
      </p:sp>
      <p:sp>
        <p:nvSpPr>
          <p:cNvPr id="29" name="TextBox 28"/>
          <p:cNvSpPr txBox="1"/>
          <p:nvPr/>
        </p:nvSpPr>
        <p:spPr>
          <a:xfrm>
            <a:off x="827584" y="3501008"/>
            <a:ext cx="2532745" cy="152349"/>
          </a:xfrm>
          <a:prstGeom prst="rect">
            <a:avLst/>
          </a:prstGeom>
          <a:noFill/>
        </p:spPr>
        <p:txBody>
          <a:bodyPr wrap="none" lIns="0" tIns="0" rIns="0" bIns="0" rtlCol="0">
            <a:spAutoFit/>
          </a:bodyPr>
          <a:lstStyle/>
          <a:p>
            <a:pPr>
              <a:lnSpc>
                <a:spcPct val="90000"/>
              </a:lnSpc>
            </a:pPr>
            <a:r>
              <a:rPr lang="ru-RU" sz="1100" b="1" dirty="0" smtClean="0"/>
              <a:t>Спасенные жизни (2015-2030)   7 694</a:t>
            </a:r>
          </a:p>
        </p:txBody>
      </p:sp>
      <p:graphicFrame>
        <p:nvGraphicFramePr>
          <p:cNvPr id="17" name="Содержимое 16"/>
          <p:cNvGraphicFramePr>
            <a:graphicFrameLocks/>
          </p:cNvGraphicFramePr>
          <p:nvPr/>
        </p:nvGraphicFramePr>
        <p:xfrm>
          <a:off x="0" y="4005064"/>
          <a:ext cx="393065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Содержимое 16"/>
          <p:cNvGraphicFramePr>
            <a:graphicFrameLocks/>
          </p:cNvGraphicFramePr>
          <p:nvPr/>
        </p:nvGraphicFramePr>
        <p:xfrm>
          <a:off x="3851920" y="1268760"/>
          <a:ext cx="393065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Содержимое 16"/>
          <p:cNvGraphicFramePr>
            <a:graphicFrameLocks/>
          </p:cNvGraphicFramePr>
          <p:nvPr/>
        </p:nvGraphicFramePr>
        <p:xfrm>
          <a:off x="3851920" y="4005064"/>
          <a:ext cx="3932238"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Содержимое 16"/>
          <p:cNvGraphicFramePr>
            <a:graphicFrameLocks/>
          </p:cNvGraphicFramePr>
          <p:nvPr/>
        </p:nvGraphicFramePr>
        <p:xfrm>
          <a:off x="0" y="1268760"/>
          <a:ext cx="3932238"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 Placeholder 5"/>
          <p:cNvSpPr txBox="1">
            <a:spLocks/>
          </p:cNvSpPr>
          <p:nvPr/>
        </p:nvSpPr>
        <p:spPr>
          <a:xfrm>
            <a:off x="0" y="6668842"/>
            <a:ext cx="7026650" cy="3635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GB" altLang="ru-RU" sz="1000" dirty="0" smtClean="0">
                <a:solidFill>
                  <a:prstClr val="black"/>
                </a:solidFill>
              </a:rPr>
              <a:t>Unpublished data compiled by </a:t>
            </a:r>
            <a:r>
              <a:rPr lang="en-GB" altLang="ru-RU" sz="1000" dirty="0" err="1" smtClean="0">
                <a:solidFill>
                  <a:prstClr val="black"/>
                </a:solidFill>
              </a:rPr>
              <a:t>Center</a:t>
            </a:r>
            <a:r>
              <a:rPr lang="en-GB" altLang="ru-RU" sz="1000" dirty="0" smtClean="0">
                <a:solidFill>
                  <a:prstClr val="black"/>
                </a:solidFill>
              </a:rPr>
              <a:t> for Disease Analysis</a:t>
            </a:r>
            <a:r>
              <a:rPr lang="ru-RU" altLang="ru-RU" sz="1000" dirty="0" smtClean="0">
                <a:solidFill>
                  <a:prstClr val="black"/>
                </a:solidFill>
              </a:rPr>
              <a:t>  </a:t>
            </a:r>
            <a:r>
              <a:rPr lang="en-US" altLang="ru-RU" sz="1000" dirty="0" smtClean="0">
                <a:solidFill>
                  <a:prstClr val="black"/>
                </a:solidFill>
              </a:rPr>
              <a:t>and</a:t>
            </a:r>
            <a:r>
              <a:rPr lang="ru-RU" altLang="ru-RU" sz="1000" dirty="0" smtClean="0">
                <a:solidFill>
                  <a:prstClr val="black"/>
                </a:solidFill>
              </a:rPr>
              <a:t> </a:t>
            </a:r>
            <a:r>
              <a:rPr lang="en-US" altLang="ru-RU" sz="1000" dirty="0" err="1">
                <a:solidFill>
                  <a:prstClr val="black"/>
                </a:solidFill>
              </a:rPr>
              <a:t>O</a:t>
            </a:r>
            <a:r>
              <a:rPr lang="en-US" altLang="ru-RU" sz="1000" dirty="0" err="1" smtClean="0">
                <a:solidFill>
                  <a:prstClr val="black"/>
                </a:solidFill>
              </a:rPr>
              <a:t>.Sagalova</a:t>
            </a:r>
            <a:r>
              <a:rPr lang="ru-RU" altLang="ru-RU" sz="1000" dirty="0" smtClean="0">
                <a:solidFill>
                  <a:prstClr val="black"/>
                </a:solidFill>
              </a:rPr>
              <a:t>, 2018</a:t>
            </a:r>
            <a:endParaRPr lang="en-GB" altLang="ru-RU" sz="1000" dirty="0" smtClean="0">
              <a:solidFill>
                <a:prstClr val="black"/>
              </a:solidFill>
            </a:endParaRPr>
          </a:p>
        </p:txBody>
      </p:sp>
    </p:spTree>
    <p:extLst>
      <p:ext uri="{BB962C8B-B14F-4D97-AF65-F5344CB8AC3E}">
        <p14:creationId xmlns:p14="http://schemas.microsoft.com/office/powerpoint/2010/main" val="743528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ID" val="41023"/>
</p:tagLst>
</file>

<file path=ppt/theme/theme1.xml><?xml version="1.0" encoding="utf-8"?>
<a:theme xmlns:a="http://schemas.openxmlformats.org/drawingml/2006/main" name="Theme2">
  <a:themeElements>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10.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smtClean="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smtClean="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Gilead Hepatitis Template New Blue">
  <a:themeElements>
    <a:clrScheme name="Hepatitis C">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13.xml><?xml version="1.0" encoding="utf-8"?>
<a:theme xmlns:a="http://schemas.openxmlformats.org/drawingml/2006/main" name="1_Gilead_Hepatitis_V4">
  <a:themeElements>
    <a:clrScheme name="Custom 1">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EC00F"/>
      </a:accent4>
      <a:accent5>
        <a:srgbClr val="45842C"/>
      </a:accent5>
      <a:accent6>
        <a:srgbClr val="FF6600"/>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_New May 16.potx" id="{8C6AA0F8-8531-4F04-B9DD-513F59A4E4DC}" vid="{B7842B45-7489-4FF4-9A3D-318DFF75137D}"/>
    </a:ext>
  </a:extLst>
</a:theme>
</file>

<file path=ppt/theme/theme14.xml><?xml version="1.0" encoding="utf-8"?>
<a:theme xmlns:a="http://schemas.openxmlformats.org/drawingml/2006/main" name="Gilead Hepatitis TemplateV5">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 xmlns:thm15="http://schemas.microsoft.com/office/thememl/2012/main" name="Gilead_PAH.POTX" id="{D9A39A9A-302E-414B-A3D2-C89FD219F4B9}" vid="{E0D34937-0A76-493F-8FBC-D536FA19D622}"/>
    </a:ext>
  </a:extLst>
</a:theme>
</file>

<file path=ppt/theme/theme15.xml><?xml version="1.0" encoding="utf-8"?>
<a:theme xmlns:a="http://schemas.openxmlformats.org/drawingml/2006/main" name="2_Gilead_Hepatitis_V2">
  <a:themeElements>
    <a:clrScheme name="Custom 1">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EC00F"/>
      </a:accent4>
      <a:accent5>
        <a:srgbClr val="45842C"/>
      </a:accent5>
      <a:accent6>
        <a:srgbClr val="FF6600"/>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_New May 16.potx" id="{8C6AA0F8-8531-4F04-B9DD-513F59A4E4DC}" vid="{B7842B45-7489-4FF4-9A3D-318DFF75137D}"/>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Blank">
  <a:themeElements>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18.xml><?xml version="1.0" encoding="utf-8"?>
<a:theme xmlns:a="http://schemas.openxmlformats.org/drawingml/2006/main" name="1_Theme2">
  <a:themeElements>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19.xml><?xml version="1.0" encoding="utf-8"?>
<a:theme xmlns:a="http://schemas.openxmlformats.org/drawingml/2006/main" name="24_Gilead Hepatitis Template New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2.xml><?xml version="1.0" encoding="utf-8"?>
<a:theme xmlns:a="http://schemas.openxmlformats.org/drawingml/2006/main" name="Gilead Hepatitis Template New Blue">
  <a:themeElements>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20.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AbbVie_Scientific_Unbranded Template_v1.0">
  <a:themeElements>
    <a:clrScheme name="AbbVie">
      <a:dk1>
        <a:srgbClr val="070605"/>
      </a:dk1>
      <a:lt1>
        <a:srgbClr val="FFFFFF"/>
      </a:lt1>
      <a:dk2>
        <a:srgbClr val="6BBBAE"/>
      </a:dk2>
      <a:lt2>
        <a:srgbClr val="FFFFFF"/>
      </a:lt2>
      <a:accent1>
        <a:srgbClr val="84BD00"/>
      </a:accent1>
      <a:accent2>
        <a:srgbClr val="DC8633"/>
      </a:accent2>
      <a:accent3>
        <a:srgbClr val="7DA1C4"/>
      </a:accent3>
      <a:accent4>
        <a:srgbClr val="702082"/>
      </a:accent4>
      <a:accent5>
        <a:srgbClr val="6BBBAE"/>
      </a:accent5>
      <a:accent6>
        <a:srgbClr val="0082BA"/>
      </a:accent6>
      <a:hlink>
        <a:srgbClr val="070605"/>
      </a:hlink>
      <a:folHlink>
        <a:srgbClr val="070605"/>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rgbClr val="FFFF00"/>
          </a:solid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AbbVie 2018">
  <a:themeElements>
    <a:clrScheme name="Abbive 2017">
      <a:dk1>
        <a:srgbClr val="2D2926"/>
      </a:dk1>
      <a:lt1>
        <a:srgbClr val="FFFFFF"/>
      </a:lt1>
      <a:dk2>
        <a:srgbClr val="071D49"/>
      </a:dk2>
      <a:lt2>
        <a:srgbClr val="7F7F7F"/>
      </a:lt2>
      <a:accent1>
        <a:srgbClr val="0082BA"/>
      </a:accent1>
      <a:accent2>
        <a:srgbClr val="00A9E0"/>
      </a:accent2>
      <a:accent3>
        <a:srgbClr val="8CE2D0"/>
      </a:accent3>
      <a:accent4>
        <a:srgbClr val="6BBBAE"/>
      </a:accent4>
      <a:accent5>
        <a:srgbClr val="C4D600"/>
      </a:accent5>
      <a:accent6>
        <a:srgbClr val="84BD00"/>
      </a:accent6>
      <a:hlink>
        <a:srgbClr val="2D2926"/>
      </a:hlink>
      <a:folHlink>
        <a:srgbClr val="2D29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sq" cmpd="sng" algn="ctr">
          <a:solidFill>
            <a:schemeClr val="bg2"/>
          </a:solidFill>
          <a:prstDash val="solid"/>
          <a:miter lim="800000"/>
          <a:headEnd type="none" w="med" len="med"/>
          <a:tailEnd type="none" w="med" len="med"/>
        </a:ln>
        <a:effectLst/>
      </a:spPr>
      <a:bodyPr vert="horz" wrap="none" lIns="0" tIns="0" rIns="0" bIns="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accent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5000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gn="l">
          <a:defRPr sz="1400" dirty="0" smtClean="0">
            <a:latin typeface="+mn-lt"/>
          </a:defRPr>
        </a:defPPr>
      </a:lstStyle>
    </a:txDef>
  </a:objectDefaults>
  <a:extraClrSchemeLst>
    <a:extraClrScheme>
      <a:clrScheme name="GDS_Branding_Temp_2011_WHITE 1">
        <a:dk1>
          <a:srgbClr val="000000"/>
        </a:dk1>
        <a:lt1>
          <a:srgbClr val="FFFFFF"/>
        </a:lt1>
        <a:dk2>
          <a:srgbClr val="2A8DBA"/>
        </a:dk2>
        <a:lt2>
          <a:srgbClr val="B5B5B5"/>
        </a:lt2>
        <a:accent1>
          <a:srgbClr val="2A8DBA"/>
        </a:accent1>
        <a:accent2>
          <a:srgbClr val="60B4DA"/>
        </a:accent2>
        <a:accent3>
          <a:srgbClr val="FFFFFF"/>
        </a:accent3>
        <a:accent4>
          <a:srgbClr val="000000"/>
        </a:accent4>
        <a:accent5>
          <a:srgbClr val="ACC5D9"/>
        </a:accent5>
        <a:accent6>
          <a:srgbClr val="56A3C5"/>
        </a:accent6>
        <a:hlink>
          <a:srgbClr val="ABD7EB"/>
        </a:hlink>
        <a:folHlink>
          <a:srgbClr val="2A8DBA"/>
        </a:folHlink>
      </a:clrScheme>
      <a:clrMap bg1="lt1" tx1="dk1" bg2="lt2" tx2="dk2" accent1="accent1" accent2="accent2" accent3="accent3" accent4="accent4" accent5="accent5" accent6="accent6" hlink="hlink" folHlink="folHlink"/>
    </a:extraClrScheme>
    <a:extraClrScheme>
      <a:clrScheme name="GDS_Branding_Temp_2011_WHITE 2">
        <a:dk1>
          <a:srgbClr val="000000"/>
        </a:dk1>
        <a:lt1>
          <a:srgbClr val="FFFFFF"/>
        </a:lt1>
        <a:dk2>
          <a:srgbClr val="840281"/>
        </a:dk2>
        <a:lt2>
          <a:srgbClr val="B5B5B5"/>
        </a:lt2>
        <a:accent1>
          <a:srgbClr val="840281"/>
        </a:accent1>
        <a:accent2>
          <a:srgbClr val="B878B2"/>
        </a:accent2>
        <a:accent3>
          <a:srgbClr val="FFFFFF"/>
        </a:accent3>
        <a:accent4>
          <a:srgbClr val="000000"/>
        </a:accent4>
        <a:accent5>
          <a:srgbClr val="C2AAC1"/>
        </a:accent5>
        <a:accent6>
          <a:srgbClr val="A66CA1"/>
        </a:accent6>
        <a:hlink>
          <a:srgbClr val="D9B7D6"/>
        </a:hlink>
        <a:folHlink>
          <a:srgbClr val="840281"/>
        </a:folHlink>
      </a:clrScheme>
      <a:clrMap bg1="lt1" tx1="dk1" bg2="lt2" tx2="dk2" accent1="accent1" accent2="accent2" accent3="accent3" accent4="accent4" accent5="accent5" accent6="accent6" hlink="hlink" folHlink="folHlink"/>
    </a:extraClrScheme>
    <a:extraClrScheme>
      <a:clrScheme name="GDS_Branding_Temp_2011_WHITE 3">
        <a:dk1>
          <a:srgbClr val="000000"/>
        </a:dk1>
        <a:lt1>
          <a:srgbClr val="FFFFFF"/>
        </a:lt1>
        <a:dk2>
          <a:srgbClr val="549117"/>
        </a:dk2>
        <a:lt2>
          <a:srgbClr val="B5B5B5"/>
        </a:lt2>
        <a:accent1>
          <a:srgbClr val="549117"/>
        </a:accent1>
        <a:accent2>
          <a:srgbClr val="52BE08"/>
        </a:accent2>
        <a:accent3>
          <a:srgbClr val="FFFFFF"/>
        </a:accent3>
        <a:accent4>
          <a:srgbClr val="000000"/>
        </a:accent4>
        <a:accent5>
          <a:srgbClr val="B3C7AB"/>
        </a:accent5>
        <a:accent6>
          <a:srgbClr val="49AC06"/>
        </a:accent6>
        <a:hlink>
          <a:srgbClr val="7FDC22"/>
        </a:hlink>
        <a:folHlink>
          <a:srgbClr val="549117"/>
        </a:folHlink>
      </a:clrScheme>
      <a:clrMap bg1="lt1" tx1="dk1" bg2="lt2" tx2="dk2" accent1="accent1" accent2="accent2" accent3="accent3" accent4="accent4" accent5="accent5" accent6="accent6" hlink="hlink" folHlink="folHlink"/>
    </a:extraClrScheme>
    <a:extraClrScheme>
      <a:clrScheme name="GDS_Branding_Temp_2011_WHITE 4">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0053A0"/>
        </a:folHlink>
      </a:clrScheme>
      <a:clrMap bg1="lt1" tx1="dk1" bg2="lt2" tx2="dk2" accent1="accent1" accent2="accent2" accent3="accent3" accent4="accent4" accent5="accent5" accent6="accent6" hlink="hlink" folHlink="folHlink"/>
    </a:extraClrScheme>
    <a:extraClrScheme>
      <a:clrScheme name="GDS_Branding_Temp_2011_WHITE 5">
        <a:dk1>
          <a:srgbClr val="000000"/>
        </a:dk1>
        <a:lt1>
          <a:srgbClr val="FFFFFF"/>
        </a:lt1>
        <a:dk2>
          <a:srgbClr val="2A8DBA"/>
        </a:dk2>
        <a:lt2>
          <a:srgbClr val="B5B5B5"/>
        </a:lt2>
        <a:accent1>
          <a:srgbClr val="D4D4D4"/>
        </a:accent1>
        <a:accent2>
          <a:srgbClr val="91BAD3"/>
        </a:accent2>
        <a:accent3>
          <a:srgbClr val="FFFFFF"/>
        </a:accent3>
        <a:accent4>
          <a:srgbClr val="000000"/>
        </a:accent4>
        <a:accent5>
          <a:srgbClr val="E6E6E6"/>
        </a:accent5>
        <a:accent6>
          <a:srgbClr val="83A8BF"/>
        </a:accent6>
        <a:hlink>
          <a:srgbClr val="C6E4EE"/>
        </a:hlink>
        <a:folHlink>
          <a:srgbClr val="F10309"/>
        </a:folHlink>
      </a:clrScheme>
      <a:clrMap bg1="lt1" tx1="dk1" bg2="lt2" tx2="dk2" accent1="accent1" accent2="accent2" accent3="accent3" accent4="accent4" accent5="accent5" accent6="accent6" hlink="hlink" folHlink="folHlink"/>
    </a:extraClrScheme>
  </a:extraClrSchemeLst>
  <a:custClrLst>
    <a:custClr name="Abbvie Black">
      <a:srgbClr val="2D2926"/>
    </a:custClr>
    <a:custClr name="Abbvie Dark Grey">
      <a:srgbClr val="868892"/>
    </a:custClr>
    <a:custClr name="Abbvie Dark Blue">
      <a:srgbClr val="071D49"/>
    </a:custClr>
    <a:custClr name="Abbvie Blue">
      <a:srgbClr val="0082BA"/>
    </a:custClr>
    <a:custClr name="Abbvie Light Blue">
      <a:srgbClr val="00A9E0"/>
    </a:custClr>
    <a:custClr name="Abbvie Grey Blue">
      <a:srgbClr val="7DA1C4"/>
    </a:custClr>
    <a:custClr name="Abbvie Teal">
      <a:srgbClr val="6BBBAE"/>
    </a:custClr>
    <a:custClr name="Abbvie Light Teal">
      <a:srgbClr val="8CE2D0"/>
    </a:custClr>
    <a:custClr name="Abbvie Purple">
      <a:srgbClr val="702082"/>
    </a:custClr>
    <a:custClr name="Abbvie Magenta">
      <a:srgbClr val="AD1AAC"/>
    </a:custClr>
    <a:custClr name="Light purple">
      <a:srgbClr val="EAC7F1"/>
    </a:custClr>
    <a:custClr name="Abbvie Lime Green">
      <a:srgbClr val="C4D600"/>
    </a:custClr>
    <a:custClr name="Abbvie Grass Green">
      <a:srgbClr val="84BD00"/>
    </a:custClr>
    <a:custClr name="Abbvie Orange">
      <a:srgbClr val="DC8633"/>
    </a:custClr>
    <a:custClr name="Abbvie Yellow">
      <a:srgbClr val="F1B434"/>
    </a:custClr>
    <a:custClr name="Red">
      <a:srgbClr val="C00000"/>
    </a:custClr>
    <a:custClr name="AbbVie Call-out">
      <a:srgbClr val="CBD9E7"/>
    </a:custClr>
  </a:custClrLst>
  <a:extLst>
    <a:ext uri="{05A4C25C-085E-4340-85A3-A5531E510DB2}">
      <thm15:themeFamily xmlns="" xmlns:thm15="http://schemas.microsoft.com/office/thememl/2012/main" name="170814_ME AbbVie slide template_[16x9] V3.1" id="{49F97CB6-1F4C-445E-B9C5-0654C3D702AA}" vid="{DA0FD89D-1A1F-4956-A165-7F11F42376DC}"/>
    </a:ext>
  </a:extLst>
</a:theme>
</file>

<file path=ppt/theme/theme23.xml><?xml version="1.0" encoding="utf-8"?>
<a:theme xmlns:a="http://schemas.openxmlformats.org/drawingml/2006/main" name="25_Gilead Hepatitis Template New Blue">
  <a:themeElements>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24.xml><?xml version="1.0" encoding="utf-8"?>
<a:theme xmlns:a="http://schemas.openxmlformats.org/drawingml/2006/main" name="AbbVie_Presentation to BD">
  <a:themeElements>
    <a:clrScheme name="Abbvie 2007 Palette">
      <a:dk1>
        <a:srgbClr val="000000"/>
      </a:dk1>
      <a:lt1>
        <a:srgbClr val="FFFFFF"/>
      </a:lt1>
      <a:dk2>
        <a:srgbClr val="071D49"/>
      </a:dk2>
      <a:lt2>
        <a:srgbClr val="FFFFFF"/>
      </a:lt2>
      <a:accent1>
        <a:srgbClr val="7DA1C4"/>
      </a:accent1>
      <a:accent2>
        <a:srgbClr val="6BBBAE"/>
      </a:accent2>
      <a:accent3>
        <a:srgbClr val="84BD00"/>
      </a:accent3>
      <a:accent4>
        <a:srgbClr val="0082BA"/>
      </a:accent4>
      <a:accent5>
        <a:srgbClr val="702082"/>
      </a:accent5>
      <a:accent6>
        <a:srgbClr val="DC8633"/>
      </a:accent6>
      <a:hlink>
        <a:srgbClr val="84BD00"/>
      </a:hlink>
      <a:folHlink>
        <a:srgbClr val="0082BA"/>
      </a:folHlink>
    </a:clrScheme>
    <a:fontScheme name="Abbvi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bbvie Design 1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Gilead Hepatitis Template New Blue">
  <a:themeElements>
    <a:clrScheme name="Gilead Hepatitis">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_New May 16" id="{866CADA4-D253-4794-8DB0-8C9FFDA5AAAA}" vid="{47CFE7F9-6954-430B-BF18-24397414A49F}"/>
    </a:ext>
  </a:extLst>
</a:theme>
</file>

<file path=ppt/theme/theme4.xml><?xml version="1.0" encoding="utf-8"?>
<a:theme xmlns:a="http://schemas.openxmlformats.org/drawingml/2006/main" name="6_Gilead Hepatitis Template New Blue">
  <a:themeElements>
    <a:clrScheme name="Hepatitis C">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5.xml><?xml version="1.0" encoding="utf-8"?>
<a:theme xmlns:a="http://schemas.openxmlformats.org/drawingml/2006/main" name="8_Gilead Hepatitis Template New Blue">
  <a:themeElements>
    <a:clrScheme name="Hepatitis C">
      <a:dk1>
        <a:sysClr val="windowText" lastClr="000000"/>
      </a:dk1>
      <a:lt1>
        <a:sysClr val="window" lastClr="FFFFFF"/>
      </a:lt1>
      <a:dk2>
        <a:srgbClr val="CC0000"/>
      </a:dk2>
      <a:lt2>
        <a:srgbClr val="E2E2E2"/>
      </a:lt2>
      <a:accent1>
        <a:srgbClr val="A72121"/>
      </a:accent1>
      <a:accent2>
        <a:srgbClr val="90A1E8"/>
      </a:accent2>
      <a:accent3>
        <a:srgbClr val="7A3DBD"/>
      </a:accent3>
      <a:accent4>
        <a:srgbClr val="FF6600"/>
      </a:accent4>
      <a:accent5>
        <a:srgbClr val="FEC00F"/>
      </a:accent5>
      <a:accent6>
        <a:srgbClr val="2C820A"/>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 New Blue.potx" id="{140BE2A5-A127-4461-A7AD-2AF7DDB625DB}" vid="{BC5CAE74-2B23-4565-8D39-111EFDDFD00C}"/>
    </a:ext>
  </a:extLst>
</a:theme>
</file>

<file path=ppt/theme/theme6.xml><?xml version="1.0" encoding="utf-8"?>
<a:theme xmlns:a="http://schemas.openxmlformats.org/drawingml/2006/main" name="1_Gilead Hepatitis TemplateV4">
  <a:themeElements>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127 G127 B127">
      <a:srgbClr val="7F7F7F"/>
    </a:custClr>
    <a:custClr name="R73 G99 B151">
      <a:srgbClr val="496397"/>
    </a:custClr>
    <a:custClr name="R109 G107 B4">
      <a:srgbClr val="6D6B04"/>
    </a:custClr>
    <a:custClr name="R263 G113 B94">
      <a:srgbClr val="3F715E"/>
    </a:custClr>
    <a:custClr name="R99 G56 B162">
      <a:srgbClr val="6338A2"/>
    </a:custClr>
    <a:custClr name="R167 G164 B97">
      <a:srgbClr val="A7A461"/>
    </a:custClr>
    <a:custClr name="R41 G96 B4">
      <a:srgbClr val="296004"/>
    </a:custClr>
    <a:custClr name="R148 G100 B29">
      <a:srgbClr val="94641D"/>
    </a:custClr>
    <a:custClr name="R14 G172 B108">
      <a:srgbClr val="0EAC6C"/>
    </a:custClr>
  </a:custClrLst>
  <a:extLst>
    <a:ext uri="{05A4C25C-085E-4340-85A3-A5531E510DB2}">
      <thm15:themeFamily xmlns="" xmlns:thm15="http://schemas.microsoft.com/office/thememl/2012/main" name="Gilead_PAH.POTX" id="{D9A39A9A-302E-414B-A3D2-C89FD219F4B9}" vid="{E0D34937-0A76-493F-8FBC-D536FA19D622}"/>
    </a:ext>
  </a:extLst>
</a:theme>
</file>

<file path=ppt/theme/theme7.xml><?xml version="1.0" encoding="utf-8"?>
<a:theme xmlns:a="http://schemas.openxmlformats.org/drawingml/2006/main" name="Gilead_Hepatitis_V4">
  <a:themeElements>
    <a:clrScheme name="Custom 1">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EC00F"/>
      </a:accent4>
      <a:accent5>
        <a:srgbClr val="45842C"/>
      </a:accent5>
      <a:accent6>
        <a:srgbClr val="FF6600"/>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lumMod val="50000"/>
            </a:schemeClr>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defRPr dirty="0" smtClean="0"/>
        </a:defPPr>
      </a:lstStyle>
    </a:txDef>
  </a:objectDefaults>
  <a:extraClrSchemeLst/>
  <a:custClrLst>
    <a:custClr name="R94 G186 B32">
      <a:srgbClr val="5EBA20"/>
    </a:custClr>
    <a:custClr name="R252 G138 B44">
      <a:srgbClr val="FC8A2C"/>
    </a:custClr>
    <a:custClr name="R148 G100 B29">
      <a:srgbClr val="94641D"/>
    </a:custClr>
    <a:custClr name="R99 G56 B162">
      <a:srgbClr val="6338A2"/>
    </a:custClr>
    <a:custClr name="R202 G32 B85">
      <a:srgbClr val="CA2055"/>
    </a:custClr>
    <a:custClr name="R41 G96 B4">
      <a:srgbClr val="296004"/>
    </a:custClr>
    <a:custClr name="R167 G164 B97">
      <a:srgbClr val="A7A461"/>
    </a:custClr>
    <a:custClr name="R109 G107 B4">
      <a:srgbClr val="6D6B04"/>
    </a:custClr>
    <a:custClr name="R14 G172 B108">
      <a:srgbClr val="0EAC6C"/>
    </a:custClr>
    <a:custClr name="R224 G82 B82">
      <a:srgbClr val="E05252"/>
    </a:custClr>
  </a:custClrLst>
  <a:extLst>
    <a:ext uri="{05A4C25C-085E-4340-85A3-A5531E510DB2}">
      <thm15:themeFamily xmlns="" xmlns:thm15="http://schemas.microsoft.com/office/thememl/2012/main" name="Gilead Hepatitis Template_New May 16.potx" id="{8C6AA0F8-8531-4F04-B9DD-513F59A4E4DC}" vid="{B7842B45-7489-4FF4-9A3D-318DFF75137D}"/>
    </a:ext>
  </a:extLst>
</a:theme>
</file>

<file path=ppt/theme/theme8.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Tx/>
          <a:buSzTx/>
          <a:buFontTx/>
          <a:buChar char="•"/>
          <a:tabLst/>
          <a:defRPr kumimoji="0" lang="en-US" sz="3600" b="1" i="0" u="none" strike="noStrike" cap="none" normalizeH="0" baseline="-25000" smtClean="0">
            <a:ln>
              <a:noFill/>
            </a:ln>
            <a:solidFill>
              <a:schemeClr val="tx1"/>
            </a:solidFill>
            <a:effectLst/>
            <a:latin typeface="Arial" charset="0"/>
          </a:defRPr>
        </a:defPPr>
      </a:lstStyle>
    </a:lnDef>
    <a:txDef>
      <a:spPr>
        <a:solidFill>
          <a:srgbClr val="FFFF00"/>
        </a:solidFill>
      </a:spPr>
      <a:bodyPr wrap="square" rtlCol="0" anchor="b">
        <a:noAutofit/>
      </a:bodyPr>
      <a:lstStyle>
        <a:defPPr>
          <a:defRPr sz="1200" dirty="0" smtClean="0"/>
        </a:defPPr>
      </a:lstStyle>
    </a:tx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rrent">
    <a:dk1>
      <a:srgbClr val="000000"/>
    </a:dk1>
    <a:lt1>
      <a:srgbClr val="FFFFFF"/>
    </a:lt1>
    <a:dk2>
      <a:srgbClr val="000000"/>
    </a:dk2>
    <a:lt2>
      <a:srgbClr val="FFFFFF"/>
    </a:lt2>
    <a:accent1>
      <a:srgbClr val="7DA1C4"/>
    </a:accent1>
    <a:accent2>
      <a:srgbClr val="6BBBAE"/>
    </a:accent2>
    <a:accent3>
      <a:srgbClr val="84BD00"/>
    </a:accent3>
    <a:accent4>
      <a:srgbClr val="0082BA"/>
    </a:accent4>
    <a:accent5>
      <a:srgbClr val="071D49"/>
    </a:accent5>
    <a:accent6>
      <a:srgbClr val="808080"/>
    </a:accent6>
    <a:hlink>
      <a:srgbClr val="84BD00"/>
    </a:hlink>
    <a:folHlink>
      <a:srgbClr val="0082BA"/>
    </a:folHlink>
  </a:clrScheme>
  <a:fontScheme name="Custom 229">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rrent">
    <a:dk1>
      <a:srgbClr val="000000"/>
    </a:dk1>
    <a:lt1>
      <a:srgbClr val="FFFFFF"/>
    </a:lt1>
    <a:dk2>
      <a:srgbClr val="000000"/>
    </a:dk2>
    <a:lt2>
      <a:srgbClr val="FFFFFF"/>
    </a:lt2>
    <a:accent1>
      <a:srgbClr val="7DA1C4"/>
    </a:accent1>
    <a:accent2>
      <a:srgbClr val="6BBBAE"/>
    </a:accent2>
    <a:accent3>
      <a:srgbClr val="84BD00"/>
    </a:accent3>
    <a:accent4>
      <a:srgbClr val="0082BA"/>
    </a:accent4>
    <a:accent5>
      <a:srgbClr val="071D49"/>
    </a:accent5>
    <a:accent6>
      <a:srgbClr val="808080"/>
    </a:accent6>
    <a:hlink>
      <a:srgbClr val="84BD00"/>
    </a:hlink>
    <a:folHlink>
      <a:srgbClr val="0082BA"/>
    </a:folHlink>
  </a:clrScheme>
  <a:fontScheme name="Custom 229">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ilead Hepatitis">
    <a:dk1>
      <a:sysClr val="windowText" lastClr="000000"/>
    </a:dk1>
    <a:lt1>
      <a:sysClr val="window" lastClr="FFFFFF"/>
    </a:lt1>
    <a:dk2>
      <a:srgbClr val="CC0000"/>
    </a:dk2>
    <a:lt2>
      <a:srgbClr val="E2E2E2"/>
    </a:lt2>
    <a:accent1>
      <a:srgbClr val="A72121"/>
    </a:accent1>
    <a:accent2>
      <a:srgbClr val="36A7AA"/>
    </a:accent2>
    <a:accent3>
      <a:srgbClr val="002060"/>
    </a:accent3>
    <a:accent4>
      <a:srgbClr val="FF6600"/>
    </a:accent4>
    <a:accent5>
      <a:srgbClr val="45842C"/>
    </a:accent5>
    <a:accent6>
      <a:srgbClr val="FEC00F"/>
    </a:accent6>
    <a:hlink>
      <a:srgbClr val="755E98"/>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0CF84F26448948B3776880BD2CECA2" ma:contentTypeVersion="10" ma:contentTypeDescription="Create a new document." ma:contentTypeScope="" ma:versionID="44bb3600f05a64149aa99462c1f6fcf4">
  <xsd:schema xmlns:xsd="http://www.w3.org/2001/XMLSchema" xmlns:xs="http://www.w3.org/2001/XMLSchema" xmlns:p="http://schemas.microsoft.com/office/2006/metadata/properties" xmlns:ns3="2ea18bd6-9f6c-4142-bf2d-c8961101155f" targetNamespace="http://schemas.microsoft.com/office/2006/metadata/properties" ma:root="true" ma:fieldsID="4dd0925382b1cfdcf4a7ecd2f0944ac4" ns3:_="">
    <xsd:import namespace="2ea18bd6-9f6c-4142-bf2d-c8961101155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18bd6-9f6c-4142-bf2d-c89611011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69C7D4-9410-4E32-A5BD-6769C73A0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18bd6-9f6c-4142-bf2d-c896110115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CA9773-D304-4D48-AC85-069D48BF63E3}">
  <ds:schemaRefs>
    <ds:schemaRef ds:uri="http://schemas.microsoft.com/sharepoint/v3/contenttype/forms"/>
  </ds:schemaRefs>
</ds:datastoreItem>
</file>

<file path=customXml/itemProps3.xml><?xml version="1.0" encoding="utf-8"?>
<ds:datastoreItem xmlns:ds="http://schemas.openxmlformats.org/officeDocument/2006/customXml" ds:itemID="{25DD389F-F08F-4A85-9083-C248B83AAAC7}">
  <ds:schemaRefs>
    <ds:schemaRef ds:uri="http://purl.org/dc/term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ea18bd6-9f6c-4142-bf2d-c8961101155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Theme2</Template>
  <TotalTime>30631</TotalTime>
  <Words>7725</Words>
  <Application>Microsoft Office PowerPoint</Application>
  <PresentationFormat>On-screen Show (4:3)</PresentationFormat>
  <Paragraphs>1689</Paragraphs>
  <Slides>55</Slides>
  <Notes>31</Notes>
  <HiddenSlides>0</HiddenSlides>
  <MMClips>0</MMClips>
  <ScaleCrop>false</ScaleCrop>
  <HeadingPairs>
    <vt:vector size="4" baseType="variant">
      <vt:variant>
        <vt:lpstr>Theme</vt:lpstr>
      </vt:variant>
      <vt:variant>
        <vt:i4>24</vt:i4>
      </vt:variant>
      <vt:variant>
        <vt:lpstr>Slide Titles</vt:lpstr>
      </vt:variant>
      <vt:variant>
        <vt:i4>55</vt:i4>
      </vt:variant>
    </vt:vector>
  </HeadingPairs>
  <TitlesOfParts>
    <vt:vector size="79" baseType="lpstr">
      <vt:lpstr>Theme2</vt:lpstr>
      <vt:lpstr>Gilead Hepatitis Template New Blue</vt:lpstr>
      <vt:lpstr>4_Gilead Hepatitis Template New Blue</vt:lpstr>
      <vt:lpstr>6_Gilead Hepatitis Template New Blue</vt:lpstr>
      <vt:lpstr>8_Gilead Hepatitis Template New Blue</vt:lpstr>
      <vt:lpstr>1_Gilead Hepatitis TemplateV4</vt:lpstr>
      <vt:lpstr>Gilead_Hepatitis_V4</vt:lpstr>
      <vt:lpstr>5_Default Design</vt:lpstr>
      <vt:lpstr>4_Default Design</vt:lpstr>
      <vt:lpstr>6_Default Design</vt:lpstr>
      <vt:lpstr>7_Default Design</vt:lpstr>
      <vt:lpstr>20_Gilead Hepatitis Template New Blue</vt:lpstr>
      <vt:lpstr>1_Gilead_Hepatitis_V4</vt:lpstr>
      <vt:lpstr>Gilead Hepatitis TemplateV5</vt:lpstr>
      <vt:lpstr>2_Gilead_Hepatitis_V2</vt:lpstr>
      <vt:lpstr>Office Theme</vt:lpstr>
      <vt:lpstr>1_Blank</vt:lpstr>
      <vt:lpstr>1_Theme2</vt:lpstr>
      <vt:lpstr>24_Gilead Hepatitis Template New Blue</vt:lpstr>
      <vt:lpstr>9_Default Design</vt:lpstr>
      <vt:lpstr>2_AbbVie_Scientific_Unbranded Template_v1.0</vt:lpstr>
      <vt:lpstr>2_AbbVie 2018</vt:lpstr>
      <vt:lpstr>25_Gilead Hepatitis Template New Blue</vt:lpstr>
      <vt:lpstr>AbbVie_Presentation to BD</vt:lpstr>
      <vt:lpstr>PowerPoint Presentation</vt:lpstr>
      <vt:lpstr>Ограничение ответственности</vt:lpstr>
      <vt:lpstr>Количество смертей от заболеваний, обусловленных ХГС, в настоящее время выше, чем от ВИЧ-инфекции, туберкулеза и малярии</vt:lpstr>
      <vt:lpstr>ВОЗ были поставлены амбициозные глобальные цели по обеспечению контроля в отношении вирусных  гепатитов к 2030 году</vt:lpstr>
      <vt:lpstr>Глобальные сроки элиминации ВГС: оценка сроков  достижения целей ВОЗ  по элиминации ВГС</vt:lpstr>
      <vt:lpstr>Основные направления работы в рамках каскада оказания медицинской помощи  при ВГС-инфекции</vt:lpstr>
      <vt:lpstr>Прогнозируемое изменение эпидемиологической ситуации по ХГС: Сценарий по стратегии ВОЗ в Челябинской области</vt:lpstr>
      <vt:lpstr>Прогнозируемое изменение эпидемиологической ситуации по ХГС: Сценарий по стратегии ВОЗ по Челябинской области</vt:lpstr>
      <vt:lpstr>Сценарий по стратегии ВОЗ по Челябинской области: сохраненные жизни</vt:lpstr>
      <vt:lpstr>Основные направления работы в рамках каскада оказания медицинской помощи  при ВГС-инфекции</vt:lpstr>
      <vt:lpstr>Частота выявления anti-HCV при обследовании перед госпитализацией</vt:lpstr>
      <vt:lpstr>PowerPoint Presentation</vt:lpstr>
      <vt:lpstr>PowerPoint Presentation</vt:lpstr>
      <vt:lpstr>Основные направления работы в рамках каскада оказания медицинской помощи  при ВГС-инфекции</vt:lpstr>
      <vt:lpstr>Современный глобальный подход к назначению противовирусной терапии (ПВТ) гепатита С</vt:lpstr>
      <vt:lpstr>Рекомендации ВОЗ 2018 –  воплощение принципов элиминации </vt:lpstr>
      <vt:lpstr>Ключевые положения рекомендаций ВОЗ 20181</vt:lpstr>
      <vt:lpstr>Пангенотипные комбинации, рекомендуемые ВОЗ (2018)</vt:lpstr>
      <vt:lpstr>Переход с ИФН на безИФН схемы в России  (прогноз 2018-2024)</vt:lpstr>
      <vt:lpstr>Требования к противовирусной терапии  хронического гепатита С  сегодня</vt:lpstr>
      <vt:lpstr>Выбор оптимальной терапии хронического гепатита С:  пангенотипность,  резистентность,   дозирование</vt:lpstr>
      <vt:lpstr>SOF + DCV ± РБВ ГТ1-3, пациенты без опыта терапии или с неудачей терапии ингибиторами протеаз Исследование 2 фазы: AI444-040</vt:lpstr>
      <vt:lpstr>УВО 12 среди пациентов с ХГС ГТ 3 без цирроза по данным мета-анализа, включавшего 27 исследований  (3415 пациентов)</vt:lpstr>
      <vt:lpstr>Новые пангенотипные режимы,  зарегистрированные в РФ</vt:lpstr>
      <vt:lpstr>Сводный анализ эффективности: высокая частота УВО 12 в результате 8-недельной терапии ГЛЕ/ПИБ у пациентов с ГТ1–6 без цирроза</vt:lpstr>
      <vt:lpstr>Сводный анализ эффективности ГЛЕ/ПИБ у пациентов с ВГС генотипов 1–6 и компенсированным циррозом (ITT)</vt:lpstr>
      <vt:lpstr>PowerPoint Presentation</vt:lpstr>
      <vt:lpstr>Обобщенный анализ эффективности: УВО12</vt:lpstr>
      <vt:lpstr>ASTRAL 1, 2, 3:  предикторы достижения УВО12 при терапии СОФ/ВЕЛ </vt:lpstr>
      <vt:lpstr>ASTRAL 1, 2, 3: влияние числа предикторов на достижение УВО12 при терапии СОФ/ВЕЛ </vt:lpstr>
      <vt:lpstr>Открытое исследование 3 фазы в России и Швеции</vt:lpstr>
      <vt:lpstr>СОФ/ВЕЛ 12 недель в популяции ЕС и США</vt:lpstr>
      <vt:lpstr>Опыт применения ГЛЕ/ПИБ и СОФ/ВЕЛ в реальной практике</vt:lpstr>
      <vt:lpstr>Выбор оптимальной терапии хронического гепатита С:  пангенотипность,  резистентность,   дозирование</vt:lpstr>
      <vt:lpstr>Анализ резистентности в программе ASTRAL</vt:lpstr>
      <vt:lpstr>PowerPoint Presentation</vt:lpstr>
      <vt:lpstr>ПППД характеризуются хорошим профилем безопасности по сравнению с пегинтерфероном</vt:lpstr>
      <vt:lpstr>Особенности заболевания и лечения, которые следует учитывать при выборе оптимальной схемы лечения ХГС</vt:lpstr>
      <vt:lpstr>Эффективность схемы софосбувир+даклатасвир+рибавирин при компенсированном/декомпенсированном циррозе  или  после трансплантации печени (исследование ALLY-1)</vt:lpstr>
      <vt:lpstr>СОФ/ВЕЛ + РБВ 12 нед. у пациентов с декомпенсированным циррозом</vt:lpstr>
      <vt:lpstr>Изменение суммы баллов по шкале MELD на 12 неделе наблюдения по сравнению с исходной</vt:lpstr>
      <vt:lpstr>СОФ/ВЕЛ+РБВ 12 недель у пациентов с декомпенсированным циррозом ЧП С</vt:lpstr>
      <vt:lpstr>СОФ/ВЕЛ+РБВ 12 недель у пациентов с декомпенсированным циррозом класса ЧП С</vt:lpstr>
      <vt:lpstr>Предупреждение FDA: тяжелое поражение печени при использовании режимов, содержащих ингибиторы протеаз (ИП)</vt:lpstr>
      <vt:lpstr>Универсальный режим противовирусной терапии,  какой он?</vt:lpstr>
      <vt:lpstr>В общей сложности, существуют ключевые различия между режимами ПППД</vt:lpstr>
      <vt:lpstr>Межлекарственные взаимодействия и терапия ХГС</vt:lpstr>
      <vt:lpstr>Спектр противопоказанных препаратов в различных режимах терапии  препаратами прямого противовирусного действия  при ХГС</vt:lpstr>
      <vt:lpstr>Особенности заболевания и лечения, которые следует учитывать при выборе оптимальной схемы лечения ХГС</vt:lpstr>
      <vt:lpstr>СОФ/ВЕЛ+РБВ в течение 24 недель у пациентов, которые ранее не ответили на лечение СОФ/ВЕЛ </vt:lpstr>
      <vt:lpstr>Лечение пациентов, не ответивших не предыдущую терапию ПППД, включавшим NS5A ингибиторы</vt:lpstr>
      <vt:lpstr>Влияние УВО12, достигнутого на ПППД и ИФН-содержащих режимах, на смертность</vt:lpstr>
      <vt:lpstr>Лечение ВГС-инфекции - профилактика событий, ассоциированных с внепеченочными проявлениями</vt:lpstr>
      <vt:lpstr>Заключение</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Health Policy Tool – Russia  Assumptions/Inputs &amp; Outputs for the Base-Case</dc:title>
  <dc:creator>CDA</dc:creator>
  <cp:lastModifiedBy>Yulia Ivanets</cp:lastModifiedBy>
  <cp:revision>1602</cp:revision>
  <dcterms:created xsi:type="dcterms:W3CDTF">2014-06-23T12:07:10Z</dcterms:created>
  <dcterms:modified xsi:type="dcterms:W3CDTF">2019-10-17T11:10:08Z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0x0101002B0CF84F26448948B3776880BD2CECA2</vt:lpwstr>
  </property>
</Properties>
</file>