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8" r:id="rId3"/>
    <p:sldMasterId id="2147483711" r:id="rId4"/>
    <p:sldMasterId id="2147483724" r:id="rId5"/>
    <p:sldMasterId id="2147483737" r:id="rId6"/>
    <p:sldMasterId id="2147483739" r:id="rId7"/>
    <p:sldMasterId id="2147483751" r:id="rId8"/>
  </p:sldMasterIdLst>
  <p:notesMasterIdLst>
    <p:notesMasterId r:id="rId44"/>
  </p:notesMasterIdLst>
  <p:sldIdLst>
    <p:sldId id="260" r:id="rId9"/>
    <p:sldId id="379" r:id="rId10"/>
    <p:sldId id="388" r:id="rId11"/>
    <p:sldId id="389" r:id="rId12"/>
    <p:sldId id="355" r:id="rId13"/>
    <p:sldId id="321" r:id="rId14"/>
    <p:sldId id="378" r:id="rId15"/>
    <p:sldId id="289" r:id="rId16"/>
    <p:sldId id="288" r:id="rId17"/>
    <p:sldId id="358" r:id="rId18"/>
    <p:sldId id="382" r:id="rId19"/>
    <p:sldId id="334" r:id="rId20"/>
    <p:sldId id="339" r:id="rId21"/>
    <p:sldId id="340" r:id="rId22"/>
    <p:sldId id="381" r:id="rId23"/>
    <p:sldId id="386" r:id="rId24"/>
    <p:sldId id="387" r:id="rId25"/>
    <p:sldId id="303" r:id="rId26"/>
    <p:sldId id="384" r:id="rId27"/>
    <p:sldId id="385" r:id="rId28"/>
    <p:sldId id="281" r:id="rId29"/>
    <p:sldId id="362" r:id="rId30"/>
    <p:sldId id="298" r:id="rId31"/>
    <p:sldId id="390" r:id="rId32"/>
    <p:sldId id="299" r:id="rId33"/>
    <p:sldId id="363" r:id="rId34"/>
    <p:sldId id="366" r:id="rId35"/>
    <p:sldId id="368" r:id="rId36"/>
    <p:sldId id="371" r:id="rId37"/>
    <p:sldId id="373" r:id="rId38"/>
    <p:sldId id="311" r:id="rId39"/>
    <p:sldId id="374" r:id="rId40"/>
    <p:sldId id="369" r:id="rId41"/>
    <p:sldId id="304" r:id="rId42"/>
    <p:sldId id="38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26" autoAdjust="0"/>
  </p:normalViewPr>
  <p:slideViewPr>
    <p:cSldViewPr>
      <p:cViewPr varScale="1">
        <p:scale>
          <a:sx n="58" d="100"/>
          <a:sy n="58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4744753569795"/>
          <c:y val="0"/>
          <c:w val="0.76216591227020181"/>
          <c:h val="0.8755039950637281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957-40E7-875D-03C73D5A6A08}"/>
              </c:ext>
            </c:extLst>
          </c:dPt>
          <c:cat>
            <c:strRef>
              <c:f>Sheet1!$A$2:$A$4</c:f>
              <c:strCache>
                <c:ptCount val="3"/>
                <c:pt idx="0">
                  <c:v>вирусы</c:v>
                </c:pt>
                <c:pt idx="1">
                  <c:v>бактерии</c:v>
                </c:pt>
                <c:pt idx="2">
                  <c:v>простейшие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57-40E7-875D-03C73D5A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E8DCC-8DED-4EBE-930D-89BFF5840C7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3904D3-ECD5-4034-816D-C71F13B906CC}">
      <dgm:prSet phldrT="[Текст]" custT="1"/>
      <dgm:spPr/>
      <dgm:t>
        <a:bodyPr/>
        <a:lstStyle/>
        <a:p>
          <a:r>
            <a:rPr lang="ru-RU" sz="1600" b="1" dirty="0" smtClean="0"/>
            <a:t>Типы диареи по механизму развития</a:t>
          </a:r>
          <a:endParaRPr lang="ru-RU" sz="1600" b="1" dirty="0"/>
        </a:p>
      </dgm:t>
    </dgm:pt>
    <dgm:pt modelId="{DB683A55-7CE1-40CB-B417-92C396B57CF0}" type="parTrans" cxnId="{DA27F97C-ABD2-4A28-99D0-83309F7F46FF}">
      <dgm:prSet/>
      <dgm:spPr/>
      <dgm:t>
        <a:bodyPr/>
        <a:lstStyle/>
        <a:p>
          <a:endParaRPr lang="ru-RU"/>
        </a:p>
      </dgm:t>
    </dgm:pt>
    <dgm:pt modelId="{E2B90A5B-9BE9-49C3-AF46-56B0B2DF9C7F}" type="sibTrans" cxnId="{DA27F97C-ABD2-4A28-99D0-83309F7F46FF}">
      <dgm:prSet/>
      <dgm:spPr/>
      <dgm:t>
        <a:bodyPr/>
        <a:lstStyle/>
        <a:p>
          <a:endParaRPr lang="ru-RU"/>
        </a:p>
      </dgm:t>
    </dgm:pt>
    <dgm:pt modelId="{E3990E85-DDD8-4D7B-9B4B-61C3656F9089}">
      <dgm:prSet phldrT="[Текст]" custT="1"/>
      <dgm:spPr/>
      <dgm:t>
        <a:bodyPr/>
        <a:lstStyle/>
        <a:p>
          <a:r>
            <a:rPr lang="ru-RU" sz="1400" b="1" dirty="0" smtClean="0"/>
            <a:t>Секреторная</a:t>
          </a:r>
        </a:p>
        <a:p>
          <a:r>
            <a:rPr lang="ru-RU" sz="1400" b="1" dirty="0" smtClean="0"/>
            <a:t>Возбудители             </a:t>
          </a:r>
          <a:r>
            <a:rPr lang="en-US" sz="1400" b="1" dirty="0" smtClean="0"/>
            <a:t>V. </a:t>
          </a:r>
          <a:r>
            <a:rPr lang="en-US" sz="1400" b="1" dirty="0" err="1" smtClean="0"/>
            <a:t>cholerae</a:t>
          </a:r>
          <a:r>
            <a:rPr lang="en-US" sz="1400" b="1" dirty="0" smtClean="0"/>
            <a:t>,</a:t>
          </a:r>
          <a:r>
            <a:rPr lang="ru-RU" sz="1400" b="1" dirty="0" smtClean="0"/>
            <a:t>             </a:t>
          </a:r>
          <a:r>
            <a:rPr lang="en-US" sz="1400" b="1" dirty="0" smtClean="0"/>
            <a:t> Cl. </a:t>
          </a:r>
          <a:r>
            <a:rPr lang="en-US" sz="1400" b="1" dirty="0" err="1" smtClean="0"/>
            <a:t>Perfringens</a:t>
          </a:r>
          <a:r>
            <a:rPr lang="en-US" sz="1400" b="1" dirty="0" smtClean="0"/>
            <a:t> </a:t>
          </a:r>
          <a:r>
            <a:rPr lang="ru-RU" sz="1400" b="1" dirty="0" smtClean="0"/>
            <a:t>и </a:t>
          </a:r>
          <a:r>
            <a:rPr lang="ru-RU" sz="1400" b="1" dirty="0" err="1" smtClean="0"/>
            <a:t>энтеропатогенные</a:t>
          </a:r>
          <a:r>
            <a:rPr lang="ru-RU" sz="1400" b="1" dirty="0" smtClean="0"/>
            <a:t>   </a:t>
          </a:r>
          <a:r>
            <a:rPr lang="en-US" sz="1400" b="1" dirty="0" smtClean="0"/>
            <a:t>E. coli, B. cereus,</a:t>
          </a:r>
          <a:r>
            <a:rPr lang="ru-RU" sz="1400" b="1" dirty="0" smtClean="0"/>
            <a:t>      </a:t>
          </a:r>
          <a:r>
            <a:rPr lang="en-US" sz="1400" b="1" dirty="0" smtClean="0"/>
            <a:t> S. </a:t>
          </a:r>
          <a:r>
            <a:rPr lang="en-US" sz="1400" b="1" dirty="0" err="1" smtClean="0"/>
            <a:t>aureus</a:t>
          </a:r>
          <a:endParaRPr lang="ru-RU" sz="1400" b="1" dirty="0"/>
        </a:p>
      </dgm:t>
    </dgm:pt>
    <dgm:pt modelId="{932A6E2C-1C1E-49BB-B005-6F03FFFED746}" type="parTrans" cxnId="{FF676285-3887-4D8A-A0F9-BFC12631750E}">
      <dgm:prSet/>
      <dgm:spPr/>
      <dgm:t>
        <a:bodyPr/>
        <a:lstStyle/>
        <a:p>
          <a:endParaRPr lang="ru-RU"/>
        </a:p>
      </dgm:t>
    </dgm:pt>
    <dgm:pt modelId="{498703C8-AFD3-4A0A-82C4-65BFDFA8F0AE}" type="sibTrans" cxnId="{FF676285-3887-4D8A-A0F9-BFC12631750E}">
      <dgm:prSet/>
      <dgm:spPr/>
      <dgm:t>
        <a:bodyPr/>
        <a:lstStyle/>
        <a:p>
          <a:endParaRPr lang="ru-RU"/>
        </a:p>
      </dgm:t>
    </dgm:pt>
    <dgm:pt modelId="{D19D638C-686E-4553-80C9-BC6A4B90BE71}">
      <dgm:prSet phldrT="[Текст]" custT="1"/>
      <dgm:spPr/>
      <dgm:t>
        <a:bodyPr/>
        <a:lstStyle/>
        <a:p>
          <a:r>
            <a:rPr lang="ru-RU" sz="1400" b="1" dirty="0" smtClean="0"/>
            <a:t>Осмотическая</a:t>
          </a:r>
        </a:p>
        <a:p>
          <a:r>
            <a:rPr lang="ru-RU" sz="1400" b="1" dirty="0" smtClean="0"/>
            <a:t>Вирусы: рота-, </a:t>
          </a:r>
          <a:r>
            <a:rPr lang="ru-RU" sz="1400" b="1" dirty="0" err="1" smtClean="0"/>
            <a:t>адено</a:t>
          </a:r>
          <a:r>
            <a:rPr lang="ru-RU" sz="1400" b="1" dirty="0" smtClean="0"/>
            <a:t>-, </a:t>
          </a:r>
          <a:r>
            <a:rPr lang="ru-RU" sz="1400" b="1" dirty="0" err="1" smtClean="0"/>
            <a:t>рео</a:t>
          </a:r>
          <a:r>
            <a:rPr lang="ru-RU" sz="1400" b="1" dirty="0" smtClean="0"/>
            <a:t>-, и др., </a:t>
          </a:r>
          <a:r>
            <a:rPr lang="ru-RU" sz="1400" b="1" dirty="0" err="1" smtClean="0"/>
            <a:t>лямблии</a:t>
          </a:r>
          <a:endParaRPr lang="ru-RU" sz="1400" b="1" dirty="0" smtClean="0"/>
        </a:p>
        <a:p>
          <a:r>
            <a:rPr lang="ru-RU" sz="1400" b="1" dirty="0" smtClean="0"/>
            <a:t>Поступление </a:t>
          </a:r>
          <a:r>
            <a:rPr lang="ru-RU" sz="1400" b="1" dirty="0" err="1" smtClean="0"/>
            <a:t>осмотически</a:t>
          </a:r>
          <a:r>
            <a:rPr lang="ru-RU" sz="1400" b="1" dirty="0" smtClean="0"/>
            <a:t> активных веществ в кишечник</a:t>
          </a:r>
          <a:endParaRPr lang="ru-RU" sz="1400" b="1" dirty="0"/>
        </a:p>
      </dgm:t>
    </dgm:pt>
    <dgm:pt modelId="{20F1EEC8-372D-4703-8B5A-C000191DF190}" type="parTrans" cxnId="{58308C5A-1EE9-43E9-9471-B1BEFA1E7FBA}">
      <dgm:prSet/>
      <dgm:spPr/>
      <dgm:t>
        <a:bodyPr/>
        <a:lstStyle/>
        <a:p>
          <a:endParaRPr lang="ru-RU"/>
        </a:p>
      </dgm:t>
    </dgm:pt>
    <dgm:pt modelId="{73605584-A74A-48ED-9944-9C4E40C5EFDD}" type="sibTrans" cxnId="{58308C5A-1EE9-43E9-9471-B1BEFA1E7FBA}">
      <dgm:prSet/>
      <dgm:spPr/>
      <dgm:t>
        <a:bodyPr/>
        <a:lstStyle/>
        <a:p>
          <a:endParaRPr lang="ru-RU"/>
        </a:p>
      </dgm:t>
    </dgm:pt>
    <dgm:pt modelId="{1B1369C5-D4F0-4864-BDE7-C9973607DC02}">
      <dgm:prSet phldrT="[Текст]" custT="1"/>
      <dgm:spPr/>
      <dgm:t>
        <a:bodyPr/>
        <a:lstStyle/>
        <a:p>
          <a:r>
            <a:rPr lang="ru-RU" sz="1200" b="1" dirty="0" smtClean="0"/>
            <a:t>Воспалительная (инвазия)</a:t>
          </a:r>
        </a:p>
        <a:p>
          <a:r>
            <a:rPr lang="ru-RU" sz="1200" b="1" dirty="0" err="1" smtClean="0"/>
            <a:t>Шигеллы</a:t>
          </a:r>
          <a:r>
            <a:rPr lang="ru-RU" sz="1200" b="1" dirty="0" smtClean="0"/>
            <a:t>, сальмонеллы, кишечные </a:t>
          </a:r>
          <a:r>
            <a:rPr lang="ru-RU" sz="1200" b="1" dirty="0" err="1" smtClean="0"/>
            <a:t>иерсинии</a:t>
          </a:r>
          <a:r>
            <a:rPr lang="ru-RU" sz="1200" b="1" dirty="0" smtClean="0"/>
            <a:t>, </a:t>
          </a:r>
          <a:r>
            <a:rPr lang="ru-RU" sz="1200" b="1" dirty="0" err="1" smtClean="0"/>
            <a:t>кампилобактреы</a:t>
          </a:r>
          <a:r>
            <a:rPr lang="ru-RU" sz="1200" b="1" dirty="0" smtClean="0"/>
            <a:t>, </a:t>
          </a:r>
          <a:r>
            <a:rPr lang="ru-RU" sz="1200" b="1" dirty="0" err="1" smtClean="0"/>
            <a:t>клостридии</a:t>
          </a:r>
          <a:r>
            <a:rPr lang="ru-RU" sz="1200" b="1" dirty="0" smtClean="0"/>
            <a:t>, стафилококки, др. </a:t>
          </a:r>
          <a:r>
            <a:rPr lang="ru-RU" sz="1200" b="1" dirty="0" err="1" smtClean="0"/>
            <a:t>энтеробактерии</a:t>
          </a:r>
          <a:r>
            <a:rPr lang="ru-RU" sz="1200" b="1" dirty="0" smtClean="0"/>
            <a:t>, </a:t>
          </a:r>
          <a:r>
            <a:rPr lang="ru-RU" sz="1200" b="1" dirty="0" err="1" smtClean="0"/>
            <a:t>лямблии</a:t>
          </a:r>
          <a:r>
            <a:rPr lang="ru-RU" sz="1200" b="1" dirty="0" smtClean="0"/>
            <a:t>, амебы</a:t>
          </a:r>
          <a:endParaRPr lang="ru-RU" sz="1200" b="1" dirty="0"/>
        </a:p>
      </dgm:t>
    </dgm:pt>
    <dgm:pt modelId="{B778AFAC-7640-42F2-9C63-89BB2EAB6A75}" type="parTrans" cxnId="{E29D1278-E313-4AE8-A3E1-A238B61DB775}">
      <dgm:prSet/>
      <dgm:spPr/>
      <dgm:t>
        <a:bodyPr/>
        <a:lstStyle/>
        <a:p>
          <a:endParaRPr lang="ru-RU"/>
        </a:p>
      </dgm:t>
    </dgm:pt>
    <dgm:pt modelId="{AC638FCD-D595-4118-BEFE-ABC68062854A}" type="sibTrans" cxnId="{E29D1278-E313-4AE8-A3E1-A238B61DB775}">
      <dgm:prSet/>
      <dgm:spPr/>
      <dgm:t>
        <a:bodyPr/>
        <a:lstStyle/>
        <a:p>
          <a:endParaRPr lang="ru-RU"/>
        </a:p>
      </dgm:t>
    </dgm:pt>
    <dgm:pt modelId="{6DC18152-B46F-40FD-8816-1E60C87B61D7}" type="pres">
      <dgm:prSet presAssocID="{571E8DCC-8DED-4EBE-930D-89BFF5840C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EA1D20-9D5D-41D4-9C1E-82F471031C5F}" type="pres">
      <dgm:prSet presAssocID="{E23904D3-ECD5-4034-816D-C71F13B906CC}" presName="hierRoot1" presStyleCnt="0"/>
      <dgm:spPr/>
    </dgm:pt>
    <dgm:pt modelId="{C464E199-8D89-4FA4-A768-0FC4243C4C4E}" type="pres">
      <dgm:prSet presAssocID="{E23904D3-ECD5-4034-816D-C71F13B906CC}" presName="composite" presStyleCnt="0"/>
      <dgm:spPr/>
    </dgm:pt>
    <dgm:pt modelId="{56E80AAF-9A41-4BD9-8A20-A499B2C27C7E}" type="pres">
      <dgm:prSet presAssocID="{E23904D3-ECD5-4034-816D-C71F13B906CC}" presName="background" presStyleLbl="node0" presStyleIdx="0" presStyleCnt="1"/>
      <dgm:spPr/>
    </dgm:pt>
    <dgm:pt modelId="{EE8AC595-9FD1-4ECB-8C47-FFEC2B52044F}" type="pres">
      <dgm:prSet presAssocID="{E23904D3-ECD5-4034-816D-C71F13B906CC}" presName="text" presStyleLbl="fgAcc0" presStyleIdx="0" presStyleCnt="1" custLinFactNeighborX="780" custLinFactNeighborY="-548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DFBF5B-DCA1-4987-AEDD-367B0F796CA2}" type="pres">
      <dgm:prSet presAssocID="{E23904D3-ECD5-4034-816D-C71F13B906CC}" presName="hierChild2" presStyleCnt="0"/>
      <dgm:spPr/>
    </dgm:pt>
    <dgm:pt modelId="{E69095CC-5D91-4CB7-B81A-A97123D9A13B}" type="pres">
      <dgm:prSet presAssocID="{932A6E2C-1C1E-49BB-B005-6F03FFFED746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AD85627-FE05-4FBA-B7B1-9FC776E466B4}" type="pres">
      <dgm:prSet presAssocID="{E3990E85-DDD8-4D7B-9B4B-61C3656F9089}" presName="hierRoot2" presStyleCnt="0"/>
      <dgm:spPr/>
    </dgm:pt>
    <dgm:pt modelId="{1FC98097-81FA-4FE6-94F7-2658DEEAD746}" type="pres">
      <dgm:prSet presAssocID="{E3990E85-DDD8-4D7B-9B4B-61C3656F9089}" presName="composite2" presStyleCnt="0"/>
      <dgm:spPr/>
    </dgm:pt>
    <dgm:pt modelId="{EEFACC0A-A4A5-49BA-8441-FF186B86F6A3}" type="pres">
      <dgm:prSet presAssocID="{E3990E85-DDD8-4D7B-9B4B-61C3656F9089}" presName="background2" presStyleLbl="node2" presStyleIdx="0" presStyleCnt="3"/>
      <dgm:spPr/>
    </dgm:pt>
    <dgm:pt modelId="{22B6828D-71B4-4D49-82EB-3C29CEFD1C7D}" type="pres">
      <dgm:prSet presAssocID="{E3990E85-DDD8-4D7B-9B4B-61C3656F9089}" presName="text2" presStyleLbl="fgAcc2" presStyleIdx="0" presStyleCnt="3" custScaleX="118779" custScaleY="123705" custLinFactNeighborX="-1754" custLinFactNeighborY="-58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0F39E7-3911-4B6A-BC7D-24C458FADB1F}" type="pres">
      <dgm:prSet presAssocID="{E3990E85-DDD8-4D7B-9B4B-61C3656F9089}" presName="hierChild3" presStyleCnt="0"/>
      <dgm:spPr/>
    </dgm:pt>
    <dgm:pt modelId="{983E27EC-31FF-4708-A404-93083E8320D7}" type="pres">
      <dgm:prSet presAssocID="{20F1EEC8-372D-4703-8B5A-C000191DF19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259CFA7-88E7-4BB0-BA5F-9EF72BF85E71}" type="pres">
      <dgm:prSet presAssocID="{D19D638C-686E-4553-80C9-BC6A4B90BE71}" presName="hierRoot2" presStyleCnt="0"/>
      <dgm:spPr/>
    </dgm:pt>
    <dgm:pt modelId="{C38A9F35-FF8B-4652-872C-4693099D3124}" type="pres">
      <dgm:prSet presAssocID="{D19D638C-686E-4553-80C9-BC6A4B90BE71}" presName="composite2" presStyleCnt="0"/>
      <dgm:spPr/>
    </dgm:pt>
    <dgm:pt modelId="{04E6B1AF-5E10-42F2-A142-94953D73B6BB}" type="pres">
      <dgm:prSet presAssocID="{D19D638C-686E-4553-80C9-BC6A4B90BE71}" presName="background2" presStyleLbl="node2" presStyleIdx="1" presStyleCnt="3"/>
      <dgm:spPr/>
    </dgm:pt>
    <dgm:pt modelId="{0501F68D-F851-4DCD-BDBD-F6B20DB1E7E9}" type="pres">
      <dgm:prSet presAssocID="{D19D638C-686E-4553-80C9-BC6A4B90BE71}" presName="text2" presStyleLbl="fgAcc2" presStyleIdx="1" presStyleCnt="3" custScaleX="112475" custScaleY="139293" custLinFactNeighborX="-585" custLinFactNeighborY="615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F2A84B-C76B-4C87-BE0D-46ED822BC86C}" type="pres">
      <dgm:prSet presAssocID="{D19D638C-686E-4553-80C9-BC6A4B90BE71}" presName="hierChild3" presStyleCnt="0"/>
      <dgm:spPr/>
    </dgm:pt>
    <dgm:pt modelId="{E1F597C4-06DC-49FD-8829-B44D6FF436B5}" type="pres">
      <dgm:prSet presAssocID="{B778AFAC-7640-42F2-9C63-89BB2EAB6A75}" presName="Name10" presStyleLbl="parChTrans1D2" presStyleIdx="2" presStyleCnt="3"/>
      <dgm:spPr/>
      <dgm:t>
        <a:bodyPr/>
        <a:lstStyle/>
        <a:p>
          <a:endParaRPr lang="ru-RU"/>
        </a:p>
      </dgm:t>
    </dgm:pt>
    <dgm:pt modelId="{58D9CDF2-FB56-409C-8586-D754A5A55880}" type="pres">
      <dgm:prSet presAssocID="{1B1369C5-D4F0-4864-BDE7-C9973607DC02}" presName="hierRoot2" presStyleCnt="0"/>
      <dgm:spPr/>
    </dgm:pt>
    <dgm:pt modelId="{E2B9EE3B-A966-46DD-950B-CFD9732FFB15}" type="pres">
      <dgm:prSet presAssocID="{1B1369C5-D4F0-4864-BDE7-C9973607DC02}" presName="composite2" presStyleCnt="0"/>
      <dgm:spPr/>
    </dgm:pt>
    <dgm:pt modelId="{BB52104E-8A4B-4F43-A4E1-E6B38CFECB80}" type="pres">
      <dgm:prSet presAssocID="{1B1369C5-D4F0-4864-BDE7-C9973607DC02}" presName="background2" presStyleLbl="node2" presStyleIdx="2" presStyleCnt="3"/>
      <dgm:spPr/>
    </dgm:pt>
    <dgm:pt modelId="{027B00D8-1FAA-4A64-A83F-BC5305261A05}" type="pres">
      <dgm:prSet presAssocID="{1B1369C5-D4F0-4864-BDE7-C9973607DC02}" presName="text2" presStyleLbl="fgAcc2" presStyleIdx="2" presStyleCnt="3" custScaleX="132310" custScaleY="139781" custLinFactNeighborX="-4288" custLinFactNeighborY="-563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74600E-0B23-4A86-81D2-CE2C07FDC5A9}" type="pres">
      <dgm:prSet presAssocID="{1B1369C5-D4F0-4864-BDE7-C9973607DC02}" presName="hierChild3" presStyleCnt="0"/>
      <dgm:spPr/>
    </dgm:pt>
  </dgm:ptLst>
  <dgm:cxnLst>
    <dgm:cxn modelId="{31E0F722-FC72-40FA-BD77-919D27E1D6B0}" type="presOf" srcId="{E23904D3-ECD5-4034-816D-C71F13B906CC}" destId="{EE8AC595-9FD1-4ECB-8C47-FFEC2B52044F}" srcOrd="0" destOrd="0" presId="urn:microsoft.com/office/officeart/2005/8/layout/hierarchy1"/>
    <dgm:cxn modelId="{DA519C66-C3EE-46B1-BDB2-9989F357C88E}" type="presOf" srcId="{B778AFAC-7640-42F2-9C63-89BB2EAB6A75}" destId="{E1F597C4-06DC-49FD-8829-B44D6FF436B5}" srcOrd="0" destOrd="0" presId="urn:microsoft.com/office/officeart/2005/8/layout/hierarchy1"/>
    <dgm:cxn modelId="{014DECE0-D626-43A9-9639-67551AF153C3}" type="presOf" srcId="{D19D638C-686E-4553-80C9-BC6A4B90BE71}" destId="{0501F68D-F851-4DCD-BDBD-F6B20DB1E7E9}" srcOrd="0" destOrd="0" presId="urn:microsoft.com/office/officeart/2005/8/layout/hierarchy1"/>
    <dgm:cxn modelId="{DA27F97C-ABD2-4A28-99D0-83309F7F46FF}" srcId="{571E8DCC-8DED-4EBE-930D-89BFF5840C72}" destId="{E23904D3-ECD5-4034-816D-C71F13B906CC}" srcOrd="0" destOrd="0" parTransId="{DB683A55-7CE1-40CB-B417-92C396B57CF0}" sibTransId="{E2B90A5B-9BE9-49C3-AF46-56B0B2DF9C7F}"/>
    <dgm:cxn modelId="{0D66B520-6331-4B33-84A5-49C20C5CAEAE}" type="presOf" srcId="{571E8DCC-8DED-4EBE-930D-89BFF5840C72}" destId="{6DC18152-B46F-40FD-8816-1E60C87B61D7}" srcOrd="0" destOrd="0" presId="urn:microsoft.com/office/officeart/2005/8/layout/hierarchy1"/>
    <dgm:cxn modelId="{E29D1278-E313-4AE8-A3E1-A238B61DB775}" srcId="{E23904D3-ECD5-4034-816D-C71F13B906CC}" destId="{1B1369C5-D4F0-4864-BDE7-C9973607DC02}" srcOrd="2" destOrd="0" parTransId="{B778AFAC-7640-42F2-9C63-89BB2EAB6A75}" sibTransId="{AC638FCD-D595-4118-BEFE-ABC68062854A}"/>
    <dgm:cxn modelId="{894C5BE0-E40F-4042-89A2-0225B8F791ED}" type="presOf" srcId="{E3990E85-DDD8-4D7B-9B4B-61C3656F9089}" destId="{22B6828D-71B4-4D49-82EB-3C29CEFD1C7D}" srcOrd="0" destOrd="0" presId="urn:microsoft.com/office/officeart/2005/8/layout/hierarchy1"/>
    <dgm:cxn modelId="{58308C5A-1EE9-43E9-9471-B1BEFA1E7FBA}" srcId="{E23904D3-ECD5-4034-816D-C71F13B906CC}" destId="{D19D638C-686E-4553-80C9-BC6A4B90BE71}" srcOrd="1" destOrd="0" parTransId="{20F1EEC8-372D-4703-8B5A-C000191DF190}" sibTransId="{73605584-A74A-48ED-9944-9C4E40C5EFDD}"/>
    <dgm:cxn modelId="{2E723381-C5CA-4787-BFE4-6AA99866309B}" type="presOf" srcId="{20F1EEC8-372D-4703-8B5A-C000191DF190}" destId="{983E27EC-31FF-4708-A404-93083E8320D7}" srcOrd="0" destOrd="0" presId="urn:microsoft.com/office/officeart/2005/8/layout/hierarchy1"/>
    <dgm:cxn modelId="{FF676285-3887-4D8A-A0F9-BFC12631750E}" srcId="{E23904D3-ECD5-4034-816D-C71F13B906CC}" destId="{E3990E85-DDD8-4D7B-9B4B-61C3656F9089}" srcOrd="0" destOrd="0" parTransId="{932A6E2C-1C1E-49BB-B005-6F03FFFED746}" sibTransId="{498703C8-AFD3-4A0A-82C4-65BFDFA8F0AE}"/>
    <dgm:cxn modelId="{C8C1F066-C022-4FD6-B6D2-28EE913ECA30}" type="presOf" srcId="{932A6E2C-1C1E-49BB-B005-6F03FFFED746}" destId="{E69095CC-5D91-4CB7-B81A-A97123D9A13B}" srcOrd="0" destOrd="0" presId="urn:microsoft.com/office/officeart/2005/8/layout/hierarchy1"/>
    <dgm:cxn modelId="{ACFCD3BB-FDFC-4517-8BBA-F1ADD13D2624}" type="presOf" srcId="{1B1369C5-D4F0-4864-BDE7-C9973607DC02}" destId="{027B00D8-1FAA-4A64-A83F-BC5305261A05}" srcOrd="0" destOrd="0" presId="urn:microsoft.com/office/officeart/2005/8/layout/hierarchy1"/>
    <dgm:cxn modelId="{596829C8-1438-484B-A5DE-91BA0EC24086}" type="presParOf" srcId="{6DC18152-B46F-40FD-8816-1E60C87B61D7}" destId="{48EA1D20-9D5D-41D4-9C1E-82F471031C5F}" srcOrd="0" destOrd="0" presId="urn:microsoft.com/office/officeart/2005/8/layout/hierarchy1"/>
    <dgm:cxn modelId="{420AE76A-F4C9-406B-A570-4B5BB466BE5C}" type="presParOf" srcId="{48EA1D20-9D5D-41D4-9C1E-82F471031C5F}" destId="{C464E199-8D89-4FA4-A768-0FC4243C4C4E}" srcOrd="0" destOrd="0" presId="urn:microsoft.com/office/officeart/2005/8/layout/hierarchy1"/>
    <dgm:cxn modelId="{F69017DC-3B96-4D97-97BF-D96D233D31E5}" type="presParOf" srcId="{C464E199-8D89-4FA4-A768-0FC4243C4C4E}" destId="{56E80AAF-9A41-4BD9-8A20-A499B2C27C7E}" srcOrd="0" destOrd="0" presId="urn:microsoft.com/office/officeart/2005/8/layout/hierarchy1"/>
    <dgm:cxn modelId="{2EBA2579-33F5-4E2E-A3FC-C6E3F1911600}" type="presParOf" srcId="{C464E199-8D89-4FA4-A768-0FC4243C4C4E}" destId="{EE8AC595-9FD1-4ECB-8C47-FFEC2B52044F}" srcOrd="1" destOrd="0" presId="urn:microsoft.com/office/officeart/2005/8/layout/hierarchy1"/>
    <dgm:cxn modelId="{3C289E96-B553-474C-A007-3E6078E8CDE2}" type="presParOf" srcId="{48EA1D20-9D5D-41D4-9C1E-82F471031C5F}" destId="{58DFBF5B-DCA1-4987-AEDD-367B0F796CA2}" srcOrd="1" destOrd="0" presId="urn:microsoft.com/office/officeart/2005/8/layout/hierarchy1"/>
    <dgm:cxn modelId="{87562CD8-961B-4CF7-8AFA-2963B53D91AE}" type="presParOf" srcId="{58DFBF5B-DCA1-4987-AEDD-367B0F796CA2}" destId="{E69095CC-5D91-4CB7-B81A-A97123D9A13B}" srcOrd="0" destOrd="0" presId="urn:microsoft.com/office/officeart/2005/8/layout/hierarchy1"/>
    <dgm:cxn modelId="{0F3017D4-ECC7-4014-BEA8-04B01615F095}" type="presParOf" srcId="{58DFBF5B-DCA1-4987-AEDD-367B0F796CA2}" destId="{0AD85627-FE05-4FBA-B7B1-9FC776E466B4}" srcOrd="1" destOrd="0" presId="urn:microsoft.com/office/officeart/2005/8/layout/hierarchy1"/>
    <dgm:cxn modelId="{00ECDBB8-B7BA-4469-BA0A-0855CA90FA1B}" type="presParOf" srcId="{0AD85627-FE05-4FBA-B7B1-9FC776E466B4}" destId="{1FC98097-81FA-4FE6-94F7-2658DEEAD746}" srcOrd="0" destOrd="0" presId="urn:microsoft.com/office/officeart/2005/8/layout/hierarchy1"/>
    <dgm:cxn modelId="{DDFFE7BA-4FED-4154-9DCB-28B91EEE7ECF}" type="presParOf" srcId="{1FC98097-81FA-4FE6-94F7-2658DEEAD746}" destId="{EEFACC0A-A4A5-49BA-8441-FF186B86F6A3}" srcOrd="0" destOrd="0" presId="urn:microsoft.com/office/officeart/2005/8/layout/hierarchy1"/>
    <dgm:cxn modelId="{8404573A-F018-4C83-BDFF-68082611FF9D}" type="presParOf" srcId="{1FC98097-81FA-4FE6-94F7-2658DEEAD746}" destId="{22B6828D-71B4-4D49-82EB-3C29CEFD1C7D}" srcOrd="1" destOrd="0" presId="urn:microsoft.com/office/officeart/2005/8/layout/hierarchy1"/>
    <dgm:cxn modelId="{CF5A98F5-12DF-4329-8306-9B68EB8AD4DD}" type="presParOf" srcId="{0AD85627-FE05-4FBA-B7B1-9FC776E466B4}" destId="{340F39E7-3911-4B6A-BC7D-24C458FADB1F}" srcOrd="1" destOrd="0" presId="urn:microsoft.com/office/officeart/2005/8/layout/hierarchy1"/>
    <dgm:cxn modelId="{4F69D549-A2BA-41B7-9A0C-FE295A599C00}" type="presParOf" srcId="{58DFBF5B-DCA1-4987-AEDD-367B0F796CA2}" destId="{983E27EC-31FF-4708-A404-93083E8320D7}" srcOrd="2" destOrd="0" presId="urn:microsoft.com/office/officeart/2005/8/layout/hierarchy1"/>
    <dgm:cxn modelId="{30C92CF4-A63E-4522-96EA-56FC80FBEF72}" type="presParOf" srcId="{58DFBF5B-DCA1-4987-AEDD-367B0F796CA2}" destId="{2259CFA7-88E7-4BB0-BA5F-9EF72BF85E71}" srcOrd="3" destOrd="0" presId="urn:microsoft.com/office/officeart/2005/8/layout/hierarchy1"/>
    <dgm:cxn modelId="{9A03AE9F-EFC7-41CD-97EE-A59371660DF3}" type="presParOf" srcId="{2259CFA7-88E7-4BB0-BA5F-9EF72BF85E71}" destId="{C38A9F35-FF8B-4652-872C-4693099D3124}" srcOrd="0" destOrd="0" presId="urn:microsoft.com/office/officeart/2005/8/layout/hierarchy1"/>
    <dgm:cxn modelId="{A7431278-BF5A-43E6-9FA4-37E3514C11C2}" type="presParOf" srcId="{C38A9F35-FF8B-4652-872C-4693099D3124}" destId="{04E6B1AF-5E10-42F2-A142-94953D73B6BB}" srcOrd="0" destOrd="0" presId="urn:microsoft.com/office/officeart/2005/8/layout/hierarchy1"/>
    <dgm:cxn modelId="{B96F785E-A648-410B-BF8C-83ED548A2E0E}" type="presParOf" srcId="{C38A9F35-FF8B-4652-872C-4693099D3124}" destId="{0501F68D-F851-4DCD-BDBD-F6B20DB1E7E9}" srcOrd="1" destOrd="0" presId="urn:microsoft.com/office/officeart/2005/8/layout/hierarchy1"/>
    <dgm:cxn modelId="{02C2E459-DBB5-4C01-BC18-F7596EA2C4BE}" type="presParOf" srcId="{2259CFA7-88E7-4BB0-BA5F-9EF72BF85E71}" destId="{B4F2A84B-C76B-4C87-BE0D-46ED822BC86C}" srcOrd="1" destOrd="0" presId="urn:microsoft.com/office/officeart/2005/8/layout/hierarchy1"/>
    <dgm:cxn modelId="{539A8971-7EA1-41C6-807E-F3D8FFCA32BC}" type="presParOf" srcId="{58DFBF5B-DCA1-4987-AEDD-367B0F796CA2}" destId="{E1F597C4-06DC-49FD-8829-B44D6FF436B5}" srcOrd="4" destOrd="0" presId="urn:microsoft.com/office/officeart/2005/8/layout/hierarchy1"/>
    <dgm:cxn modelId="{2A5EC701-F69F-44DD-B6B2-E7200092AA36}" type="presParOf" srcId="{58DFBF5B-DCA1-4987-AEDD-367B0F796CA2}" destId="{58D9CDF2-FB56-409C-8586-D754A5A55880}" srcOrd="5" destOrd="0" presId="urn:microsoft.com/office/officeart/2005/8/layout/hierarchy1"/>
    <dgm:cxn modelId="{9D41E6BC-1388-4148-B56B-B07759AA7F30}" type="presParOf" srcId="{58D9CDF2-FB56-409C-8586-D754A5A55880}" destId="{E2B9EE3B-A966-46DD-950B-CFD9732FFB15}" srcOrd="0" destOrd="0" presId="urn:microsoft.com/office/officeart/2005/8/layout/hierarchy1"/>
    <dgm:cxn modelId="{86377EEB-5BF7-49F8-A3C1-ED8EC7E2C04F}" type="presParOf" srcId="{E2B9EE3B-A966-46DD-950B-CFD9732FFB15}" destId="{BB52104E-8A4B-4F43-A4E1-E6B38CFECB80}" srcOrd="0" destOrd="0" presId="urn:microsoft.com/office/officeart/2005/8/layout/hierarchy1"/>
    <dgm:cxn modelId="{9DDCAD1C-91BD-4FC5-839D-0534D776CA21}" type="presParOf" srcId="{E2B9EE3B-A966-46DD-950B-CFD9732FFB15}" destId="{027B00D8-1FAA-4A64-A83F-BC5305261A05}" srcOrd="1" destOrd="0" presId="urn:microsoft.com/office/officeart/2005/8/layout/hierarchy1"/>
    <dgm:cxn modelId="{41D95A19-B846-4E8A-A4D9-34FD311F76DC}" type="presParOf" srcId="{58D9CDF2-FB56-409C-8586-D754A5A55880}" destId="{7674600E-0B23-4A86-81D2-CE2C07FDC5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E2DEE9-58A3-4307-861D-C1048DF3175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7F9CCE3-8B2E-412F-A18E-9A7EDAEAA87F}">
      <dgm:prSet phldrT="[Text]"/>
      <dgm:spPr/>
      <dgm:t>
        <a:bodyPr/>
        <a:lstStyle/>
        <a:p>
          <a:r>
            <a:rPr lang="ru-RU" b="1" dirty="0" err="1" smtClean="0">
              <a:solidFill>
                <a:srgbClr val="FFFF00"/>
              </a:solidFill>
              <a:latin typeface="Georgia" panose="02040502050405020303" pitchFamily="18" charset="0"/>
            </a:rPr>
            <a:t>Антисекреторный</a:t>
          </a:r>
          <a:r>
            <a:rPr lang="ru-RU" b="1" dirty="0" smtClean="0">
              <a:solidFill>
                <a:srgbClr val="FFFF00"/>
              </a:solidFill>
              <a:latin typeface="Georgia" panose="02040502050405020303" pitchFamily="18" charset="0"/>
            </a:rPr>
            <a:t> механизм действия:</a:t>
          </a:r>
          <a:r>
            <a:rPr lang="ru-RU" b="1" dirty="0" smtClean="0">
              <a:latin typeface="Georgia" panose="02040502050405020303" pitchFamily="18" charset="0"/>
            </a:rPr>
            <a:t> </a:t>
          </a:r>
          <a:r>
            <a:rPr lang="ru-RU" dirty="0" smtClean="0">
              <a:latin typeface="Georgia" panose="02040502050405020303" pitchFamily="18" charset="0"/>
            </a:rPr>
            <a:t>останавливает потери воды и электролитов с жидким стулом </a:t>
          </a:r>
          <a:r>
            <a:rPr lang="en-US" dirty="0" smtClean="0">
              <a:latin typeface="Georgia" panose="02040502050405020303" pitchFamily="18" charset="0"/>
            </a:rPr>
            <a:t>[1]</a:t>
          </a:r>
          <a:endParaRPr lang="ru-RU" dirty="0">
            <a:latin typeface="Georgia" panose="02040502050405020303" pitchFamily="18" charset="0"/>
          </a:endParaRPr>
        </a:p>
      </dgm:t>
    </dgm:pt>
    <dgm:pt modelId="{F1910AA7-08F7-4245-9B74-E4269EEC74EE}" type="parTrans" cxnId="{12788E89-39F2-490C-8507-8F588590AE4C}">
      <dgm:prSet/>
      <dgm:spPr/>
      <dgm:t>
        <a:bodyPr/>
        <a:lstStyle/>
        <a:p>
          <a:endParaRPr lang="ru-RU"/>
        </a:p>
      </dgm:t>
    </dgm:pt>
    <dgm:pt modelId="{8720A771-B403-4C34-AC2C-772E9FF9A49C}" type="sibTrans" cxnId="{12788E89-39F2-490C-8507-8F588590AE4C}">
      <dgm:prSet/>
      <dgm:spPr/>
      <dgm:t>
        <a:bodyPr/>
        <a:lstStyle/>
        <a:p>
          <a:endParaRPr lang="ru-RU"/>
        </a:p>
      </dgm:t>
    </dgm:pt>
    <dgm:pt modelId="{3B8AA12D-BAB2-410E-A724-164825A8BD22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Georgia" panose="02040502050405020303" pitchFamily="18" charset="0"/>
            </a:rPr>
            <a:t>Начало действия </a:t>
          </a:r>
          <a:r>
            <a:rPr lang="ru-RU" b="1" dirty="0" smtClean="0">
              <a:solidFill>
                <a:srgbClr val="FFFF00"/>
              </a:solidFill>
              <a:latin typeface="Georgia" panose="02040502050405020303" pitchFamily="18" charset="0"/>
            </a:rPr>
            <a:t>через 30 мин </a:t>
          </a:r>
          <a:r>
            <a:rPr lang="en-US" b="1" dirty="0" smtClean="0">
              <a:solidFill>
                <a:schemeClr val="bg1"/>
              </a:solidFill>
              <a:latin typeface="Georgia" panose="02040502050405020303" pitchFamily="18" charset="0"/>
            </a:rPr>
            <a:t>[</a:t>
          </a:r>
          <a:r>
            <a:rPr lang="en-US" dirty="0" smtClean="0">
              <a:latin typeface="Georgia" panose="02040502050405020303" pitchFamily="18" charset="0"/>
            </a:rPr>
            <a:t>2]</a:t>
          </a:r>
          <a:endParaRPr lang="ru-RU" dirty="0">
            <a:latin typeface="Georgia" panose="02040502050405020303" pitchFamily="18" charset="0"/>
          </a:endParaRPr>
        </a:p>
      </dgm:t>
    </dgm:pt>
    <dgm:pt modelId="{807F68F6-3558-4266-9BC5-1366738D4531}" type="parTrans" cxnId="{4714ECD8-8D6E-4AC6-9D4C-B3EE397C4A6A}">
      <dgm:prSet/>
      <dgm:spPr/>
      <dgm:t>
        <a:bodyPr/>
        <a:lstStyle/>
        <a:p>
          <a:endParaRPr lang="ru-RU"/>
        </a:p>
      </dgm:t>
    </dgm:pt>
    <dgm:pt modelId="{4AA63514-D432-444E-A828-6086AFDC46DE}" type="sibTrans" cxnId="{4714ECD8-8D6E-4AC6-9D4C-B3EE397C4A6A}">
      <dgm:prSet/>
      <dgm:spPr/>
      <dgm:t>
        <a:bodyPr/>
        <a:lstStyle/>
        <a:p>
          <a:endParaRPr lang="ru-RU"/>
        </a:p>
      </dgm:t>
    </dgm:pt>
    <dgm:pt modelId="{43FA3650-6CDF-4D1A-A191-B3E9757C7DEC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Georgia" panose="02040502050405020303" pitchFamily="18" charset="0"/>
            </a:rPr>
            <a:t>Останавливает диарею </a:t>
          </a:r>
          <a:r>
            <a:rPr lang="ru-RU" b="1" dirty="0" smtClean="0">
              <a:solidFill>
                <a:srgbClr val="FFFF00"/>
              </a:solidFill>
              <a:latin typeface="Georgia" panose="02040502050405020303" pitchFamily="18" charset="0"/>
            </a:rPr>
            <a:t>с 1 суток </a:t>
          </a:r>
          <a:r>
            <a:rPr lang="en-US" b="1" dirty="0" smtClean="0">
              <a:solidFill>
                <a:schemeClr val="bg1"/>
              </a:solidFill>
              <a:latin typeface="Georgia" panose="02040502050405020303" pitchFamily="18" charset="0"/>
            </a:rPr>
            <a:t>[3]</a:t>
          </a:r>
          <a:r>
            <a:rPr lang="ru-RU" b="1" dirty="0" smtClean="0">
              <a:solidFill>
                <a:schemeClr val="bg1"/>
              </a:solidFill>
              <a:latin typeface="Georgia" panose="02040502050405020303" pitchFamily="18" charset="0"/>
            </a:rPr>
            <a:t> </a:t>
          </a:r>
          <a:endParaRPr lang="ru-RU" b="1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7FA0DB4C-D34F-43EE-9095-DDDAD3E096B7}" type="parTrans" cxnId="{B4B0054F-5A6A-43AC-B0CB-91214B48CA42}">
      <dgm:prSet/>
      <dgm:spPr/>
      <dgm:t>
        <a:bodyPr/>
        <a:lstStyle/>
        <a:p>
          <a:endParaRPr lang="ru-RU"/>
        </a:p>
      </dgm:t>
    </dgm:pt>
    <dgm:pt modelId="{E77BEB38-E4DD-470F-A67D-CCD4D435131E}" type="sibTrans" cxnId="{B4B0054F-5A6A-43AC-B0CB-91214B48CA42}">
      <dgm:prSet/>
      <dgm:spPr/>
      <dgm:t>
        <a:bodyPr/>
        <a:lstStyle/>
        <a:p>
          <a:endParaRPr lang="ru-RU"/>
        </a:p>
      </dgm:t>
    </dgm:pt>
    <dgm:pt modelId="{3F5DF0C3-889A-48EC-BAA3-1634660F1242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ru-RU" sz="1600" b="1" dirty="0" smtClean="0">
              <a:solidFill>
                <a:srgbClr val="FFFF00"/>
              </a:solidFill>
              <a:latin typeface="Georgia" panose="02040502050405020303" pitchFamily="18" charset="0"/>
            </a:rPr>
            <a:t>Не влияет на </a:t>
          </a:r>
          <a:r>
            <a:rPr lang="ru-RU" sz="1600" b="1" dirty="0" err="1" smtClean="0">
              <a:solidFill>
                <a:srgbClr val="FFFF00"/>
              </a:solidFill>
              <a:latin typeface="Georgia" panose="02040502050405020303" pitchFamily="18" charset="0"/>
            </a:rPr>
            <a:t>перистальтикку</a:t>
          </a:r>
          <a:r>
            <a:rPr lang="ru-RU" sz="1600" b="1" dirty="0" smtClean="0">
              <a:solidFill>
                <a:srgbClr val="FFFF00"/>
              </a:solidFill>
              <a:latin typeface="Georgia" panose="02040502050405020303" pitchFamily="18" charset="0"/>
            </a:rPr>
            <a:t> кишечника </a:t>
          </a:r>
          <a:r>
            <a:rPr lang="en-US" sz="1600" b="0" dirty="0" smtClean="0">
              <a:solidFill>
                <a:schemeClr val="bg1"/>
              </a:solidFill>
              <a:latin typeface="Georgia" panose="02040502050405020303" pitchFamily="18" charset="0"/>
            </a:rPr>
            <a:t>[4]</a:t>
          </a:r>
          <a:r>
            <a:rPr lang="ru-RU" sz="1800" b="1" dirty="0" smtClean="0">
              <a:solidFill>
                <a:schemeClr val="bg1"/>
              </a:solidFill>
              <a:latin typeface="Georgia" panose="02040502050405020303" pitchFamily="18" charset="0"/>
            </a:rPr>
            <a:t>: </a:t>
          </a:r>
        </a:p>
        <a:p>
          <a:pPr>
            <a:spcAft>
              <a:spcPts val="0"/>
            </a:spcAft>
          </a:pPr>
          <a:r>
            <a:rPr lang="ru-RU" sz="1600" b="0" dirty="0" smtClean="0">
              <a:latin typeface="Georgia" panose="02040502050405020303" pitchFamily="18" charset="0"/>
            </a:rPr>
            <a:t>без запоров и вздутия, </a:t>
          </a:r>
        </a:p>
        <a:p>
          <a:pPr>
            <a:spcAft>
              <a:spcPts val="0"/>
            </a:spcAft>
          </a:pPr>
          <a:r>
            <a:rPr lang="ru-RU" sz="1600" b="0" dirty="0" smtClean="0">
              <a:latin typeface="Georgia" panose="02040502050405020303" pitchFamily="18" charset="0"/>
            </a:rPr>
            <a:t>не вызывает патологического роста микрофлоры </a:t>
          </a:r>
          <a:endParaRPr lang="ru-RU" sz="1600" b="0" dirty="0">
            <a:latin typeface="Georgia" panose="02040502050405020303" pitchFamily="18" charset="0"/>
          </a:endParaRPr>
        </a:p>
      </dgm:t>
    </dgm:pt>
    <dgm:pt modelId="{E0AFC6AC-4890-470A-9AE3-4FA824C26E8C}" type="parTrans" cxnId="{9D8AC413-9094-4B05-B48B-2586ADCB2F67}">
      <dgm:prSet/>
      <dgm:spPr/>
      <dgm:t>
        <a:bodyPr/>
        <a:lstStyle/>
        <a:p>
          <a:endParaRPr lang="ru-RU"/>
        </a:p>
      </dgm:t>
    </dgm:pt>
    <dgm:pt modelId="{B50FA7DF-720C-4695-ACA4-FE9997B48666}" type="sibTrans" cxnId="{9D8AC413-9094-4B05-B48B-2586ADCB2F67}">
      <dgm:prSet/>
      <dgm:spPr/>
      <dgm:t>
        <a:bodyPr/>
        <a:lstStyle/>
        <a:p>
          <a:endParaRPr lang="ru-RU"/>
        </a:p>
      </dgm:t>
    </dgm:pt>
    <dgm:pt modelId="{D1A86A20-34D6-4C9F-A83F-2180C991562F}">
      <dgm:prSet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</a:rPr>
            <a:t>Минимальный риск </a:t>
          </a:r>
          <a:r>
            <a:rPr lang="ru-RU" sz="1600" dirty="0" err="1" smtClean="0">
              <a:latin typeface="Georgia" panose="02040502050405020303" pitchFamily="18" charset="0"/>
            </a:rPr>
            <a:t>межлекарственного</a:t>
          </a:r>
          <a:r>
            <a:rPr lang="ru-RU" sz="1600" dirty="0" smtClean="0">
              <a:latin typeface="Georgia" panose="02040502050405020303" pitchFamily="18" charset="0"/>
            </a:rPr>
            <a:t> взаимодействия</a:t>
          </a:r>
        </a:p>
        <a:p>
          <a:r>
            <a:rPr lang="ru-RU" sz="1600" dirty="0" smtClean="0">
              <a:latin typeface="Georgia" panose="02040502050405020303" pitchFamily="18" charset="0"/>
            </a:rPr>
            <a:t>1 капсула х 3 раза до 7 дней </a:t>
          </a:r>
          <a:r>
            <a:rPr lang="en-US" sz="1600" dirty="0" smtClean="0">
              <a:latin typeface="Georgia" panose="02040502050405020303" pitchFamily="18" charset="0"/>
            </a:rPr>
            <a:t>[2]</a:t>
          </a:r>
          <a:endParaRPr lang="ru-RU" sz="1600" dirty="0">
            <a:latin typeface="Georgia" panose="02040502050405020303" pitchFamily="18" charset="0"/>
          </a:endParaRPr>
        </a:p>
      </dgm:t>
    </dgm:pt>
    <dgm:pt modelId="{E09E763E-087C-43D9-96AE-CDAAA717C634}" type="parTrans" cxnId="{FC7DDD3F-0675-4D0C-9734-4906E6BB051D}">
      <dgm:prSet/>
      <dgm:spPr/>
      <dgm:t>
        <a:bodyPr/>
        <a:lstStyle/>
        <a:p>
          <a:endParaRPr lang="ru-RU"/>
        </a:p>
      </dgm:t>
    </dgm:pt>
    <dgm:pt modelId="{35C8A262-A534-41D3-860B-6A46474E0E2E}" type="sibTrans" cxnId="{FC7DDD3F-0675-4D0C-9734-4906E6BB051D}">
      <dgm:prSet/>
      <dgm:spPr/>
      <dgm:t>
        <a:bodyPr/>
        <a:lstStyle/>
        <a:p>
          <a:endParaRPr lang="ru-RU"/>
        </a:p>
      </dgm:t>
    </dgm:pt>
    <dgm:pt modelId="{A0ADB973-4AA9-4B3E-B866-4ACD84542661}">
      <dgm:prSet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  <a:latin typeface="Georgia" panose="02040502050405020303" pitchFamily="18" charset="0"/>
            </a:rPr>
            <a:t>Благоприятный профиль безопасности: </a:t>
          </a:r>
        </a:p>
        <a:p>
          <a:r>
            <a:rPr lang="ru-RU" sz="1300" b="1" dirty="0" smtClean="0">
              <a:latin typeface="Georgia" panose="02040502050405020303" pitchFamily="18" charset="0"/>
            </a:rPr>
            <a:t>частота побочных эффектов до 5 раз ниже по сравнению с </a:t>
          </a:r>
          <a:r>
            <a:rPr lang="ru-RU" sz="1300" b="1" dirty="0" err="1" smtClean="0">
              <a:latin typeface="Georgia" panose="02040502050405020303" pitchFamily="18" charset="0"/>
            </a:rPr>
            <a:t>лоперамидом</a:t>
          </a:r>
          <a:r>
            <a:rPr lang="ru-RU" sz="1300" b="1" dirty="0" smtClean="0">
              <a:latin typeface="Georgia" panose="02040502050405020303" pitchFamily="18" charset="0"/>
            </a:rPr>
            <a:t> </a:t>
          </a:r>
          <a:r>
            <a:rPr lang="en-US" sz="1300" b="1" dirty="0" smtClean="0">
              <a:latin typeface="Georgia" panose="02040502050405020303" pitchFamily="18" charset="0"/>
            </a:rPr>
            <a:t>[5]</a:t>
          </a:r>
          <a:endParaRPr lang="ru-RU" sz="1300" b="1" dirty="0">
            <a:latin typeface="Georgia" panose="02040502050405020303" pitchFamily="18" charset="0"/>
          </a:endParaRPr>
        </a:p>
      </dgm:t>
    </dgm:pt>
    <dgm:pt modelId="{43B9686C-65A9-4ECC-9927-3B68623B4C5B}" type="parTrans" cxnId="{1284BB79-BDC7-4EE0-BD1E-6EF15C29803E}">
      <dgm:prSet/>
      <dgm:spPr/>
      <dgm:t>
        <a:bodyPr/>
        <a:lstStyle/>
        <a:p>
          <a:endParaRPr lang="ru-RU"/>
        </a:p>
      </dgm:t>
    </dgm:pt>
    <dgm:pt modelId="{C022C74D-E94C-491D-A125-F289750A5D1B}" type="sibTrans" cxnId="{1284BB79-BDC7-4EE0-BD1E-6EF15C29803E}">
      <dgm:prSet/>
      <dgm:spPr/>
      <dgm:t>
        <a:bodyPr/>
        <a:lstStyle/>
        <a:p>
          <a:endParaRPr lang="ru-RU"/>
        </a:p>
      </dgm:t>
    </dgm:pt>
    <dgm:pt modelId="{A6ABA15A-AF0B-498D-BF1D-37CF59F2B736}" type="pres">
      <dgm:prSet presAssocID="{80E2DEE9-58A3-4307-861D-C1048DF317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3700274-ADFC-44CE-9262-8D3DF83FC0CD}" type="pres">
      <dgm:prSet presAssocID="{80E2DEE9-58A3-4307-861D-C1048DF31759}" presName="Name1" presStyleCnt="0"/>
      <dgm:spPr/>
    </dgm:pt>
    <dgm:pt modelId="{1CBC659E-9789-43D8-AC03-B11A266DFDF3}" type="pres">
      <dgm:prSet presAssocID="{80E2DEE9-58A3-4307-861D-C1048DF31759}" presName="cycle" presStyleCnt="0"/>
      <dgm:spPr/>
    </dgm:pt>
    <dgm:pt modelId="{20EABC40-A4EF-4176-B37D-FDAC629BB41E}" type="pres">
      <dgm:prSet presAssocID="{80E2DEE9-58A3-4307-861D-C1048DF31759}" presName="srcNode" presStyleLbl="node1" presStyleIdx="0" presStyleCnt="6"/>
      <dgm:spPr/>
    </dgm:pt>
    <dgm:pt modelId="{DAE1C1DB-8992-4005-9376-F88BAB28932A}" type="pres">
      <dgm:prSet presAssocID="{80E2DEE9-58A3-4307-861D-C1048DF31759}" presName="conn" presStyleLbl="parChTrans1D2" presStyleIdx="0" presStyleCnt="1"/>
      <dgm:spPr/>
      <dgm:t>
        <a:bodyPr/>
        <a:lstStyle/>
        <a:p>
          <a:endParaRPr lang="ru-RU"/>
        </a:p>
      </dgm:t>
    </dgm:pt>
    <dgm:pt modelId="{F762DF77-1414-4482-9BC9-74AFF00A135B}" type="pres">
      <dgm:prSet presAssocID="{80E2DEE9-58A3-4307-861D-C1048DF31759}" presName="extraNode" presStyleLbl="node1" presStyleIdx="0" presStyleCnt="6"/>
      <dgm:spPr/>
    </dgm:pt>
    <dgm:pt modelId="{F9768F40-BB47-4854-9824-831A6BA1F323}" type="pres">
      <dgm:prSet presAssocID="{80E2DEE9-58A3-4307-861D-C1048DF31759}" presName="dstNode" presStyleLbl="node1" presStyleIdx="0" presStyleCnt="6"/>
      <dgm:spPr/>
    </dgm:pt>
    <dgm:pt modelId="{890B5754-8B66-406D-A5A3-88BA9F1B3550}" type="pres">
      <dgm:prSet presAssocID="{E7F9CCE3-8B2E-412F-A18E-9A7EDAEAA87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0A62E-3755-46E4-91C0-7979F94C8C49}" type="pres">
      <dgm:prSet presAssocID="{E7F9CCE3-8B2E-412F-A18E-9A7EDAEAA87F}" presName="accent_1" presStyleCnt="0"/>
      <dgm:spPr/>
    </dgm:pt>
    <dgm:pt modelId="{CB28B8A4-A5A3-48DE-925B-EEF79EB52BA9}" type="pres">
      <dgm:prSet presAssocID="{E7F9CCE3-8B2E-412F-A18E-9A7EDAEAA87F}" presName="accentRepeatNode" presStyleLbl="solidFgAcc1" presStyleIdx="0" presStyleCnt="6"/>
      <dgm:spPr/>
    </dgm:pt>
    <dgm:pt modelId="{137EA68A-48D6-4206-A9C3-44631D555421}" type="pres">
      <dgm:prSet presAssocID="{3B8AA12D-BAB2-410E-A724-164825A8BD22}" presName="text_2" presStyleLbl="node1" presStyleIdx="1" presStyleCnt="6" custLinFactNeighborX="123" custLinFactNeighborY="4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8DA0B-2032-450E-87AC-00FB6401D587}" type="pres">
      <dgm:prSet presAssocID="{3B8AA12D-BAB2-410E-A724-164825A8BD22}" presName="accent_2" presStyleCnt="0"/>
      <dgm:spPr/>
    </dgm:pt>
    <dgm:pt modelId="{200197CE-347C-4F72-B5B5-823094228213}" type="pres">
      <dgm:prSet presAssocID="{3B8AA12D-BAB2-410E-A724-164825A8BD22}" presName="accentRepeatNode" presStyleLbl="solidFgAcc1" presStyleIdx="1" presStyleCnt="6"/>
      <dgm:spPr/>
    </dgm:pt>
    <dgm:pt modelId="{991F17D6-07DF-42C4-AA50-E4C2B65EEF3D}" type="pres">
      <dgm:prSet presAssocID="{43FA3650-6CDF-4D1A-A191-B3E9757C7DEC}" presName="text_3" presStyleLbl="node1" presStyleIdx="2" presStyleCnt="6" custScaleX="97395" custLinFactNeighborX="2102" custLinFactNeighborY="1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A6EBB-0568-499B-A24E-18A5E3A6BD7D}" type="pres">
      <dgm:prSet presAssocID="{43FA3650-6CDF-4D1A-A191-B3E9757C7DEC}" presName="accent_3" presStyleCnt="0"/>
      <dgm:spPr/>
    </dgm:pt>
    <dgm:pt modelId="{11B31AAA-BE13-41EA-B95C-3D448C5BD087}" type="pres">
      <dgm:prSet presAssocID="{43FA3650-6CDF-4D1A-A191-B3E9757C7DEC}" presName="accentRepeatNode" presStyleLbl="solidFgAcc1" presStyleIdx="2" presStyleCnt="6"/>
      <dgm:spPr/>
    </dgm:pt>
    <dgm:pt modelId="{AE910806-6E8E-4A77-B35E-AC6FE5FFD5FF}" type="pres">
      <dgm:prSet presAssocID="{3F5DF0C3-889A-48EC-BAA3-1634660F1242}" presName="text_4" presStyleLbl="node1" presStyleIdx="3" presStyleCnt="6" custScaleX="99830" custScaleY="153435" custLinFactNeighborX="48" custLinFactNeighborY="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56425-D800-47A1-B858-5A5DF190A78F}" type="pres">
      <dgm:prSet presAssocID="{3F5DF0C3-889A-48EC-BAA3-1634660F1242}" presName="accent_4" presStyleCnt="0"/>
      <dgm:spPr/>
    </dgm:pt>
    <dgm:pt modelId="{7CF1CB64-A9F1-4DF8-9614-E40799B88AB5}" type="pres">
      <dgm:prSet presAssocID="{3F5DF0C3-889A-48EC-BAA3-1634660F1242}" presName="accentRepeatNode" presStyleLbl="solidFgAcc1" presStyleIdx="3" presStyleCnt="6"/>
      <dgm:spPr/>
    </dgm:pt>
    <dgm:pt modelId="{2C3BCD63-8CD4-4A03-BAC6-0633357D4103}" type="pres">
      <dgm:prSet presAssocID="{A0ADB973-4AA9-4B3E-B866-4ACD84542661}" presName="text_5" presStyleLbl="node1" presStyleIdx="4" presStyleCnt="6" custScaleX="100646" custScaleY="142087" custLinFactNeighborX="-670" custLinFactNeighborY="26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BD8FE-EA89-4B36-93FE-B1134F47C37A}" type="pres">
      <dgm:prSet presAssocID="{A0ADB973-4AA9-4B3E-B866-4ACD84542661}" presName="accent_5" presStyleCnt="0"/>
      <dgm:spPr/>
    </dgm:pt>
    <dgm:pt modelId="{D6C0BFB0-34CB-4298-B1DA-1690A9E8D048}" type="pres">
      <dgm:prSet presAssocID="{A0ADB973-4AA9-4B3E-B866-4ACD84542661}" presName="accentRepeatNode" presStyleLbl="solidFgAcc1" presStyleIdx="4" presStyleCnt="6" custLinFactNeighborX="-13096" custLinFactNeighborY="18733"/>
      <dgm:spPr/>
    </dgm:pt>
    <dgm:pt modelId="{37FA51C8-CB45-4868-BA50-A5136F5D48E4}" type="pres">
      <dgm:prSet presAssocID="{D1A86A20-34D6-4C9F-A83F-2180C991562F}" presName="text_6" presStyleLbl="node1" presStyleIdx="5" presStyleCnt="6" custLinFactNeighborX="288" custLinFactNeighborY="26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E5CB0-53DC-439A-A147-26255A76D75B}" type="pres">
      <dgm:prSet presAssocID="{D1A86A20-34D6-4C9F-A83F-2180C991562F}" presName="accent_6" presStyleCnt="0"/>
      <dgm:spPr/>
    </dgm:pt>
    <dgm:pt modelId="{E6BA7FBD-B723-46D2-97E8-054BE039FF98}" type="pres">
      <dgm:prSet presAssocID="{D1A86A20-34D6-4C9F-A83F-2180C991562F}" presName="accentRepeatNode" presStyleLbl="solidFgAcc1" presStyleIdx="5" presStyleCnt="6" custLinFactNeighborX="-5682" custLinFactNeighborY="19888"/>
      <dgm:spPr/>
    </dgm:pt>
  </dgm:ptLst>
  <dgm:cxnLst>
    <dgm:cxn modelId="{1284BB79-BDC7-4EE0-BD1E-6EF15C29803E}" srcId="{80E2DEE9-58A3-4307-861D-C1048DF31759}" destId="{A0ADB973-4AA9-4B3E-B866-4ACD84542661}" srcOrd="4" destOrd="0" parTransId="{43B9686C-65A9-4ECC-9927-3B68623B4C5B}" sibTransId="{C022C74D-E94C-491D-A125-F289750A5D1B}"/>
    <dgm:cxn modelId="{32E7B9EC-2A1E-48C3-ACD3-A487AC05615B}" type="presOf" srcId="{E7F9CCE3-8B2E-412F-A18E-9A7EDAEAA87F}" destId="{890B5754-8B66-406D-A5A3-88BA9F1B3550}" srcOrd="0" destOrd="0" presId="urn:microsoft.com/office/officeart/2008/layout/VerticalCurvedList"/>
    <dgm:cxn modelId="{E45386AD-36A0-494D-92BB-02CF644EB12F}" type="presOf" srcId="{3F5DF0C3-889A-48EC-BAA3-1634660F1242}" destId="{AE910806-6E8E-4A77-B35E-AC6FE5FFD5FF}" srcOrd="0" destOrd="0" presId="urn:microsoft.com/office/officeart/2008/layout/VerticalCurvedList"/>
    <dgm:cxn modelId="{12788E89-39F2-490C-8507-8F588590AE4C}" srcId="{80E2DEE9-58A3-4307-861D-C1048DF31759}" destId="{E7F9CCE3-8B2E-412F-A18E-9A7EDAEAA87F}" srcOrd="0" destOrd="0" parTransId="{F1910AA7-08F7-4245-9B74-E4269EEC74EE}" sibTransId="{8720A771-B403-4C34-AC2C-772E9FF9A49C}"/>
    <dgm:cxn modelId="{B4B0054F-5A6A-43AC-B0CB-91214B48CA42}" srcId="{80E2DEE9-58A3-4307-861D-C1048DF31759}" destId="{43FA3650-6CDF-4D1A-A191-B3E9757C7DEC}" srcOrd="2" destOrd="0" parTransId="{7FA0DB4C-D34F-43EE-9095-DDDAD3E096B7}" sibTransId="{E77BEB38-E4DD-470F-A67D-CCD4D435131E}"/>
    <dgm:cxn modelId="{317F0937-3DBE-4F8A-AC46-A9BFD17FF84D}" type="presOf" srcId="{43FA3650-6CDF-4D1A-A191-B3E9757C7DEC}" destId="{991F17D6-07DF-42C4-AA50-E4C2B65EEF3D}" srcOrd="0" destOrd="0" presId="urn:microsoft.com/office/officeart/2008/layout/VerticalCurvedList"/>
    <dgm:cxn modelId="{50B2E79F-6901-486F-A163-8ABA3C84DEE6}" type="presOf" srcId="{3B8AA12D-BAB2-410E-A724-164825A8BD22}" destId="{137EA68A-48D6-4206-A9C3-44631D555421}" srcOrd="0" destOrd="0" presId="urn:microsoft.com/office/officeart/2008/layout/VerticalCurvedList"/>
    <dgm:cxn modelId="{294075F8-E07C-4950-9400-926A2F0FFE41}" type="presOf" srcId="{A0ADB973-4AA9-4B3E-B866-4ACD84542661}" destId="{2C3BCD63-8CD4-4A03-BAC6-0633357D4103}" srcOrd="0" destOrd="0" presId="urn:microsoft.com/office/officeart/2008/layout/VerticalCurvedList"/>
    <dgm:cxn modelId="{4714ECD8-8D6E-4AC6-9D4C-B3EE397C4A6A}" srcId="{80E2DEE9-58A3-4307-861D-C1048DF31759}" destId="{3B8AA12D-BAB2-410E-A724-164825A8BD22}" srcOrd="1" destOrd="0" parTransId="{807F68F6-3558-4266-9BC5-1366738D4531}" sibTransId="{4AA63514-D432-444E-A828-6086AFDC46DE}"/>
    <dgm:cxn modelId="{CC815CDB-89E6-4536-A8BC-BC7A7DAEA4F3}" type="presOf" srcId="{8720A771-B403-4C34-AC2C-772E9FF9A49C}" destId="{DAE1C1DB-8992-4005-9376-F88BAB28932A}" srcOrd="0" destOrd="0" presId="urn:microsoft.com/office/officeart/2008/layout/VerticalCurvedList"/>
    <dgm:cxn modelId="{FC7DDD3F-0675-4D0C-9734-4906E6BB051D}" srcId="{80E2DEE9-58A3-4307-861D-C1048DF31759}" destId="{D1A86A20-34D6-4C9F-A83F-2180C991562F}" srcOrd="5" destOrd="0" parTransId="{E09E763E-087C-43D9-96AE-CDAAA717C634}" sibTransId="{35C8A262-A534-41D3-860B-6A46474E0E2E}"/>
    <dgm:cxn modelId="{D3AC3D82-7708-4092-A17A-E7F09FD9EAB2}" type="presOf" srcId="{80E2DEE9-58A3-4307-861D-C1048DF31759}" destId="{A6ABA15A-AF0B-498D-BF1D-37CF59F2B736}" srcOrd="0" destOrd="0" presId="urn:microsoft.com/office/officeart/2008/layout/VerticalCurvedList"/>
    <dgm:cxn modelId="{921064E3-9E69-48B2-9128-9AA2B6351CD7}" type="presOf" srcId="{D1A86A20-34D6-4C9F-A83F-2180C991562F}" destId="{37FA51C8-CB45-4868-BA50-A5136F5D48E4}" srcOrd="0" destOrd="0" presId="urn:microsoft.com/office/officeart/2008/layout/VerticalCurvedList"/>
    <dgm:cxn modelId="{9D8AC413-9094-4B05-B48B-2586ADCB2F67}" srcId="{80E2DEE9-58A3-4307-861D-C1048DF31759}" destId="{3F5DF0C3-889A-48EC-BAA3-1634660F1242}" srcOrd="3" destOrd="0" parTransId="{E0AFC6AC-4890-470A-9AE3-4FA824C26E8C}" sibTransId="{B50FA7DF-720C-4695-ACA4-FE9997B48666}"/>
    <dgm:cxn modelId="{2D1BEE5D-5327-4B82-A4B1-6807FA598727}" type="presParOf" srcId="{A6ABA15A-AF0B-498D-BF1D-37CF59F2B736}" destId="{F3700274-ADFC-44CE-9262-8D3DF83FC0CD}" srcOrd="0" destOrd="0" presId="urn:microsoft.com/office/officeart/2008/layout/VerticalCurvedList"/>
    <dgm:cxn modelId="{40FEB819-C993-40B1-8AF0-072F4DA17043}" type="presParOf" srcId="{F3700274-ADFC-44CE-9262-8D3DF83FC0CD}" destId="{1CBC659E-9789-43D8-AC03-B11A266DFDF3}" srcOrd="0" destOrd="0" presId="urn:microsoft.com/office/officeart/2008/layout/VerticalCurvedList"/>
    <dgm:cxn modelId="{17B893CE-DA46-4E1A-B53C-9139CA4253CB}" type="presParOf" srcId="{1CBC659E-9789-43D8-AC03-B11A266DFDF3}" destId="{20EABC40-A4EF-4176-B37D-FDAC629BB41E}" srcOrd="0" destOrd="0" presId="urn:microsoft.com/office/officeart/2008/layout/VerticalCurvedList"/>
    <dgm:cxn modelId="{C895C9A3-31FC-45B3-AC77-15F3BECBDC65}" type="presParOf" srcId="{1CBC659E-9789-43D8-AC03-B11A266DFDF3}" destId="{DAE1C1DB-8992-4005-9376-F88BAB28932A}" srcOrd="1" destOrd="0" presId="urn:microsoft.com/office/officeart/2008/layout/VerticalCurvedList"/>
    <dgm:cxn modelId="{32118B5A-9183-4DB2-B988-CF6DF96CBC13}" type="presParOf" srcId="{1CBC659E-9789-43D8-AC03-B11A266DFDF3}" destId="{F762DF77-1414-4482-9BC9-74AFF00A135B}" srcOrd="2" destOrd="0" presId="urn:microsoft.com/office/officeart/2008/layout/VerticalCurvedList"/>
    <dgm:cxn modelId="{0E4444A7-2937-40B0-AA25-CB7D0431A93B}" type="presParOf" srcId="{1CBC659E-9789-43D8-AC03-B11A266DFDF3}" destId="{F9768F40-BB47-4854-9824-831A6BA1F323}" srcOrd="3" destOrd="0" presId="urn:microsoft.com/office/officeart/2008/layout/VerticalCurvedList"/>
    <dgm:cxn modelId="{9B79E50B-EF05-4C5F-9C37-26B58809644E}" type="presParOf" srcId="{F3700274-ADFC-44CE-9262-8D3DF83FC0CD}" destId="{890B5754-8B66-406D-A5A3-88BA9F1B3550}" srcOrd="1" destOrd="0" presId="urn:microsoft.com/office/officeart/2008/layout/VerticalCurvedList"/>
    <dgm:cxn modelId="{0D9746C2-B094-4A60-B668-BD77E8E87817}" type="presParOf" srcId="{F3700274-ADFC-44CE-9262-8D3DF83FC0CD}" destId="{8A20A62E-3755-46E4-91C0-7979F94C8C49}" srcOrd="2" destOrd="0" presId="urn:microsoft.com/office/officeart/2008/layout/VerticalCurvedList"/>
    <dgm:cxn modelId="{874FC834-BBE5-4788-93E8-3D8B7305CD67}" type="presParOf" srcId="{8A20A62E-3755-46E4-91C0-7979F94C8C49}" destId="{CB28B8A4-A5A3-48DE-925B-EEF79EB52BA9}" srcOrd="0" destOrd="0" presId="urn:microsoft.com/office/officeart/2008/layout/VerticalCurvedList"/>
    <dgm:cxn modelId="{A951541C-963D-4426-A428-29183AC032EC}" type="presParOf" srcId="{F3700274-ADFC-44CE-9262-8D3DF83FC0CD}" destId="{137EA68A-48D6-4206-A9C3-44631D555421}" srcOrd="3" destOrd="0" presId="urn:microsoft.com/office/officeart/2008/layout/VerticalCurvedList"/>
    <dgm:cxn modelId="{967275BB-5275-49A7-9C44-EFAFC8793B96}" type="presParOf" srcId="{F3700274-ADFC-44CE-9262-8D3DF83FC0CD}" destId="{0AD8DA0B-2032-450E-87AC-00FB6401D587}" srcOrd="4" destOrd="0" presId="urn:microsoft.com/office/officeart/2008/layout/VerticalCurvedList"/>
    <dgm:cxn modelId="{A02EB369-C8B2-4A1A-9A52-63C80E73ACB4}" type="presParOf" srcId="{0AD8DA0B-2032-450E-87AC-00FB6401D587}" destId="{200197CE-347C-4F72-B5B5-823094228213}" srcOrd="0" destOrd="0" presId="urn:microsoft.com/office/officeart/2008/layout/VerticalCurvedList"/>
    <dgm:cxn modelId="{AB857F1B-6824-476D-AA69-AA26B2954638}" type="presParOf" srcId="{F3700274-ADFC-44CE-9262-8D3DF83FC0CD}" destId="{991F17D6-07DF-42C4-AA50-E4C2B65EEF3D}" srcOrd="5" destOrd="0" presId="urn:microsoft.com/office/officeart/2008/layout/VerticalCurvedList"/>
    <dgm:cxn modelId="{32DCB1D5-E382-4B77-8C81-0D10BB5C4FC3}" type="presParOf" srcId="{F3700274-ADFC-44CE-9262-8D3DF83FC0CD}" destId="{43DA6EBB-0568-499B-A24E-18A5E3A6BD7D}" srcOrd="6" destOrd="0" presId="urn:microsoft.com/office/officeart/2008/layout/VerticalCurvedList"/>
    <dgm:cxn modelId="{0591DFF4-87C7-49DC-AC98-01C6FA223967}" type="presParOf" srcId="{43DA6EBB-0568-499B-A24E-18A5E3A6BD7D}" destId="{11B31AAA-BE13-41EA-B95C-3D448C5BD087}" srcOrd="0" destOrd="0" presId="urn:microsoft.com/office/officeart/2008/layout/VerticalCurvedList"/>
    <dgm:cxn modelId="{0036AFA9-78B2-4E96-85B6-4635081C057E}" type="presParOf" srcId="{F3700274-ADFC-44CE-9262-8D3DF83FC0CD}" destId="{AE910806-6E8E-4A77-B35E-AC6FE5FFD5FF}" srcOrd="7" destOrd="0" presId="urn:microsoft.com/office/officeart/2008/layout/VerticalCurvedList"/>
    <dgm:cxn modelId="{CF4B55B3-7213-4C95-A9E9-40DED261B615}" type="presParOf" srcId="{F3700274-ADFC-44CE-9262-8D3DF83FC0CD}" destId="{75656425-D800-47A1-B858-5A5DF190A78F}" srcOrd="8" destOrd="0" presId="urn:microsoft.com/office/officeart/2008/layout/VerticalCurvedList"/>
    <dgm:cxn modelId="{09948945-86D1-4F53-85DD-147BCAEB1E21}" type="presParOf" srcId="{75656425-D800-47A1-B858-5A5DF190A78F}" destId="{7CF1CB64-A9F1-4DF8-9614-E40799B88AB5}" srcOrd="0" destOrd="0" presId="urn:microsoft.com/office/officeart/2008/layout/VerticalCurvedList"/>
    <dgm:cxn modelId="{59744AF4-E4F3-4F36-B96D-1DAABC27C247}" type="presParOf" srcId="{F3700274-ADFC-44CE-9262-8D3DF83FC0CD}" destId="{2C3BCD63-8CD4-4A03-BAC6-0633357D4103}" srcOrd="9" destOrd="0" presId="urn:microsoft.com/office/officeart/2008/layout/VerticalCurvedList"/>
    <dgm:cxn modelId="{E7369F4C-F511-4A3C-95DC-68A48B689CC8}" type="presParOf" srcId="{F3700274-ADFC-44CE-9262-8D3DF83FC0CD}" destId="{C39BD8FE-EA89-4B36-93FE-B1134F47C37A}" srcOrd="10" destOrd="0" presId="urn:microsoft.com/office/officeart/2008/layout/VerticalCurvedList"/>
    <dgm:cxn modelId="{193444B7-37BE-47BD-9F15-D79FDD77174E}" type="presParOf" srcId="{C39BD8FE-EA89-4B36-93FE-B1134F47C37A}" destId="{D6C0BFB0-34CB-4298-B1DA-1690A9E8D048}" srcOrd="0" destOrd="0" presId="urn:microsoft.com/office/officeart/2008/layout/VerticalCurvedList"/>
    <dgm:cxn modelId="{D0F024AA-55F2-4DC0-A2B4-3AD36B81EA92}" type="presParOf" srcId="{F3700274-ADFC-44CE-9262-8D3DF83FC0CD}" destId="{37FA51C8-CB45-4868-BA50-A5136F5D48E4}" srcOrd="11" destOrd="0" presId="urn:microsoft.com/office/officeart/2008/layout/VerticalCurvedList"/>
    <dgm:cxn modelId="{CF577013-52F6-4F61-BEC6-F3DEBE15F72F}" type="presParOf" srcId="{F3700274-ADFC-44CE-9262-8D3DF83FC0CD}" destId="{841E5CB0-53DC-439A-A147-26255A76D75B}" srcOrd="12" destOrd="0" presId="urn:microsoft.com/office/officeart/2008/layout/VerticalCurvedList"/>
    <dgm:cxn modelId="{146FCB07-1A8F-45E8-B7C1-713C82162D59}" type="presParOf" srcId="{841E5CB0-53DC-439A-A147-26255A76D75B}" destId="{E6BA7FBD-B723-46D2-97E8-054BE039FF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597C4-06DC-49FD-8829-B44D6FF436B5}">
      <dsp:nvSpPr>
        <dsp:cNvPr id="0" name=""/>
        <dsp:cNvSpPr/>
      </dsp:nvSpPr>
      <dsp:spPr>
        <a:xfrm>
          <a:off x="4132891" y="1704741"/>
          <a:ext cx="2675016" cy="567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426"/>
              </a:lnTo>
              <a:lnTo>
                <a:pt x="2675016" y="380426"/>
              </a:lnTo>
              <a:lnTo>
                <a:pt x="2675016" y="567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E27EC-31FF-4708-A404-93083E8320D7}">
      <dsp:nvSpPr>
        <dsp:cNvPr id="0" name=""/>
        <dsp:cNvSpPr/>
      </dsp:nvSpPr>
      <dsp:spPr>
        <a:xfrm>
          <a:off x="3969094" y="1704741"/>
          <a:ext cx="163797" cy="2075065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888434"/>
              </a:lnTo>
              <a:lnTo>
                <a:pt x="0" y="1888434"/>
              </a:lnTo>
              <a:lnTo>
                <a:pt x="0" y="20750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095CC-5D91-4CB7-B81A-A97123D9A13B}">
      <dsp:nvSpPr>
        <dsp:cNvPr id="0" name=""/>
        <dsp:cNvSpPr/>
      </dsp:nvSpPr>
      <dsp:spPr>
        <a:xfrm>
          <a:off x="1168426" y="1704741"/>
          <a:ext cx="2964464" cy="542904"/>
        </a:xfrm>
        <a:custGeom>
          <a:avLst/>
          <a:gdLst/>
          <a:ahLst/>
          <a:cxnLst/>
          <a:rect l="0" t="0" r="0" b="0"/>
          <a:pathLst>
            <a:path>
              <a:moveTo>
                <a:pt x="2964464" y="0"/>
              </a:moveTo>
              <a:lnTo>
                <a:pt x="2964464" y="356274"/>
              </a:lnTo>
              <a:lnTo>
                <a:pt x="0" y="356274"/>
              </a:lnTo>
              <a:lnTo>
                <a:pt x="0" y="542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80AAF-9A41-4BD9-8A20-A499B2C27C7E}">
      <dsp:nvSpPr>
        <dsp:cNvPr id="0" name=""/>
        <dsp:cNvSpPr/>
      </dsp:nvSpPr>
      <dsp:spPr>
        <a:xfrm>
          <a:off x="3125589" y="425467"/>
          <a:ext cx="2014604" cy="1279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AC595-9FD1-4ECB-8C47-FFEC2B52044F}">
      <dsp:nvSpPr>
        <dsp:cNvPr id="0" name=""/>
        <dsp:cNvSpPr/>
      </dsp:nvSpPr>
      <dsp:spPr>
        <a:xfrm>
          <a:off x="3349434" y="638120"/>
          <a:ext cx="2014604" cy="1279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Типы диареи по механизму развития</a:t>
          </a:r>
          <a:endParaRPr lang="ru-RU" sz="1600" b="1" kern="1200" dirty="0"/>
        </a:p>
      </dsp:txBody>
      <dsp:txXfrm>
        <a:off x="3386903" y="675589"/>
        <a:ext cx="1939666" cy="1204335"/>
      </dsp:txXfrm>
    </dsp:sp>
    <dsp:sp modelId="{EEFACC0A-A4A5-49BA-8441-FF186B86F6A3}">
      <dsp:nvSpPr>
        <dsp:cNvPr id="0" name=""/>
        <dsp:cNvSpPr/>
      </dsp:nvSpPr>
      <dsp:spPr>
        <a:xfrm>
          <a:off x="-28036" y="2247646"/>
          <a:ext cx="2392927" cy="1582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6828D-71B4-4D49-82EB-3C29CEFD1C7D}">
      <dsp:nvSpPr>
        <dsp:cNvPr id="0" name=""/>
        <dsp:cNvSpPr/>
      </dsp:nvSpPr>
      <dsp:spPr>
        <a:xfrm>
          <a:off x="195808" y="2460299"/>
          <a:ext cx="2392927" cy="1582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Секреторная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Возбудители             </a:t>
          </a:r>
          <a:r>
            <a:rPr lang="en-US" sz="1400" b="1" kern="1200" dirty="0" smtClean="0"/>
            <a:t>V. </a:t>
          </a:r>
          <a:r>
            <a:rPr lang="en-US" sz="1400" b="1" kern="1200" dirty="0" err="1" smtClean="0"/>
            <a:t>cholerae</a:t>
          </a:r>
          <a:r>
            <a:rPr lang="en-US" sz="1400" b="1" kern="1200" dirty="0" smtClean="0"/>
            <a:t>,</a:t>
          </a:r>
          <a:r>
            <a:rPr lang="ru-RU" sz="1400" b="1" kern="1200" dirty="0" smtClean="0"/>
            <a:t>             </a:t>
          </a:r>
          <a:r>
            <a:rPr lang="en-US" sz="1400" b="1" kern="1200" dirty="0" smtClean="0"/>
            <a:t> Cl. </a:t>
          </a:r>
          <a:r>
            <a:rPr lang="en-US" sz="1400" b="1" kern="1200" dirty="0" err="1" smtClean="0"/>
            <a:t>Perfringens</a:t>
          </a:r>
          <a:r>
            <a:rPr lang="en-US" sz="1400" b="1" kern="1200" dirty="0" smtClean="0"/>
            <a:t> </a:t>
          </a:r>
          <a:r>
            <a:rPr lang="ru-RU" sz="1400" b="1" kern="1200" dirty="0" smtClean="0"/>
            <a:t>и </a:t>
          </a:r>
          <a:r>
            <a:rPr lang="ru-RU" sz="1400" b="1" kern="1200" dirty="0" err="1" smtClean="0"/>
            <a:t>энтеропатогенные</a:t>
          </a:r>
          <a:r>
            <a:rPr lang="ru-RU" sz="1400" b="1" kern="1200" dirty="0" smtClean="0"/>
            <a:t>   </a:t>
          </a:r>
          <a:r>
            <a:rPr lang="en-US" sz="1400" b="1" kern="1200" dirty="0" smtClean="0"/>
            <a:t>E. coli, B. cereus,</a:t>
          </a:r>
          <a:r>
            <a:rPr lang="ru-RU" sz="1400" b="1" kern="1200" dirty="0" smtClean="0"/>
            <a:t>      </a:t>
          </a:r>
          <a:r>
            <a:rPr lang="en-US" sz="1400" b="1" kern="1200" dirty="0" smtClean="0"/>
            <a:t> S. </a:t>
          </a:r>
          <a:r>
            <a:rPr lang="en-US" sz="1400" b="1" kern="1200" dirty="0" err="1" smtClean="0"/>
            <a:t>aureus</a:t>
          </a:r>
          <a:endParaRPr lang="ru-RU" sz="1400" b="1" kern="1200" dirty="0"/>
        </a:p>
      </dsp:txBody>
      <dsp:txXfrm>
        <a:off x="242159" y="2506650"/>
        <a:ext cx="2300225" cy="1489823"/>
      </dsp:txXfrm>
    </dsp:sp>
    <dsp:sp modelId="{04E6B1AF-5E10-42F2-A142-94953D73B6BB}">
      <dsp:nvSpPr>
        <dsp:cNvPr id="0" name=""/>
        <dsp:cNvSpPr/>
      </dsp:nvSpPr>
      <dsp:spPr>
        <a:xfrm>
          <a:off x="2836130" y="3779807"/>
          <a:ext cx="2265926" cy="1781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1F68D-F851-4DCD-BDBD-F6B20DB1E7E9}">
      <dsp:nvSpPr>
        <dsp:cNvPr id="0" name=""/>
        <dsp:cNvSpPr/>
      </dsp:nvSpPr>
      <dsp:spPr>
        <a:xfrm>
          <a:off x="3059975" y="3992460"/>
          <a:ext cx="2265926" cy="1781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Осмотическая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Вирусы: рота-, </a:t>
          </a:r>
          <a:r>
            <a:rPr lang="ru-RU" sz="1400" b="1" kern="1200" dirty="0" err="1" smtClean="0"/>
            <a:t>адено</a:t>
          </a:r>
          <a:r>
            <a:rPr lang="ru-RU" sz="1400" b="1" kern="1200" dirty="0" smtClean="0"/>
            <a:t>-, </a:t>
          </a:r>
          <a:r>
            <a:rPr lang="ru-RU" sz="1400" b="1" kern="1200" dirty="0" err="1" smtClean="0"/>
            <a:t>рео</a:t>
          </a:r>
          <a:r>
            <a:rPr lang="ru-RU" sz="1400" b="1" kern="1200" dirty="0" smtClean="0"/>
            <a:t>-, и др., </a:t>
          </a:r>
          <a:r>
            <a:rPr lang="ru-RU" sz="1400" b="1" kern="1200" dirty="0" err="1" smtClean="0"/>
            <a:t>лямблии</a:t>
          </a: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Поступление </a:t>
          </a:r>
          <a:r>
            <a:rPr lang="ru-RU" sz="1400" b="1" kern="1200" dirty="0" err="1" smtClean="0"/>
            <a:t>осмотически</a:t>
          </a:r>
          <a:r>
            <a:rPr lang="ru-RU" sz="1400" b="1" kern="1200" dirty="0" smtClean="0"/>
            <a:t> активных веществ в кишечник</a:t>
          </a:r>
          <a:endParaRPr lang="ru-RU" sz="1400" b="1" kern="1200" dirty="0"/>
        </a:p>
      </dsp:txBody>
      <dsp:txXfrm>
        <a:off x="3112166" y="4044651"/>
        <a:ext cx="2161544" cy="1677556"/>
      </dsp:txXfrm>
    </dsp:sp>
    <dsp:sp modelId="{BB52104E-8A4B-4F43-A4E1-E6B38CFECB80}">
      <dsp:nvSpPr>
        <dsp:cNvPr id="0" name=""/>
        <dsp:cNvSpPr/>
      </dsp:nvSpPr>
      <dsp:spPr>
        <a:xfrm>
          <a:off x="5475146" y="2271799"/>
          <a:ext cx="2665523" cy="1788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B00D8-1FAA-4A64-A83F-BC5305261A05}">
      <dsp:nvSpPr>
        <dsp:cNvPr id="0" name=""/>
        <dsp:cNvSpPr/>
      </dsp:nvSpPr>
      <dsp:spPr>
        <a:xfrm>
          <a:off x="5698991" y="2484452"/>
          <a:ext cx="2665523" cy="1788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Воспалительная (инвазия)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Шигеллы</a:t>
          </a:r>
          <a:r>
            <a:rPr lang="ru-RU" sz="1200" b="1" kern="1200" dirty="0" smtClean="0"/>
            <a:t>, сальмонеллы, кишечные </a:t>
          </a:r>
          <a:r>
            <a:rPr lang="ru-RU" sz="1200" b="1" kern="1200" dirty="0" err="1" smtClean="0"/>
            <a:t>иерсинии</a:t>
          </a:r>
          <a:r>
            <a:rPr lang="ru-RU" sz="1200" b="1" kern="1200" dirty="0" smtClean="0"/>
            <a:t>, </a:t>
          </a:r>
          <a:r>
            <a:rPr lang="ru-RU" sz="1200" b="1" kern="1200" dirty="0" err="1" smtClean="0"/>
            <a:t>кампилобактреы</a:t>
          </a:r>
          <a:r>
            <a:rPr lang="ru-RU" sz="1200" b="1" kern="1200" dirty="0" smtClean="0"/>
            <a:t>, </a:t>
          </a:r>
          <a:r>
            <a:rPr lang="ru-RU" sz="1200" b="1" kern="1200" dirty="0" err="1" smtClean="0"/>
            <a:t>клостридии</a:t>
          </a:r>
          <a:r>
            <a:rPr lang="ru-RU" sz="1200" b="1" kern="1200" dirty="0" smtClean="0"/>
            <a:t>, стафилококки, др. </a:t>
          </a:r>
          <a:r>
            <a:rPr lang="ru-RU" sz="1200" b="1" kern="1200" dirty="0" err="1" smtClean="0"/>
            <a:t>энтеробактерии</a:t>
          </a:r>
          <a:r>
            <a:rPr lang="ru-RU" sz="1200" b="1" kern="1200" dirty="0" smtClean="0"/>
            <a:t>, </a:t>
          </a:r>
          <a:r>
            <a:rPr lang="ru-RU" sz="1200" b="1" kern="1200" dirty="0" err="1" smtClean="0"/>
            <a:t>лямблии</a:t>
          </a:r>
          <a:r>
            <a:rPr lang="ru-RU" sz="1200" b="1" kern="1200" dirty="0" smtClean="0"/>
            <a:t>, амебы</a:t>
          </a:r>
          <a:endParaRPr lang="ru-RU" sz="1200" b="1" kern="1200" dirty="0"/>
        </a:p>
      </dsp:txBody>
      <dsp:txXfrm>
        <a:off x="5751365" y="2536826"/>
        <a:ext cx="2560775" cy="1683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1C1DB-8992-4005-9376-F88BAB28932A}">
      <dsp:nvSpPr>
        <dsp:cNvPr id="0" name=""/>
        <dsp:cNvSpPr/>
      </dsp:nvSpPr>
      <dsp:spPr>
        <a:xfrm>
          <a:off x="-5954765" y="-909741"/>
          <a:ext cx="7077283" cy="707728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B5754-8B66-406D-A5A3-88BA9F1B3550}">
      <dsp:nvSpPr>
        <dsp:cNvPr id="0" name=""/>
        <dsp:cNvSpPr/>
      </dsp:nvSpPr>
      <dsp:spPr>
        <a:xfrm>
          <a:off x="411983" y="276875"/>
          <a:ext cx="6514589" cy="55354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37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FFFF00"/>
              </a:solidFill>
              <a:latin typeface="Georgia" panose="02040502050405020303" pitchFamily="18" charset="0"/>
            </a:rPr>
            <a:t>Антисекреторный</a:t>
          </a:r>
          <a:r>
            <a:rPr lang="ru-RU" sz="1600" b="1" kern="1200" dirty="0" smtClean="0">
              <a:solidFill>
                <a:srgbClr val="FFFF00"/>
              </a:solidFill>
              <a:latin typeface="Georgia" panose="02040502050405020303" pitchFamily="18" charset="0"/>
            </a:rPr>
            <a:t> механизм действия:</a:t>
          </a:r>
          <a:r>
            <a:rPr lang="ru-RU" sz="1600" b="1" kern="1200" dirty="0" smtClean="0">
              <a:latin typeface="Georgia" panose="02040502050405020303" pitchFamily="18" charset="0"/>
            </a:rPr>
            <a:t> </a:t>
          </a:r>
          <a:r>
            <a:rPr lang="ru-RU" sz="1600" kern="1200" dirty="0" smtClean="0">
              <a:latin typeface="Georgia" panose="02040502050405020303" pitchFamily="18" charset="0"/>
            </a:rPr>
            <a:t>останавливает потери воды и электролитов с жидким стулом </a:t>
          </a:r>
          <a:r>
            <a:rPr lang="en-US" sz="1600" kern="1200" dirty="0" smtClean="0">
              <a:latin typeface="Georgia" panose="02040502050405020303" pitchFamily="18" charset="0"/>
            </a:rPr>
            <a:t>[1]</a:t>
          </a:r>
          <a:endParaRPr lang="ru-RU" sz="1600" kern="1200" dirty="0">
            <a:latin typeface="Georgia" panose="02040502050405020303" pitchFamily="18" charset="0"/>
          </a:endParaRPr>
        </a:p>
      </dsp:txBody>
      <dsp:txXfrm>
        <a:off x="411983" y="276875"/>
        <a:ext cx="6514589" cy="553541"/>
      </dsp:txXfrm>
    </dsp:sp>
    <dsp:sp modelId="{CB28B8A4-A5A3-48DE-925B-EEF79EB52BA9}">
      <dsp:nvSpPr>
        <dsp:cNvPr id="0" name=""/>
        <dsp:cNvSpPr/>
      </dsp:nvSpPr>
      <dsp:spPr>
        <a:xfrm>
          <a:off x="66020" y="207683"/>
          <a:ext cx="691926" cy="691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EA68A-48D6-4206-A9C3-44631D555421}">
      <dsp:nvSpPr>
        <dsp:cNvPr id="0" name=""/>
        <dsp:cNvSpPr/>
      </dsp:nvSpPr>
      <dsp:spPr>
        <a:xfrm>
          <a:off x="874761" y="1132927"/>
          <a:ext cx="6059263" cy="553541"/>
        </a:xfrm>
        <a:prstGeom prst="rect">
          <a:avLst/>
        </a:prstGeom>
        <a:solidFill>
          <a:schemeClr val="accent1">
            <a:shade val="80000"/>
            <a:hueOff val="61249"/>
            <a:satOff val="-878"/>
            <a:lumOff val="51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37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Georgia" panose="02040502050405020303" pitchFamily="18" charset="0"/>
            </a:rPr>
            <a:t>Начало действия </a:t>
          </a:r>
          <a:r>
            <a:rPr lang="ru-RU" sz="1600" b="1" kern="1200" dirty="0" smtClean="0">
              <a:solidFill>
                <a:srgbClr val="FFFF00"/>
              </a:solidFill>
              <a:latin typeface="Georgia" panose="02040502050405020303" pitchFamily="18" charset="0"/>
            </a:rPr>
            <a:t>через 30 мин </a:t>
          </a:r>
          <a:r>
            <a:rPr lang="en-US" sz="1600" b="1" kern="1200" dirty="0" smtClean="0">
              <a:solidFill>
                <a:schemeClr val="bg1"/>
              </a:solidFill>
              <a:latin typeface="Georgia" panose="02040502050405020303" pitchFamily="18" charset="0"/>
            </a:rPr>
            <a:t>[</a:t>
          </a:r>
          <a:r>
            <a:rPr lang="en-US" sz="1600" kern="1200" dirty="0" smtClean="0">
              <a:latin typeface="Georgia" panose="02040502050405020303" pitchFamily="18" charset="0"/>
            </a:rPr>
            <a:t>2]</a:t>
          </a:r>
          <a:endParaRPr lang="ru-RU" sz="1600" kern="1200" dirty="0">
            <a:latin typeface="Georgia" panose="02040502050405020303" pitchFamily="18" charset="0"/>
          </a:endParaRPr>
        </a:p>
      </dsp:txBody>
      <dsp:txXfrm>
        <a:off x="874761" y="1132927"/>
        <a:ext cx="6059263" cy="553541"/>
      </dsp:txXfrm>
    </dsp:sp>
    <dsp:sp modelId="{200197CE-347C-4F72-B5B5-823094228213}">
      <dsp:nvSpPr>
        <dsp:cNvPr id="0" name=""/>
        <dsp:cNvSpPr/>
      </dsp:nvSpPr>
      <dsp:spPr>
        <a:xfrm>
          <a:off x="521345" y="1037889"/>
          <a:ext cx="691926" cy="691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61249"/>
              <a:satOff val="-878"/>
              <a:lumOff val="51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F17D6-07DF-42C4-AA50-E4C2B65EEF3D}">
      <dsp:nvSpPr>
        <dsp:cNvPr id="0" name=""/>
        <dsp:cNvSpPr/>
      </dsp:nvSpPr>
      <dsp:spPr>
        <a:xfrm>
          <a:off x="1274716" y="1948226"/>
          <a:ext cx="5698635" cy="553541"/>
        </a:xfrm>
        <a:prstGeom prst="rect">
          <a:avLst/>
        </a:prstGeom>
        <a:solidFill>
          <a:schemeClr val="accent1">
            <a:shade val="80000"/>
            <a:hueOff val="122498"/>
            <a:satOff val="-1757"/>
            <a:lumOff val="102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37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Georgia" panose="02040502050405020303" pitchFamily="18" charset="0"/>
            </a:rPr>
            <a:t>Останавливает диарею </a:t>
          </a:r>
          <a:r>
            <a:rPr lang="ru-RU" sz="1600" b="1" kern="1200" dirty="0" smtClean="0">
              <a:solidFill>
                <a:srgbClr val="FFFF00"/>
              </a:solidFill>
              <a:latin typeface="Georgia" panose="02040502050405020303" pitchFamily="18" charset="0"/>
            </a:rPr>
            <a:t>с 1 суток </a:t>
          </a:r>
          <a:r>
            <a:rPr lang="en-US" sz="1600" b="1" kern="1200" dirty="0" smtClean="0">
              <a:solidFill>
                <a:schemeClr val="bg1"/>
              </a:solidFill>
              <a:latin typeface="Georgia" panose="02040502050405020303" pitchFamily="18" charset="0"/>
            </a:rPr>
            <a:t>[3]</a:t>
          </a:r>
          <a:r>
            <a:rPr lang="ru-RU" sz="1600" b="1" kern="1200" dirty="0" smtClean="0">
              <a:solidFill>
                <a:schemeClr val="bg1"/>
              </a:solidFill>
              <a:latin typeface="Georgia" panose="02040502050405020303" pitchFamily="18" charset="0"/>
            </a:rPr>
            <a:t> </a:t>
          </a:r>
          <a:endParaRPr lang="ru-RU" sz="1600" b="1" kern="1200" dirty="0">
            <a:solidFill>
              <a:schemeClr val="bg1"/>
            </a:solidFill>
            <a:latin typeface="Georgia" panose="02040502050405020303" pitchFamily="18" charset="0"/>
          </a:endParaRPr>
        </a:p>
      </dsp:txBody>
      <dsp:txXfrm>
        <a:off x="1274716" y="1948226"/>
        <a:ext cx="5698635" cy="553541"/>
      </dsp:txXfrm>
    </dsp:sp>
    <dsp:sp modelId="{11B31AAA-BE13-41EA-B95C-3D448C5BD087}">
      <dsp:nvSpPr>
        <dsp:cNvPr id="0" name=""/>
        <dsp:cNvSpPr/>
      </dsp:nvSpPr>
      <dsp:spPr>
        <a:xfrm>
          <a:off x="729554" y="1868096"/>
          <a:ext cx="691926" cy="691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22498"/>
              <a:satOff val="-1757"/>
              <a:lumOff val="102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10806-6E8E-4A77-B35E-AC6FE5FFD5FF}">
      <dsp:nvSpPr>
        <dsp:cNvPr id="0" name=""/>
        <dsp:cNvSpPr/>
      </dsp:nvSpPr>
      <dsp:spPr>
        <a:xfrm>
          <a:off x="1083299" y="2631039"/>
          <a:ext cx="5841108" cy="849325"/>
        </a:xfrm>
        <a:prstGeom prst="rect">
          <a:avLst/>
        </a:prstGeom>
        <a:solidFill>
          <a:schemeClr val="accent1">
            <a:shade val="80000"/>
            <a:hueOff val="183747"/>
            <a:satOff val="-2635"/>
            <a:lumOff val="15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37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Georgia" panose="02040502050405020303" pitchFamily="18" charset="0"/>
            </a:rPr>
            <a:t>Не влияет на </a:t>
          </a:r>
          <a:r>
            <a:rPr lang="ru-RU" sz="1600" b="1" kern="1200" dirty="0" err="1" smtClean="0">
              <a:solidFill>
                <a:srgbClr val="FFFF00"/>
              </a:solidFill>
              <a:latin typeface="Georgia" panose="02040502050405020303" pitchFamily="18" charset="0"/>
            </a:rPr>
            <a:t>перистальтикку</a:t>
          </a:r>
          <a:r>
            <a:rPr lang="ru-RU" sz="1600" b="1" kern="1200" dirty="0" smtClean="0">
              <a:solidFill>
                <a:srgbClr val="FFFF00"/>
              </a:solidFill>
              <a:latin typeface="Georgia" panose="02040502050405020303" pitchFamily="18" charset="0"/>
            </a:rPr>
            <a:t> кишечника </a:t>
          </a:r>
          <a:r>
            <a:rPr lang="en-US" sz="1600" b="0" kern="1200" dirty="0" smtClean="0">
              <a:solidFill>
                <a:schemeClr val="bg1"/>
              </a:solidFill>
              <a:latin typeface="Georgia" panose="02040502050405020303" pitchFamily="18" charset="0"/>
            </a:rPr>
            <a:t>[4]</a:t>
          </a:r>
          <a:r>
            <a:rPr lang="ru-RU" sz="1800" b="1" kern="1200" dirty="0" smtClean="0">
              <a:solidFill>
                <a:schemeClr val="bg1"/>
              </a:solidFill>
              <a:latin typeface="Georgia" panose="02040502050405020303" pitchFamily="18" charset="0"/>
            </a:rPr>
            <a:t>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latin typeface="Georgia" panose="02040502050405020303" pitchFamily="18" charset="0"/>
            </a:rPr>
            <a:t>без запоров и вздутия,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latin typeface="Georgia" panose="02040502050405020303" pitchFamily="18" charset="0"/>
            </a:rPr>
            <a:t>не вызывает патологического роста микрофлоры </a:t>
          </a:r>
          <a:endParaRPr lang="ru-RU" sz="1600" b="0" kern="1200" dirty="0">
            <a:latin typeface="Georgia" panose="02040502050405020303" pitchFamily="18" charset="0"/>
          </a:endParaRPr>
        </a:p>
      </dsp:txBody>
      <dsp:txXfrm>
        <a:off x="1083299" y="2631039"/>
        <a:ext cx="5841108" cy="849325"/>
      </dsp:txXfrm>
    </dsp:sp>
    <dsp:sp modelId="{7CF1CB64-A9F1-4DF8-9614-E40799B88AB5}">
      <dsp:nvSpPr>
        <dsp:cNvPr id="0" name=""/>
        <dsp:cNvSpPr/>
      </dsp:nvSpPr>
      <dsp:spPr>
        <a:xfrm>
          <a:off x="729554" y="2697777"/>
          <a:ext cx="691926" cy="691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83747"/>
              <a:satOff val="-2635"/>
              <a:lumOff val="15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BCD63-8CD4-4A03-BAC6-0633357D4103}">
      <dsp:nvSpPr>
        <dsp:cNvPr id="0" name=""/>
        <dsp:cNvSpPr/>
      </dsp:nvSpPr>
      <dsp:spPr>
        <a:xfrm>
          <a:off x="807140" y="3628576"/>
          <a:ext cx="6098406" cy="786510"/>
        </a:xfrm>
        <a:prstGeom prst="rect">
          <a:avLst/>
        </a:prstGeom>
        <a:solidFill>
          <a:schemeClr val="accent1">
            <a:shade val="80000"/>
            <a:hueOff val="244997"/>
            <a:satOff val="-3514"/>
            <a:lumOff val="204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37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  <a:latin typeface="Georgia" panose="02040502050405020303" pitchFamily="18" charset="0"/>
            </a:rPr>
            <a:t>Благоприятный профиль безопасности: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Georgia" panose="02040502050405020303" pitchFamily="18" charset="0"/>
            </a:rPr>
            <a:t>частота побочных эффектов до 5 раз ниже по сравнению с </a:t>
          </a:r>
          <a:r>
            <a:rPr lang="ru-RU" sz="1300" b="1" kern="1200" dirty="0" err="1" smtClean="0">
              <a:latin typeface="Georgia" panose="02040502050405020303" pitchFamily="18" charset="0"/>
            </a:rPr>
            <a:t>лоперамидом</a:t>
          </a:r>
          <a:r>
            <a:rPr lang="ru-RU" sz="1300" b="1" kern="1200" dirty="0" smtClean="0">
              <a:latin typeface="Georgia" panose="02040502050405020303" pitchFamily="18" charset="0"/>
            </a:rPr>
            <a:t> </a:t>
          </a:r>
          <a:r>
            <a:rPr lang="en-US" sz="1300" b="1" kern="1200" dirty="0" smtClean="0">
              <a:latin typeface="Georgia" panose="02040502050405020303" pitchFamily="18" charset="0"/>
            </a:rPr>
            <a:t>[5]</a:t>
          </a:r>
          <a:endParaRPr lang="ru-RU" sz="1300" b="1" kern="1200" dirty="0">
            <a:latin typeface="Georgia" panose="02040502050405020303" pitchFamily="18" charset="0"/>
          </a:endParaRPr>
        </a:p>
      </dsp:txBody>
      <dsp:txXfrm>
        <a:off x="807140" y="3628576"/>
        <a:ext cx="6098406" cy="786510"/>
      </dsp:txXfrm>
    </dsp:sp>
    <dsp:sp modelId="{D6C0BFB0-34CB-4298-B1DA-1690A9E8D048}">
      <dsp:nvSpPr>
        <dsp:cNvPr id="0" name=""/>
        <dsp:cNvSpPr/>
      </dsp:nvSpPr>
      <dsp:spPr>
        <a:xfrm>
          <a:off x="430731" y="3657602"/>
          <a:ext cx="691926" cy="691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44997"/>
              <a:satOff val="-3514"/>
              <a:lumOff val="204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A51C8-CB45-4868-BA50-A5136F5D48E4}">
      <dsp:nvSpPr>
        <dsp:cNvPr id="0" name=""/>
        <dsp:cNvSpPr/>
      </dsp:nvSpPr>
      <dsp:spPr>
        <a:xfrm>
          <a:off x="430745" y="4572001"/>
          <a:ext cx="6514589" cy="553541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37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eorgia" panose="02040502050405020303" pitchFamily="18" charset="0"/>
            </a:rPr>
            <a:t>Минимальный риск </a:t>
          </a:r>
          <a:r>
            <a:rPr lang="ru-RU" sz="1600" kern="1200" dirty="0" err="1" smtClean="0">
              <a:latin typeface="Georgia" panose="02040502050405020303" pitchFamily="18" charset="0"/>
            </a:rPr>
            <a:t>межлекарственного</a:t>
          </a:r>
          <a:r>
            <a:rPr lang="ru-RU" sz="1600" kern="1200" dirty="0" smtClean="0">
              <a:latin typeface="Georgia" panose="02040502050405020303" pitchFamily="18" charset="0"/>
            </a:rPr>
            <a:t> взаимодействия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eorgia" panose="02040502050405020303" pitchFamily="18" charset="0"/>
            </a:rPr>
            <a:t>1 капсула х 3 раза до 7 дней </a:t>
          </a:r>
          <a:r>
            <a:rPr lang="en-US" sz="1600" kern="1200" dirty="0" smtClean="0">
              <a:latin typeface="Georgia" panose="02040502050405020303" pitchFamily="18" charset="0"/>
            </a:rPr>
            <a:t>[2]</a:t>
          </a:r>
          <a:endParaRPr lang="ru-RU" sz="1600" kern="1200" dirty="0">
            <a:latin typeface="Georgia" panose="02040502050405020303" pitchFamily="18" charset="0"/>
          </a:endParaRPr>
        </a:p>
      </dsp:txBody>
      <dsp:txXfrm>
        <a:off x="430745" y="4572001"/>
        <a:ext cx="6514589" cy="553541"/>
      </dsp:txXfrm>
    </dsp:sp>
    <dsp:sp modelId="{E6BA7FBD-B723-46D2-97E8-054BE039FF98}">
      <dsp:nvSpPr>
        <dsp:cNvPr id="0" name=""/>
        <dsp:cNvSpPr/>
      </dsp:nvSpPr>
      <dsp:spPr>
        <a:xfrm>
          <a:off x="26704" y="4495800"/>
          <a:ext cx="691926" cy="691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76CFC-97B9-47B2-A3DB-15F536C1E430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334-D2A8-4A40-8BF3-D194D3719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7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94A07-681F-438B-8E3B-F1ECFA474FF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34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ct val="67000"/>
              </a:spcAft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spcAft>
                <a:spcPct val="67000"/>
              </a:spcAft>
            </a:pPr>
            <a:r>
              <a:rPr lang="en-US" altLang="en-US" b="1" dirty="0">
                <a:latin typeface="Arial" charset="0"/>
              </a:rPr>
              <a:t>REFERENCE:</a:t>
            </a:r>
          </a:p>
          <a:p>
            <a:pPr marL="227441" lvl="1" indent="-225883">
              <a:spcAft>
                <a:spcPct val="67000"/>
              </a:spcAft>
            </a:pPr>
            <a:r>
              <a:rPr lang="en-US" altLang="en-US" dirty="0">
                <a:latin typeface="Arial" charset="0"/>
              </a:rPr>
              <a:t>1. 	Farthing MJG. Novel targets for the pharmacotherapy of diarrhea: a view for the millennium. </a:t>
            </a:r>
            <a:r>
              <a:rPr lang="en-US" altLang="en-US" i="1" dirty="0">
                <a:latin typeface="Arial" charset="0"/>
              </a:rPr>
              <a:t>J Gastroenterol Hepatol.</a:t>
            </a:r>
            <a:r>
              <a:rPr lang="en-US" altLang="en-US" dirty="0">
                <a:latin typeface="Arial" charset="0"/>
              </a:rPr>
              <a:t> 2000;15 Suppl:G38-G45.</a:t>
            </a:r>
            <a:endParaRPr lang="en-US" altLang="en-US" baseline="30000" dirty="0">
              <a:latin typeface="Arial" charset="0"/>
              <a:cs typeface="Arial" charset="0"/>
            </a:endParaRPr>
          </a:p>
        </p:txBody>
      </p:sp>
      <p:sp>
        <p:nvSpPr>
          <p:cNvPr id="229380" name="Slide Number Placeholder 3"/>
          <p:cNvSpPr txBox="1">
            <a:spLocks noGrp="1"/>
          </p:cNvSpPr>
          <p:nvPr/>
        </p:nvSpPr>
        <p:spPr bwMode="auto">
          <a:xfrm>
            <a:off x="3884027" y="8686488"/>
            <a:ext cx="2972421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620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AB3BDE7-0E0D-44A1-B6FA-D633A79E27B1}" type="slidenum">
              <a:rPr lang="en-IN" altLang="en-US" sz="13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IN" alt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86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94A07-681F-438B-8E3B-F1ECFA474FF4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70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 txBox="1">
            <a:spLocks noGrp="1" noChangeArrowheads="1"/>
          </p:cNvSpPr>
          <p:nvPr/>
        </p:nvSpPr>
        <p:spPr bwMode="auto">
          <a:xfrm>
            <a:off x="3884027" y="8686488"/>
            <a:ext cx="2972421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620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45722E9-1082-4CC7-9140-F335289A92DF}" type="slidenum">
              <a:rPr lang="en-US" altLang="en-US" sz="1300">
                <a:solidFill>
                  <a:srgbClr val="000000"/>
                </a:solidFill>
                <a:latin typeface="Times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 sz="13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Aft>
                <a:spcPct val="67000"/>
              </a:spcAft>
            </a:pPr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41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Aft>
                <a:spcPct val="67000"/>
              </a:spcAft>
            </a:pPr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64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E0F2D-6EAE-48EE-9871-86B71DE288B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89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94A07-681F-438B-8E3B-F1ECFA474FF4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60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94A07-681F-438B-8E3B-F1ECFA474FF4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5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94A07-681F-438B-8E3B-F1ECFA474FF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9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76334-D2A8-4A40-8BF3-D194D37196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6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94A07-681F-438B-8E3B-F1ECFA474FF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4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D2C442-3EA1-48B2-9150-DB046AA8234E}" type="slidenum">
              <a:rPr lang="ru-RU" altLang="ru-RU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0854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854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itchFamily="34" charset="0"/>
                <a:cs typeface="Arial" pitchFamily="34" charset="0"/>
              </a:rPr>
              <a:t>Здесь представлены западные рекомендации по лечению острой диареи, вызванной различными инфекционными агентами. Как мы видим, везде фигурирует ципрофлоксацин (Ципролет как наиболее популярный в России бренд)</a:t>
            </a:r>
          </a:p>
        </p:txBody>
      </p:sp>
      <p:sp>
        <p:nvSpPr>
          <p:cNvPr id="108549" name="Номер слайда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914341" eaLnBrk="1" hangingPunct="1">
              <a:spcBef>
                <a:spcPct val="0"/>
              </a:spcBef>
            </a:pPr>
            <a:fld id="{37E86835-505F-4C0B-AD57-004E9DFAB924}" type="slidenum">
              <a:rPr lang="ru-RU" altLang="ru-RU">
                <a:solidFill>
                  <a:prstClr val="black"/>
                </a:solidFill>
                <a:latin typeface="Times New Roman" pitchFamily="18" charset="0"/>
              </a:rPr>
              <a:pPr algn="r" defTabSz="914341" eaLnBrk="1" hangingPunct="1">
                <a:spcBef>
                  <a:spcPct val="0"/>
                </a:spcBef>
              </a:pPr>
              <a:t>11</a:t>
            </a:fld>
            <a:endParaRPr lang="ru-RU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Noteworthy Bold"/>
                <a:ea typeface="Noteworthy Bold"/>
                <a:cs typeface="Noteworthy Bold"/>
              </a:rPr>
              <a:t>Арбидол – препарат с доказанным прямым противовирусным действием эффективен в отношении ведущих инфекционных агентов, вызывающих ОКИ. Арбидол, являясь средством этиотропной терапии, воздействует на все звенья патогенеза острой кишечной инфекции.</a:t>
            </a:r>
          </a:p>
        </p:txBody>
      </p:sp>
      <p:sp>
        <p:nvSpPr>
          <p:cNvPr id="23552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5E7B0533-F0AA-4236-B57F-9252BD73E188}" type="slidenum">
              <a:rPr lang="ru-RU" altLang="ru-RU" smtClean="0"/>
              <a:pPr algn="ctr" eaLnBrk="1" hangingPunct="1">
                <a:spcBef>
                  <a:spcPct val="0"/>
                </a:spcBef>
              </a:pPr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480BB2-7000-437A-A82B-B8FD92879EB8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16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8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Метаболиты с антибактериальной активностью (</a:t>
            </a:r>
            <a:r>
              <a:rPr lang="ru-RU" dirty="0" err="1" smtClean="0"/>
              <a:t>бактериоцины</a:t>
            </a:r>
            <a:r>
              <a:rPr lang="ru-RU" dirty="0" smtClean="0"/>
              <a:t>, лизоцим) угнетают патогенные и условно-патогенные микроорганизмы, не влияя при этом на полезную микрофлору кишечника</a:t>
            </a:r>
          </a:p>
          <a:p>
            <a:endParaRPr lang="ru-RU" dirty="0" smtClean="0"/>
          </a:p>
          <a:p>
            <a:r>
              <a:rPr lang="ru-RU" dirty="0" smtClean="0"/>
              <a:t>Метаболиты с ферментной активностью (гидролитические энзимы) способствуют полноценному пищеварению </a:t>
            </a:r>
          </a:p>
          <a:p>
            <a:endParaRPr lang="ru-RU" dirty="0" smtClean="0"/>
          </a:p>
          <a:p>
            <a:r>
              <a:rPr lang="ru-RU" dirty="0" err="1" smtClean="0"/>
              <a:t>Иммуноактивные</a:t>
            </a:r>
            <a:r>
              <a:rPr lang="ru-RU" dirty="0" smtClean="0"/>
              <a:t> факторы повышают иммунозащитные функции организма человека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87B2-C786-463E-A5B5-01CA6C405E65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3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76334-D2A8-4A40-8BF3-D194D371964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39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1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D0716-2FE9-4EF8-B0D4-CE2AC5422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649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6368-6384-432F-AD35-F1574F4A80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26A33-83B9-40E1-82E4-05D5F6A036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442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155C3-1CD6-4CE7-9136-CB2965CC4D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CC975-99FD-4C1D-BA1E-02F7314554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000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1D01F-BA88-4F1E-8C9A-0C6E32099E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39164-C7AD-4609-9924-2951F2EB36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3711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F745-0D9C-44C1-AB7F-1EAF7F004B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6AD0-D26A-4154-89BC-73A00D04E6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036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2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3" indent="0">
              <a:buNone/>
              <a:defRPr sz="1600" b="1"/>
            </a:lvl8pPr>
            <a:lvl9pPr marL="36573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2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3" indent="0">
              <a:buNone/>
              <a:defRPr sz="1600" b="1"/>
            </a:lvl8pPr>
            <a:lvl9pPr marL="36573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2F8B-5DE9-42F0-AD7C-69F1EE004D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5F774-C61A-4A45-A87B-50C01F7610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9406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0E3D-F20D-41DD-8F94-E0367A5FED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4DCD8-F957-4DE2-BEDD-2D84DA249D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1172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EDA57-CEF9-4E34-B38C-5089474F7B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858E4-0416-47C1-9042-30A18964DC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916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41" indent="0">
              <a:buNone/>
              <a:defRPr sz="1000"/>
            </a:lvl3pPr>
            <a:lvl4pPr marL="1371511" indent="0">
              <a:buNone/>
              <a:defRPr sz="900"/>
            </a:lvl4pPr>
            <a:lvl5pPr marL="1828682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3" indent="0">
              <a:buNone/>
              <a:defRPr sz="900"/>
            </a:lvl8pPr>
            <a:lvl9pPr marL="365736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E7C2C-5560-48E6-913A-9EFF135B4B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6FB74-6046-4F3D-A306-00DF5916D5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405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0" indent="0">
              <a:buNone/>
              <a:defRPr sz="2800"/>
            </a:lvl2pPr>
            <a:lvl3pPr marL="914341" indent="0">
              <a:buNone/>
              <a:defRPr sz="2400"/>
            </a:lvl3pPr>
            <a:lvl4pPr marL="1371511" indent="0">
              <a:buNone/>
              <a:defRPr sz="2000"/>
            </a:lvl4pPr>
            <a:lvl5pPr marL="1828682" indent="0">
              <a:buNone/>
              <a:defRPr sz="2000"/>
            </a:lvl5pPr>
            <a:lvl6pPr marL="2285852" indent="0">
              <a:buNone/>
              <a:defRPr sz="2000"/>
            </a:lvl6pPr>
            <a:lvl7pPr marL="2743022" indent="0">
              <a:buNone/>
              <a:defRPr sz="2000"/>
            </a:lvl7pPr>
            <a:lvl8pPr marL="3200193" indent="0">
              <a:buNone/>
              <a:defRPr sz="2000"/>
            </a:lvl8pPr>
            <a:lvl9pPr marL="3657363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41" indent="0">
              <a:buNone/>
              <a:defRPr sz="1000"/>
            </a:lvl3pPr>
            <a:lvl4pPr marL="1371511" indent="0">
              <a:buNone/>
              <a:defRPr sz="900"/>
            </a:lvl4pPr>
            <a:lvl5pPr marL="1828682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3" indent="0">
              <a:buNone/>
              <a:defRPr sz="900"/>
            </a:lvl8pPr>
            <a:lvl9pPr marL="365736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14390-4BA2-423D-A737-F423CB8C14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59AFD-4D4A-40A5-B818-3A005CF763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3092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1653-1B86-4C2E-86C6-A370DE581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8CE74-FD99-40C8-86C1-E302D55E5F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611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60BB-7365-453B-9940-607D17A452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6774A-5665-4129-B534-F68704E9C8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3514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8" indent="0" algn="ctr">
              <a:buNone/>
              <a:defRPr sz="1500"/>
            </a:lvl2pPr>
            <a:lvl3pPr marL="685756" indent="0" algn="ctr">
              <a:buNone/>
              <a:defRPr sz="1300"/>
            </a:lvl3pPr>
            <a:lvl4pPr marL="1028633" indent="0" algn="ctr">
              <a:buNone/>
              <a:defRPr sz="1200"/>
            </a:lvl4pPr>
            <a:lvl5pPr marL="1371511" indent="0" algn="ctr">
              <a:buNone/>
              <a:defRPr sz="1200"/>
            </a:lvl5pPr>
            <a:lvl6pPr marL="1714389" indent="0" algn="ctr">
              <a:buNone/>
              <a:defRPr sz="1200"/>
            </a:lvl6pPr>
            <a:lvl7pPr marL="2057267" indent="0" algn="ctr">
              <a:buNone/>
              <a:defRPr sz="1200"/>
            </a:lvl7pPr>
            <a:lvl8pPr marL="2400145" indent="0" algn="ctr">
              <a:buNone/>
              <a:defRPr sz="1200"/>
            </a:lvl8pPr>
            <a:lvl9pPr marL="2743022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15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56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6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0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6" indent="0">
              <a:buNone/>
              <a:defRPr sz="1300" b="1"/>
            </a:lvl3pPr>
            <a:lvl4pPr marL="1028633" indent="0">
              <a:buNone/>
              <a:defRPr sz="1200" b="1"/>
            </a:lvl4pPr>
            <a:lvl5pPr marL="1371511" indent="0">
              <a:buNone/>
              <a:defRPr sz="1200" b="1"/>
            </a:lvl5pPr>
            <a:lvl6pPr marL="1714389" indent="0">
              <a:buNone/>
              <a:defRPr sz="1200" b="1"/>
            </a:lvl6pPr>
            <a:lvl7pPr marL="2057267" indent="0">
              <a:buNone/>
              <a:defRPr sz="1200" b="1"/>
            </a:lvl7pPr>
            <a:lvl8pPr marL="2400145" indent="0">
              <a:buNone/>
              <a:defRPr sz="1200" b="1"/>
            </a:lvl8pPr>
            <a:lvl9pPr marL="274302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6" indent="0">
              <a:buNone/>
              <a:defRPr sz="1300" b="1"/>
            </a:lvl3pPr>
            <a:lvl4pPr marL="1028633" indent="0">
              <a:buNone/>
              <a:defRPr sz="1200" b="1"/>
            </a:lvl4pPr>
            <a:lvl5pPr marL="1371511" indent="0">
              <a:buNone/>
              <a:defRPr sz="1200" b="1"/>
            </a:lvl5pPr>
            <a:lvl6pPr marL="1714389" indent="0">
              <a:buNone/>
              <a:defRPr sz="1200" b="1"/>
            </a:lvl6pPr>
            <a:lvl7pPr marL="2057267" indent="0">
              <a:buNone/>
              <a:defRPr sz="1200" b="1"/>
            </a:lvl7pPr>
            <a:lvl8pPr marL="2400145" indent="0">
              <a:buNone/>
              <a:defRPr sz="1200" b="1"/>
            </a:lvl8pPr>
            <a:lvl9pPr marL="274302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86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4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59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100"/>
            </a:lvl2pPr>
            <a:lvl3pPr marL="685756" indent="0">
              <a:buNone/>
              <a:defRPr sz="900"/>
            </a:lvl3pPr>
            <a:lvl4pPr marL="1028633" indent="0">
              <a:buNone/>
              <a:defRPr sz="800"/>
            </a:lvl4pPr>
            <a:lvl5pPr marL="1371511" indent="0">
              <a:buNone/>
              <a:defRPr sz="800"/>
            </a:lvl5pPr>
            <a:lvl6pPr marL="1714389" indent="0">
              <a:buNone/>
              <a:defRPr sz="800"/>
            </a:lvl6pPr>
            <a:lvl7pPr marL="2057267" indent="0">
              <a:buNone/>
              <a:defRPr sz="800"/>
            </a:lvl7pPr>
            <a:lvl8pPr marL="2400145" indent="0">
              <a:buNone/>
              <a:defRPr sz="800"/>
            </a:lvl8pPr>
            <a:lvl9pPr marL="274302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31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8" indent="0">
              <a:buNone/>
              <a:defRPr sz="2100"/>
            </a:lvl2pPr>
            <a:lvl3pPr marL="685756" indent="0">
              <a:buNone/>
              <a:defRPr sz="1800"/>
            </a:lvl3pPr>
            <a:lvl4pPr marL="1028633" indent="0">
              <a:buNone/>
              <a:defRPr sz="1500"/>
            </a:lvl4pPr>
            <a:lvl5pPr marL="1371511" indent="0">
              <a:buNone/>
              <a:defRPr sz="1500"/>
            </a:lvl5pPr>
            <a:lvl6pPr marL="1714389" indent="0">
              <a:buNone/>
              <a:defRPr sz="1500"/>
            </a:lvl6pPr>
            <a:lvl7pPr marL="2057267" indent="0">
              <a:buNone/>
              <a:defRPr sz="1500"/>
            </a:lvl7pPr>
            <a:lvl8pPr marL="2400145" indent="0">
              <a:buNone/>
              <a:defRPr sz="1500"/>
            </a:lvl8pPr>
            <a:lvl9pPr marL="2743022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100"/>
            </a:lvl2pPr>
            <a:lvl3pPr marL="685756" indent="0">
              <a:buNone/>
              <a:defRPr sz="900"/>
            </a:lvl3pPr>
            <a:lvl4pPr marL="1028633" indent="0">
              <a:buNone/>
              <a:defRPr sz="800"/>
            </a:lvl4pPr>
            <a:lvl5pPr marL="1371511" indent="0">
              <a:buNone/>
              <a:defRPr sz="800"/>
            </a:lvl5pPr>
            <a:lvl6pPr marL="1714389" indent="0">
              <a:buNone/>
              <a:defRPr sz="800"/>
            </a:lvl6pPr>
            <a:lvl7pPr marL="2057267" indent="0">
              <a:buNone/>
              <a:defRPr sz="800"/>
            </a:lvl7pPr>
            <a:lvl8pPr marL="2400145" indent="0">
              <a:buNone/>
              <a:defRPr sz="800"/>
            </a:lvl8pPr>
            <a:lvl9pPr marL="274302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80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6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33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9512" y="6356350"/>
            <a:ext cx="4320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7ACE1B3-2EA2-4FD7-873F-26D4230C010C}" type="slidenum">
              <a:rPr lang="ru-RU" smtClean="0">
                <a:solidFill>
                  <a:srgbClr val="E7E6E6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71880" y="1772816"/>
            <a:ext cx="8448591" cy="432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170" indent="0">
              <a:buNone/>
              <a:defRPr sz="1200"/>
            </a:lvl2pPr>
            <a:lvl3pPr marL="914341" indent="0">
              <a:buNone/>
              <a:defRPr sz="1000"/>
            </a:lvl3pPr>
            <a:lvl4pPr marL="1371511" indent="0">
              <a:buNone/>
              <a:defRPr sz="900"/>
            </a:lvl4pPr>
            <a:lvl5pPr marL="1828682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3" indent="0">
              <a:buNone/>
              <a:defRPr sz="900"/>
            </a:lvl8pPr>
            <a:lvl9pPr marL="3657363" indent="0">
              <a:buNone/>
              <a:defRPr sz="9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979712" y="476672"/>
            <a:ext cx="5364596" cy="50405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5EBA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80242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8" indent="0" algn="ctr">
              <a:buNone/>
              <a:defRPr sz="1500"/>
            </a:lvl2pPr>
            <a:lvl3pPr marL="685756" indent="0" algn="ctr">
              <a:buNone/>
              <a:defRPr sz="1300"/>
            </a:lvl3pPr>
            <a:lvl4pPr marL="1028633" indent="0" algn="ctr">
              <a:buNone/>
              <a:defRPr sz="1200"/>
            </a:lvl4pPr>
            <a:lvl5pPr marL="1371511" indent="0" algn="ctr">
              <a:buNone/>
              <a:defRPr sz="1200"/>
            </a:lvl5pPr>
            <a:lvl6pPr marL="1714389" indent="0" algn="ctr">
              <a:buNone/>
              <a:defRPr sz="1200"/>
            </a:lvl6pPr>
            <a:lvl7pPr marL="2057267" indent="0" algn="ctr">
              <a:buNone/>
              <a:defRPr sz="1200"/>
            </a:lvl7pPr>
            <a:lvl8pPr marL="2400145" indent="0" algn="ctr">
              <a:buNone/>
              <a:defRPr sz="1200"/>
            </a:lvl8pPr>
            <a:lvl9pPr marL="2743022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90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73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6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15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6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6" indent="0">
              <a:buNone/>
              <a:defRPr sz="1300" b="1"/>
            </a:lvl3pPr>
            <a:lvl4pPr marL="1028633" indent="0">
              <a:buNone/>
              <a:defRPr sz="1200" b="1"/>
            </a:lvl4pPr>
            <a:lvl5pPr marL="1371511" indent="0">
              <a:buNone/>
              <a:defRPr sz="1200" b="1"/>
            </a:lvl5pPr>
            <a:lvl6pPr marL="1714389" indent="0">
              <a:buNone/>
              <a:defRPr sz="1200" b="1"/>
            </a:lvl6pPr>
            <a:lvl7pPr marL="2057267" indent="0">
              <a:buNone/>
              <a:defRPr sz="1200" b="1"/>
            </a:lvl7pPr>
            <a:lvl8pPr marL="2400145" indent="0">
              <a:buNone/>
              <a:defRPr sz="1200" b="1"/>
            </a:lvl8pPr>
            <a:lvl9pPr marL="274302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6" indent="0">
              <a:buNone/>
              <a:defRPr sz="1300" b="1"/>
            </a:lvl3pPr>
            <a:lvl4pPr marL="1028633" indent="0">
              <a:buNone/>
              <a:defRPr sz="1200" b="1"/>
            </a:lvl4pPr>
            <a:lvl5pPr marL="1371511" indent="0">
              <a:buNone/>
              <a:defRPr sz="1200" b="1"/>
            </a:lvl5pPr>
            <a:lvl6pPr marL="1714389" indent="0">
              <a:buNone/>
              <a:defRPr sz="1200" b="1"/>
            </a:lvl6pPr>
            <a:lvl7pPr marL="2057267" indent="0">
              <a:buNone/>
              <a:defRPr sz="1200" b="1"/>
            </a:lvl7pPr>
            <a:lvl8pPr marL="2400145" indent="0">
              <a:buNone/>
              <a:defRPr sz="1200" b="1"/>
            </a:lvl8pPr>
            <a:lvl9pPr marL="274302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22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79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4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100"/>
            </a:lvl2pPr>
            <a:lvl3pPr marL="685756" indent="0">
              <a:buNone/>
              <a:defRPr sz="900"/>
            </a:lvl3pPr>
            <a:lvl4pPr marL="1028633" indent="0">
              <a:buNone/>
              <a:defRPr sz="800"/>
            </a:lvl4pPr>
            <a:lvl5pPr marL="1371511" indent="0">
              <a:buNone/>
              <a:defRPr sz="800"/>
            </a:lvl5pPr>
            <a:lvl6pPr marL="1714389" indent="0">
              <a:buNone/>
              <a:defRPr sz="800"/>
            </a:lvl6pPr>
            <a:lvl7pPr marL="2057267" indent="0">
              <a:buNone/>
              <a:defRPr sz="800"/>
            </a:lvl7pPr>
            <a:lvl8pPr marL="2400145" indent="0">
              <a:buNone/>
              <a:defRPr sz="800"/>
            </a:lvl8pPr>
            <a:lvl9pPr marL="274302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20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8" indent="0">
              <a:buNone/>
              <a:defRPr sz="2100"/>
            </a:lvl2pPr>
            <a:lvl3pPr marL="685756" indent="0">
              <a:buNone/>
              <a:defRPr sz="1800"/>
            </a:lvl3pPr>
            <a:lvl4pPr marL="1028633" indent="0">
              <a:buNone/>
              <a:defRPr sz="1500"/>
            </a:lvl4pPr>
            <a:lvl5pPr marL="1371511" indent="0">
              <a:buNone/>
              <a:defRPr sz="1500"/>
            </a:lvl5pPr>
            <a:lvl6pPr marL="1714389" indent="0">
              <a:buNone/>
              <a:defRPr sz="1500"/>
            </a:lvl6pPr>
            <a:lvl7pPr marL="2057267" indent="0">
              <a:buNone/>
              <a:defRPr sz="1500"/>
            </a:lvl7pPr>
            <a:lvl8pPr marL="2400145" indent="0">
              <a:buNone/>
              <a:defRPr sz="1500"/>
            </a:lvl8pPr>
            <a:lvl9pPr marL="2743022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100"/>
            </a:lvl2pPr>
            <a:lvl3pPr marL="685756" indent="0">
              <a:buNone/>
              <a:defRPr sz="900"/>
            </a:lvl3pPr>
            <a:lvl4pPr marL="1028633" indent="0">
              <a:buNone/>
              <a:defRPr sz="800"/>
            </a:lvl4pPr>
            <a:lvl5pPr marL="1371511" indent="0">
              <a:buNone/>
              <a:defRPr sz="800"/>
            </a:lvl5pPr>
            <a:lvl6pPr marL="1714389" indent="0">
              <a:buNone/>
              <a:defRPr sz="800"/>
            </a:lvl6pPr>
            <a:lvl7pPr marL="2057267" indent="0">
              <a:buNone/>
              <a:defRPr sz="800"/>
            </a:lvl7pPr>
            <a:lvl8pPr marL="2400145" indent="0">
              <a:buNone/>
              <a:defRPr sz="800"/>
            </a:lvl8pPr>
            <a:lvl9pPr marL="274302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16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72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6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647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9512" y="6356350"/>
            <a:ext cx="4320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7ACE1B3-2EA2-4FD7-873F-26D4230C010C}" type="slidenum">
              <a:rPr lang="ru-RU" smtClean="0">
                <a:solidFill>
                  <a:srgbClr val="E7E6E6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71880" y="1772816"/>
            <a:ext cx="8448591" cy="432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170" indent="0">
              <a:buNone/>
              <a:defRPr sz="1200"/>
            </a:lvl2pPr>
            <a:lvl3pPr marL="914341" indent="0">
              <a:buNone/>
              <a:defRPr sz="1000"/>
            </a:lvl3pPr>
            <a:lvl4pPr marL="1371511" indent="0">
              <a:buNone/>
              <a:defRPr sz="900"/>
            </a:lvl4pPr>
            <a:lvl5pPr marL="1828682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3" indent="0">
              <a:buNone/>
              <a:defRPr sz="900"/>
            </a:lvl8pPr>
            <a:lvl9pPr marL="3657363" indent="0">
              <a:buNone/>
              <a:defRPr sz="9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979712" y="476672"/>
            <a:ext cx="5364596" cy="50405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5EBA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70473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8" indent="0" algn="ctr">
              <a:buNone/>
              <a:defRPr sz="1500"/>
            </a:lvl2pPr>
            <a:lvl3pPr marL="685756" indent="0" algn="ctr">
              <a:buNone/>
              <a:defRPr sz="1300"/>
            </a:lvl3pPr>
            <a:lvl4pPr marL="1028633" indent="0" algn="ctr">
              <a:buNone/>
              <a:defRPr sz="1200"/>
            </a:lvl4pPr>
            <a:lvl5pPr marL="1371511" indent="0" algn="ctr">
              <a:buNone/>
              <a:defRPr sz="1200"/>
            </a:lvl5pPr>
            <a:lvl6pPr marL="1714389" indent="0" algn="ctr">
              <a:buNone/>
              <a:defRPr sz="1200"/>
            </a:lvl6pPr>
            <a:lvl7pPr marL="2057267" indent="0" algn="ctr">
              <a:buNone/>
              <a:defRPr sz="1200"/>
            </a:lvl7pPr>
            <a:lvl8pPr marL="2400145" indent="0" algn="ctr">
              <a:buNone/>
              <a:defRPr sz="1200"/>
            </a:lvl8pPr>
            <a:lvl9pPr marL="2743022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229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4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6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20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156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6" indent="0">
              <a:buNone/>
              <a:defRPr sz="1300" b="1"/>
            </a:lvl3pPr>
            <a:lvl4pPr marL="1028633" indent="0">
              <a:buNone/>
              <a:defRPr sz="1200" b="1"/>
            </a:lvl4pPr>
            <a:lvl5pPr marL="1371511" indent="0">
              <a:buNone/>
              <a:defRPr sz="1200" b="1"/>
            </a:lvl5pPr>
            <a:lvl6pPr marL="1714389" indent="0">
              <a:buNone/>
              <a:defRPr sz="1200" b="1"/>
            </a:lvl6pPr>
            <a:lvl7pPr marL="2057267" indent="0">
              <a:buNone/>
              <a:defRPr sz="1200" b="1"/>
            </a:lvl7pPr>
            <a:lvl8pPr marL="2400145" indent="0">
              <a:buNone/>
              <a:defRPr sz="1200" b="1"/>
            </a:lvl8pPr>
            <a:lvl9pPr marL="274302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6" indent="0">
              <a:buNone/>
              <a:defRPr sz="1300" b="1"/>
            </a:lvl3pPr>
            <a:lvl4pPr marL="1028633" indent="0">
              <a:buNone/>
              <a:defRPr sz="1200" b="1"/>
            </a:lvl4pPr>
            <a:lvl5pPr marL="1371511" indent="0">
              <a:buNone/>
              <a:defRPr sz="1200" b="1"/>
            </a:lvl5pPr>
            <a:lvl6pPr marL="1714389" indent="0">
              <a:buNone/>
              <a:defRPr sz="1200" b="1"/>
            </a:lvl6pPr>
            <a:lvl7pPr marL="2057267" indent="0">
              <a:buNone/>
              <a:defRPr sz="1200" b="1"/>
            </a:lvl7pPr>
            <a:lvl8pPr marL="2400145" indent="0">
              <a:buNone/>
              <a:defRPr sz="1200" b="1"/>
            </a:lvl8pPr>
            <a:lvl9pPr marL="274302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742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979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65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100"/>
            </a:lvl2pPr>
            <a:lvl3pPr marL="685756" indent="0">
              <a:buNone/>
              <a:defRPr sz="900"/>
            </a:lvl3pPr>
            <a:lvl4pPr marL="1028633" indent="0">
              <a:buNone/>
              <a:defRPr sz="800"/>
            </a:lvl4pPr>
            <a:lvl5pPr marL="1371511" indent="0">
              <a:buNone/>
              <a:defRPr sz="800"/>
            </a:lvl5pPr>
            <a:lvl6pPr marL="1714389" indent="0">
              <a:buNone/>
              <a:defRPr sz="800"/>
            </a:lvl6pPr>
            <a:lvl7pPr marL="2057267" indent="0">
              <a:buNone/>
              <a:defRPr sz="800"/>
            </a:lvl7pPr>
            <a:lvl8pPr marL="2400145" indent="0">
              <a:buNone/>
              <a:defRPr sz="800"/>
            </a:lvl8pPr>
            <a:lvl9pPr marL="274302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02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8" indent="0">
              <a:buNone/>
              <a:defRPr sz="2100"/>
            </a:lvl2pPr>
            <a:lvl3pPr marL="685756" indent="0">
              <a:buNone/>
              <a:defRPr sz="1800"/>
            </a:lvl3pPr>
            <a:lvl4pPr marL="1028633" indent="0">
              <a:buNone/>
              <a:defRPr sz="1500"/>
            </a:lvl4pPr>
            <a:lvl5pPr marL="1371511" indent="0">
              <a:buNone/>
              <a:defRPr sz="1500"/>
            </a:lvl5pPr>
            <a:lvl6pPr marL="1714389" indent="0">
              <a:buNone/>
              <a:defRPr sz="1500"/>
            </a:lvl6pPr>
            <a:lvl7pPr marL="2057267" indent="0">
              <a:buNone/>
              <a:defRPr sz="1500"/>
            </a:lvl7pPr>
            <a:lvl8pPr marL="2400145" indent="0">
              <a:buNone/>
              <a:defRPr sz="1500"/>
            </a:lvl8pPr>
            <a:lvl9pPr marL="2743022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100"/>
            </a:lvl2pPr>
            <a:lvl3pPr marL="685756" indent="0">
              <a:buNone/>
              <a:defRPr sz="900"/>
            </a:lvl3pPr>
            <a:lvl4pPr marL="1028633" indent="0">
              <a:buNone/>
              <a:defRPr sz="800"/>
            </a:lvl4pPr>
            <a:lvl5pPr marL="1371511" indent="0">
              <a:buNone/>
              <a:defRPr sz="800"/>
            </a:lvl5pPr>
            <a:lvl6pPr marL="1714389" indent="0">
              <a:buNone/>
              <a:defRPr sz="800"/>
            </a:lvl6pPr>
            <a:lvl7pPr marL="2057267" indent="0">
              <a:buNone/>
              <a:defRPr sz="800"/>
            </a:lvl7pPr>
            <a:lvl8pPr marL="2400145" indent="0">
              <a:buNone/>
              <a:defRPr sz="800"/>
            </a:lvl8pPr>
            <a:lvl9pPr marL="274302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610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38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6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738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9512" y="6356350"/>
            <a:ext cx="4320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7ACE1B3-2EA2-4FD7-873F-26D4230C010C}" type="slidenum">
              <a:rPr lang="ru-RU" smtClean="0">
                <a:solidFill>
                  <a:srgbClr val="E7E6E6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71880" y="1772816"/>
            <a:ext cx="8448591" cy="432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170" indent="0">
              <a:buNone/>
              <a:defRPr sz="1200"/>
            </a:lvl2pPr>
            <a:lvl3pPr marL="914341" indent="0">
              <a:buNone/>
              <a:defRPr sz="1000"/>
            </a:lvl3pPr>
            <a:lvl4pPr marL="1371511" indent="0">
              <a:buNone/>
              <a:defRPr sz="900"/>
            </a:lvl4pPr>
            <a:lvl5pPr marL="1828682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3" indent="0">
              <a:buNone/>
              <a:defRPr sz="900"/>
            </a:lvl8pPr>
            <a:lvl9pPr marL="3657363" indent="0">
              <a:buNone/>
              <a:defRPr sz="9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979712" y="476672"/>
            <a:ext cx="5364596" cy="50405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5EBA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3889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645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954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42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210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785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014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84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35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335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1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241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073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8" indent="0" algn="ctr">
              <a:buNone/>
              <a:defRPr sz="1500"/>
            </a:lvl2pPr>
            <a:lvl3pPr marL="685756" indent="0" algn="ctr">
              <a:buNone/>
              <a:defRPr sz="1300"/>
            </a:lvl3pPr>
            <a:lvl4pPr marL="1028633" indent="0" algn="ctr">
              <a:buNone/>
              <a:defRPr sz="1200"/>
            </a:lvl4pPr>
            <a:lvl5pPr marL="1371511" indent="0" algn="ctr">
              <a:buNone/>
              <a:defRPr sz="1200"/>
            </a:lvl5pPr>
            <a:lvl6pPr marL="1714389" indent="0" algn="ctr">
              <a:buNone/>
              <a:defRPr sz="1200"/>
            </a:lvl6pPr>
            <a:lvl7pPr marL="2057267" indent="0" algn="ctr">
              <a:buNone/>
              <a:defRPr sz="1200"/>
            </a:lvl7pPr>
            <a:lvl8pPr marL="2400145" indent="0" algn="ctr">
              <a:buNone/>
              <a:defRPr sz="1200"/>
            </a:lvl8pPr>
            <a:lvl9pPr marL="2743022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109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003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6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344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755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6" indent="0">
              <a:buNone/>
              <a:defRPr sz="1300" b="1"/>
            </a:lvl3pPr>
            <a:lvl4pPr marL="1028633" indent="0">
              <a:buNone/>
              <a:defRPr sz="1200" b="1"/>
            </a:lvl4pPr>
            <a:lvl5pPr marL="1371511" indent="0">
              <a:buNone/>
              <a:defRPr sz="1200" b="1"/>
            </a:lvl5pPr>
            <a:lvl6pPr marL="1714389" indent="0">
              <a:buNone/>
              <a:defRPr sz="1200" b="1"/>
            </a:lvl6pPr>
            <a:lvl7pPr marL="2057267" indent="0">
              <a:buNone/>
              <a:defRPr sz="1200" b="1"/>
            </a:lvl7pPr>
            <a:lvl8pPr marL="2400145" indent="0">
              <a:buNone/>
              <a:defRPr sz="1200" b="1"/>
            </a:lvl8pPr>
            <a:lvl9pPr marL="274302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6" indent="0">
              <a:buNone/>
              <a:defRPr sz="1300" b="1"/>
            </a:lvl3pPr>
            <a:lvl4pPr marL="1028633" indent="0">
              <a:buNone/>
              <a:defRPr sz="1200" b="1"/>
            </a:lvl4pPr>
            <a:lvl5pPr marL="1371511" indent="0">
              <a:buNone/>
              <a:defRPr sz="1200" b="1"/>
            </a:lvl5pPr>
            <a:lvl6pPr marL="1714389" indent="0">
              <a:buNone/>
              <a:defRPr sz="1200" b="1"/>
            </a:lvl6pPr>
            <a:lvl7pPr marL="2057267" indent="0">
              <a:buNone/>
              <a:defRPr sz="1200" b="1"/>
            </a:lvl7pPr>
            <a:lvl8pPr marL="2400145" indent="0">
              <a:buNone/>
              <a:defRPr sz="1200" b="1"/>
            </a:lvl8pPr>
            <a:lvl9pPr marL="274302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323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384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957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100"/>
            </a:lvl2pPr>
            <a:lvl3pPr marL="685756" indent="0">
              <a:buNone/>
              <a:defRPr sz="900"/>
            </a:lvl3pPr>
            <a:lvl4pPr marL="1028633" indent="0">
              <a:buNone/>
              <a:defRPr sz="800"/>
            </a:lvl4pPr>
            <a:lvl5pPr marL="1371511" indent="0">
              <a:buNone/>
              <a:defRPr sz="800"/>
            </a:lvl5pPr>
            <a:lvl6pPr marL="1714389" indent="0">
              <a:buNone/>
              <a:defRPr sz="800"/>
            </a:lvl6pPr>
            <a:lvl7pPr marL="2057267" indent="0">
              <a:buNone/>
              <a:defRPr sz="800"/>
            </a:lvl7pPr>
            <a:lvl8pPr marL="2400145" indent="0">
              <a:buNone/>
              <a:defRPr sz="800"/>
            </a:lvl8pPr>
            <a:lvl9pPr marL="274302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8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8" indent="0">
              <a:buNone/>
              <a:defRPr sz="2100"/>
            </a:lvl2pPr>
            <a:lvl3pPr marL="685756" indent="0">
              <a:buNone/>
              <a:defRPr sz="1800"/>
            </a:lvl3pPr>
            <a:lvl4pPr marL="1028633" indent="0">
              <a:buNone/>
              <a:defRPr sz="1500"/>
            </a:lvl4pPr>
            <a:lvl5pPr marL="1371511" indent="0">
              <a:buNone/>
              <a:defRPr sz="1500"/>
            </a:lvl5pPr>
            <a:lvl6pPr marL="1714389" indent="0">
              <a:buNone/>
              <a:defRPr sz="1500"/>
            </a:lvl6pPr>
            <a:lvl7pPr marL="2057267" indent="0">
              <a:buNone/>
              <a:defRPr sz="1500"/>
            </a:lvl7pPr>
            <a:lvl8pPr marL="2400145" indent="0">
              <a:buNone/>
              <a:defRPr sz="1500"/>
            </a:lvl8pPr>
            <a:lvl9pPr marL="2743022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100"/>
            </a:lvl2pPr>
            <a:lvl3pPr marL="685756" indent="0">
              <a:buNone/>
              <a:defRPr sz="900"/>
            </a:lvl3pPr>
            <a:lvl4pPr marL="1028633" indent="0">
              <a:buNone/>
              <a:defRPr sz="800"/>
            </a:lvl4pPr>
            <a:lvl5pPr marL="1371511" indent="0">
              <a:buNone/>
              <a:defRPr sz="800"/>
            </a:lvl5pPr>
            <a:lvl6pPr marL="1714389" indent="0">
              <a:buNone/>
              <a:defRPr sz="800"/>
            </a:lvl6pPr>
            <a:lvl7pPr marL="2057267" indent="0">
              <a:buNone/>
              <a:defRPr sz="800"/>
            </a:lvl7pPr>
            <a:lvl8pPr marL="2400145" indent="0">
              <a:buNone/>
              <a:defRPr sz="800"/>
            </a:lvl8pPr>
            <a:lvl9pPr marL="274302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558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990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6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79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9512" y="6356350"/>
            <a:ext cx="4320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7ACE1B3-2EA2-4FD7-873F-26D4230C010C}" type="slidenum">
              <a:rPr lang="ru-RU" smtClean="0">
                <a:solidFill>
                  <a:srgbClr val="E7E6E6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71880" y="1772816"/>
            <a:ext cx="8448591" cy="432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170" indent="0">
              <a:buNone/>
              <a:defRPr sz="1200"/>
            </a:lvl2pPr>
            <a:lvl3pPr marL="914341" indent="0">
              <a:buNone/>
              <a:defRPr sz="1000"/>
            </a:lvl3pPr>
            <a:lvl4pPr marL="1371511" indent="0">
              <a:buNone/>
              <a:defRPr sz="900"/>
            </a:lvl4pPr>
            <a:lvl5pPr marL="1828682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3" indent="0">
              <a:buNone/>
              <a:defRPr sz="900"/>
            </a:lvl8pPr>
            <a:lvl9pPr marL="3657363" indent="0">
              <a:buNone/>
              <a:defRPr sz="9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979712" y="476672"/>
            <a:ext cx="5364596" cy="50405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5EBA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37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41">
              <a:defRPr/>
            </a:pPr>
            <a:fld id="{FAD1321E-AFE5-4685-B3F9-76B093AC59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341">
                <a:defRPr/>
              </a:pPr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41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341" fontAlgn="base">
              <a:spcBef>
                <a:spcPct val="0"/>
              </a:spcBef>
              <a:spcAft>
                <a:spcPct val="0"/>
              </a:spcAft>
            </a:pPr>
            <a:fld id="{A9673C76-D408-4E9E-8730-7A22E25BE546}" type="slidenum">
              <a:rPr lang="ru-RU" altLang="ru-RU" smtClean="0">
                <a:cs typeface="Arial" pitchFamily="34" charset="0"/>
              </a:rPr>
              <a:pPr defTabSz="91434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4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8" indent="-3428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2" indent="-28573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6" indent="-22858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6" indent="-22858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7" indent="-22858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7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8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8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8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1"/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41"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1"/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4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2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68575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9" indent="-171439" algn="l" defTabSz="68575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7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5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2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0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8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6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84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61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6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3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1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9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7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5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22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1"/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41"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1"/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4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2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68575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9" indent="-171439" algn="l" defTabSz="68575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7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5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2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0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8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6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84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61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6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3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1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9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7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5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22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1"/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41"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1"/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4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4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68575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9" indent="-171439" algn="l" defTabSz="68575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7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5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2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0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8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6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84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61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6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3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1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9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7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5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22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30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ctr" defTabSz="80059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224" indent="-300224" algn="l" defTabSz="80059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485" indent="-250187" algn="l" defTabSz="80059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746" indent="-200149" algn="l" defTabSz="80059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1044" indent="-200149" algn="l" defTabSz="80059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1342" indent="-200149" algn="l" defTabSz="80059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1641" indent="-200149" algn="l" defTabSz="80059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1939" indent="-200149" algn="l" defTabSz="80059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2237" indent="-200149" algn="l" defTabSz="80059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2536" indent="-200149" algn="l" defTabSz="80059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5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298" algn="l" defTabSz="8005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597" algn="l" defTabSz="8005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895" algn="l" defTabSz="8005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193" algn="l" defTabSz="8005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492" algn="l" defTabSz="8005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1790" algn="l" defTabSz="8005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2088" algn="l" defTabSz="8005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2387" algn="l" defTabSz="8005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1"/>
            <a:fld id="{4935DC87-F598-4D67-992C-F420F9E8C0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41"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1"/>
            <a:fld id="{646C3A37-A15E-4F8E-9203-57AF0CDF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4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9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defTabSz="68575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9" indent="-171439" algn="l" defTabSz="68575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7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5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2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0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8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6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84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61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6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3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1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9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7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5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22" algn="l" defTabSz="6857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5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42.jpeg"/><Relationship Id="rId3" Type="http://schemas.openxmlformats.org/officeDocument/2006/relationships/image" Target="../media/image3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0.jpeg"/><Relationship Id="rId5" Type="http://schemas.openxmlformats.org/officeDocument/2006/relationships/diagramLayout" Target="../diagrams/layout2.xml"/><Relationship Id="rId15" Type="http://schemas.openxmlformats.org/officeDocument/2006/relationships/image" Target="../media/image44.jpeg"/><Relationship Id="rId10" Type="http://schemas.microsoft.com/office/2007/relationships/hdphoto" Target="../media/hdphoto1.wdp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Relationship Id="rId1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ks.ru/bgd/regl/b17_01/IssWWW.exe/Stg/d01/3-3.do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hyperlink" Target="http://gks.ru/free_doc/2016/demo/t3_3.xl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Логотип КрасГ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1619250" cy="10890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346111" y="1988840"/>
            <a:ext cx="831142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терапия для быстрой остановки острой диареи </a:t>
            </a:r>
            <a:endParaRPr lang="ru-RU" alt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 b="1" dirty="0">
              <a:solidFill>
                <a:schemeClr val="hlink"/>
              </a:solidFill>
            </a:endParaRPr>
          </a:p>
          <a:p>
            <a:endParaRPr lang="ru-RU" altLang="ru-RU" dirty="0"/>
          </a:p>
          <a:p>
            <a:endParaRPr lang="ru-RU" altLang="ru-RU" dirty="0"/>
          </a:p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проф., д.м.н. Е.П. Тихонова</a:t>
            </a:r>
          </a:p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доц. к.м.н. Т.Ю. Кузьмина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1835150" y="692150"/>
            <a:ext cx="730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инфекционных болезней и эпидемиологии с курсом ПО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515" y="4869160"/>
            <a:ext cx="2212358" cy="157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1" y="79154"/>
            <a:ext cx="8818605" cy="1416962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0" y="178035"/>
            <a:ext cx="8676502" cy="1219200"/>
          </a:xfrm>
          <a:prstGeom prst="homePlate">
            <a:avLst/>
          </a:prstGeom>
          <a:solidFill>
            <a:srgbClr val="CD9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87726" y="6546446"/>
            <a:ext cx="3557372" cy="307771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pPr algn="r"/>
            <a:r>
              <a:rPr lang="en-US" sz="1400" i="1" dirty="0">
                <a:solidFill>
                  <a:prstClr val="black"/>
                </a:solidFill>
              </a:rPr>
              <a:t>Riddle MS, DuPont HL, Connor BA. </a:t>
            </a:r>
            <a:r>
              <a:rPr lang="ru-RU" sz="1400" i="1" dirty="0">
                <a:solidFill>
                  <a:prstClr val="black"/>
                </a:solidFill>
              </a:rPr>
              <a:t>2016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0" y="0"/>
            <a:ext cx="8496300" cy="1219200"/>
          </a:xfrm>
          <a:prstGeom prst="homePlat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4" tIns="45717" rIns="91434" bIns="45717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85946"/>
            <a:ext cx="7937500" cy="123885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Georgia" panose="02040502050405020303" pitchFamily="18" charset="0"/>
              </a:rPr>
              <a:t>Антибактериальная терапия (рекомендации </a:t>
            </a:r>
            <a:r>
              <a:rPr lang="en-US" sz="3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Georgia" panose="02040502050405020303" pitchFamily="18" charset="0"/>
              </a:rPr>
              <a:t>ACG, 2016 </a:t>
            </a:r>
            <a:r>
              <a:rPr lang="ru-RU" sz="3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Georgia" panose="02040502050405020303" pitchFamily="18" charset="0"/>
              </a:rPr>
              <a:t>г.</a:t>
            </a:r>
            <a:r>
              <a:rPr lang="en-US" sz="3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sz="3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Georgia" panose="02040502050405020303" pitchFamily="18" charset="0"/>
              </a:rPr>
              <a:t>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57880"/>
              </p:ext>
            </p:extLst>
          </p:nvPr>
        </p:nvGraphicFramePr>
        <p:xfrm>
          <a:off x="555426" y="1828800"/>
          <a:ext cx="810260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845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Препарат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Доза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Длительность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Georgia" panose="02040502050405020303" pitchFamily="18" charset="0"/>
                        </a:rPr>
                        <a:t>Левофлоксацин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Georgia" panose="02040502050405020303" pitchFamily="18" charset="0"/>
                        </a:rPr>
                        <a:t>500 мг </a:t>
                      </a:r>
                      <a:r>
                        <a:rPr lang="en-US" sz="1600" i="1" dirty="0">
                          <a:latin typeface="Georgia" panose="02040502050405020303" pitchFamily="18" charset="0"/>
                        </a:rPr>
                        <a:t>per </a:t>
                      </a:r>
                      <a:r>
                        <a:rPr lang="en-US" sz="1600" i="1" dirty="0" err="1">
                          <a:latin typeface="Georgia" panose="02040502050405020303" pitchFamily="18" charset="0"/>
                        </a:rPr>
                        <a:t>os</a:t>
                      </a:r>
                      <a:endParaRPr lang="ru-RU" sz="1600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Georgia" panose="02040502050405020303" pitchFamily="18" charset="0"/>
                        </a:rPr>
                        <a:t>Однократно или 3</a:t>
                      </a:r>
                      <a:r>
                        <a:rPr lang="ru-RU" sz="1600" baseline="0" dirty="0">
                          <a:latin typeface="Georgia" panose="02040502050405020303" pitchFamily="18" charset="0"/>
                        </a:rPr>
                        <a:t> дня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Georgia" panose="02040502050405020303" pitchFamily="18" charset="0"/>
                        </a:rPr>
                        <a:t>Ципрофлоксацин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Georgia" panose="02040502050405020303" pitchFamily="18" charset="0"/>
                        </a:rPr>
                        <a:t>750 мг </a:t>
                      </a:r>
                      <a:r>
                        <a:rPr lang="en-US" sz="1600" i="1" dirty="0">
                          <a:latin typeface="Georgia" panose="02040502050405020303" pitchFamily="18" charset="0"/>
                        </a:rPr>
                        <a:t>per </a:t>
                      </a:r>
                      <a:r>
                        <a:rPr lang="en-US" sz="1600" i="1" dirty="0" err="1">
                          <a:latin typeface="Georgia" panose="02040502050405020303" pitchFamily="18" charset="0"/>
                        </a:rPr>
                        <a:t>os</a:t>
                      </a:r>
                      <a:endParaRPr lang="ru-RU" sz="1600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Georgia" panose="02040502050405020303" pitchFamily="18" charset="0"/>
                        </a:rPr>
                        <a:t>Однократно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Georgia" panose="02040502050405020303" pitchFamily="18" charset="0"/>
                        </a:rPr>
                        <a:t>500 мг </a:t>
                      </a:r>
                      <a:r>
                        <a:rPr lang="en-US" sz="1600" i="1" dirty="0">
                          <a:latin typeface="Georgia" panose="02040502050405020303" pitchFamily="18" charset="0"/>
                        </a:rPr>
                        <a:t>per </a:t>
                      </a:r>
                      <a:r>
                        <a:rPr lang="en-US" sz="1600" i="1" dirty="0" err="1">
                          <a:latin typeface="Georgia" panose="02040502050405020303" pitchFamily="18" charset="0"/>
                        </a:rPr>
                        <a:t>os</a:t>
                      </a:r>
                      <a:endParaRPr lang="ru-RU" sz="1600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Georgia" panose="02040502050405020303" pitchFamily="18" charset="0"/>
                        </a:rPr>
                        <a:t>3</a:t>
                      </a:r>
                      <a:r>
                        <a:rPr lang="ru-RU" sz="1600" baseline="0" dirty="0">
                          <a:latin typeface="Georgia" panose="02040502050405020303" pitchFamily="18" charset="0"/>
                        </a:rPr>
                        <a:t> дня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Georgia" panose="02040502050405020303" pitchFamily="18" charset="0"/>
                        </a:rPr>
                        <a:t>Офлоксацин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Georgia" panose="02040502050405020303" pitchFamily="18" charset="0"/>
                        </a:rPr>
                        <a:t>400 мг </a:t>
                      </a:r>
                      <a:r>
                        <a:rPr lang="en-US" sz="1600" i="1" dirty="0">
                          <a:latin typeface="Georgia" panose="02040502050405020303" pitchFamily="18" charset="0"/>
                        </a:rPr>
                        <a:t>per </a:t>
                      </a:r>
                      <a:r>
                        <a:rPr lang="en-US" sz="1600" i="1" dirty="0" err="1">
                          <a:latin typeface="Georgia" panose="02040502050405020303" pitchFamily="18" charset="0"/>
                        </a:rPr>
                        <a:t>os</a:t>
                      </a:r>
                      <a:endParaRPr lang="ru-RU" sz="1600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Georgia" panose="02040502050405020303" pitchFamily="18" charset="0"/>
                        </a:rPr>
                        <a:t>Однократно или 3</a:t>
                      </a:r>
                      <a:r>
                        <a:rPr lang="ru-RU" sz="1600" baseline="0" dirty="0">
                          <a:latin typeface="Georgia" panose="02040502050405020303" pitchFamily="18" charset="0"/>
                        </a:rPr>
                        <a:t> дня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Georgia" panose="02040502050405020303" pitchFamily="18" charset="0"/>
                        </a:rPr>
                        <a:t>Азитромицин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Georgia" panose="02040502050405020303" pitchFamily="18" charset="0"/>
                        </a:rPr>
                        <a:t>1000 мг </a:t>
                      </a:r>
                      <a:r>
                        <a:rPr lang="en-US" sz="1600" i="1" dirty="0">
                          <a:latin typeface="Georgia" panose="02040502050405020303" pitchFamily="18" charset="0"/>
                        </a:rPr>
                        <a:t>per </a:t>
                      </a:r>
                      <a:r>
                        <a:rPr lang="en-US" sz="1600" i="1" dirty="0" err="1">
                          <a:latin typeface="Georgia" panose="02040502050405020303" pitchFamily="18" charset="0"/>
                        </a:rPr>
                        <a:t>os</a:t>
                      </a:r>
                      <a:endParaRPr lang="ru-RU" sz="1600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Georgia" panose="02040502050405020303" pitchFamily="18" charset="0"/>
                        </a:rPr>
                        <a:t>Однократно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Georgia" panose="02040502050405020303" pitchFamily="18" charset="0"/>
                        </a:rPr>
                        <a:t>500 мг </a:t>
                      </a:r>
                      <a:r>
                        <a:rPr lang="en-US" sz="1600" i="1" dirty="0">
                          <a:latin typeface="Georgia" panose="02040502050405020303" pitchFamily="18" charset="0"/>
                        </a:rPr>
                        <a:t>per </a:t>
                      </a:r>
                      <a:r>
                        <a:rPr lang="en-US" sz="1600" i="1" dirty="0" err="1">
                          <a:latin typeface="Georgia" panose="02040502050405020303" pitchFamily="18" charset="0"/>
                        </a:rPr>
                        <a:t>os</a:t>
                      </a:r>
                      <a:endParaRPr lang="ru-RU" sz="1600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Georgia" panose="02040502050405020303" pitchFamily="18" charset="0"/>
                        </a:rPr>
                        <a:t>3</a:t>
                      </a:r>
                      <a:r>
                        <a:rPr lang="ru-RU" sz="1600" baseline="0" dirty="0">
                          <a:latin typeface="Georgia" panose="02040502050405020303" pitchFamily="18" charset="0"/>
                        </a:rPr>
                        <a:t> дня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Georgia" panose="02040502050405020303" pitchFamily="18" charset="0"/>
                        </a:rPr>
                        <a:t>Рифаксимин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Georgia" panose="02040502050405020303" pitchFamily="18" charset="0"/>
                        </a:rPr>
                        <a:t>200 мг </a:t>
                      </a:r>
                      <a:r>
                        <a:rPr lang="en-US" sz="1600" i="1" dirty="0">
                          <a:latin typeface="Georgia" panose="02040502050405020303" pitchFamily="18" charset="0"/>
                        </a:rPr>
                        <a:t>per </a:t>
                      </a:r>
                      <a:r>
                        <a:rPr lang="en-US" sz="1600" i="1" dirty="0" err="1">
                          <a:latin typeface="Georgia" panose="02040502050405020303" pitchFamily="18" charset="0"/>
                        </a:rPr>
                        <a:t>os</a:t>
                      </a:r>
                      <a:r>
                        <a:rPr lang="ru-RU" sz="1600" i="1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>
                          <a:latin typeface="Georgia" panose="02040502050405020303" pitchFamily="18" charset="0"/>
                        </a:rPr>
                        <a:t>х</a:t>
                      </a:r>
                      <a:r>
                        <a:rPr lang="ru-RU" sz="1600" baseline="0" dirty="0">
                          <a:latin typeface="Georgia" panose="02040502050405020303" pitchFamily="18" charset="0"/>
                        </a:rPr>
                        <a:t> 3 р.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Georgia" panose="02040502050405020303" pitchFamily="18" charset="0"/>
                        </a:rPr>
                        <a:t>3</a:t>
                      </a:r>
                      <a:r>
                        <a:rPr lang="ru-RU" sz="1600" baseline="0" dirty="0">
                          <a:latin typeface="Georgia" panose="02040502050405020303" pitchFamily="18" charset="0"/>
                        </a:rPr>
                        <a:t> дня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2250" y="5380585"/>
            <a:ext cx="8139500" cy="109942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marL="285732" indent="-285732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prstClr val="black"/>
                </a:solidFill>
              </a:rPr>
              <a:t>Если однократный прием препарата не привел к разрешению ОД в течение суток – пролонгировать терапию до 3-х дней</a:t>
            </a:r>
          </a:p>
          <a:p>
            <a:pPr marL="285732" indent="-285732"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prstClr val="black"/>
                </a:solidFill>
              </a:rPr>
              <a:t>Азитромицин</a:t>
            </a:r>
            <a:r>
              <a:rPr lang="ru-RU" sz="1600" dirty="0">
                <a:solidFill>
                  <a:prstClr val="black"/>
                </a:solidFill>
              </a:rPr>
              <a:t> (500 мг, 3 дня) – приоритет при дизентерии и других ОД, ассоциированных с фебрильной лихорадкой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10424" y="-17174"/>
            <a:ext cx="1332156" cy="365125"/>
          </a:xfrm>
        </p:spPr>
        <p:txBody>
          <a:bodyPr/>
          <a:lstStyle/>
          <a:p>
            <a:fld id="{81A2C920-D45E-4A04-AE9E-A64ACAABFF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-2125084" y="4087802"/>
            <a:ext cx="4522934" cy="27699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Georgia" panose="02040502050405020303" pitchFamily="18" charset="0"/>
              </a:rPr>
              <a:t>RUHID172191 </a:t>
            </a:r>
            <a:r>
              <a:rPr lang="ru-RU" sz="1200" dirty="0">
                <a:solidFill>
                  <a:prstClr val="black"/>
                </a:solidFill>
                <a:latin typeface="Georgia" panose="02040502050405020303" pitchFamily="18" charset="0"/>
              </a:rPr>
              <a:t>от 30 августа 2017</a:t>
            </a:r>
          </a:p>
        </p:txBody>
      </p:sp>
    </p:spTree>
    <p:extLst>
      <p:ext uri="{BB962C8B-B14F-4D97-AF65-F5344CB8AC3E}">
        <p14:creationId xmlns:p14="http://schemas.microsoft.com/office/powerpoint/2010/main" val="2515807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28601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altLang="ru-RU" sz="2400">
                <a:solidFill>
                  <a:schemeClr val="tx2">
                    <a:satMod val="130000"/>
                  </a:schemeClr>
                </a:solidFill>
              </a:rPr>
              <a:t>Антибактериальная терапия острой инфекционной диареи*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1295401"/>
          <a:ext cx="7772400" cy="4424523"/>
        </p:xfrm>
        <a:graphic>
          <a:graphicData uri="http://schemas.openxmlformats.org/drawingml/2006/table">
            <a:tbl>
              <a:tblPr/>
              <a:tblGrid>
                <a:gridCol w="3276600"/>
                <a:gridCol w="4495800"/>
              </a:tblGrid>
              <a:tr h="35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Возбудитель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Лечение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Shigella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Ципрофлоксацин 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,5 г 2 р/д, 1-3 дня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609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Salmonella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Ципрофлоксацин 0,5 г 2 р/д, 5-7 дней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617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E. coli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Ципрофлоксацин 0,5 г 2 р/д, 1-3 дня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609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Yersinia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Ципрофлоксацин 0,5 г 2 р/д, 5-7 дней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Тип диареи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D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Лечение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DFA2"/>
                    </a:solidFill>
                  </a:tcPr>
                </a:tc>
              </a:tr>
              <a:tr h="868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Диарея путешественников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Ципрофлоксацин 0,5 г 2 р/д, 1-5 дней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0"/>
                    </a:solidFill>
                  </a:tcPr>
                </a:tc>
              </a:tr>
              <a:tr h="63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Внебольничная с лихорадкой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Ципрофлоксацин 0,5 г 2 р/д, 1-5 дней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FD1"/>
                    </a:solidFill>
                  </a:tcPr>
                </a:tc>
              </a:tr>
            </a:tbl>
          </a:graphicData>
        </a:graphic>
      </p:graphicFrame>
      <p:sp>
        <p:nvSpPr>
          <p:cNvPr id="50208" name="TextBox 6"/>
          <p:cNvSpPr txBox="1">
            <a:spLocks noChangeArrowheads="1"/>
          </p:cNvSpPr>
          <p:nvPr/>
        </p:nvSpPr>
        <p:spPr bwMode="auto">
          <a:xfrm>
            <a:off x="4140201" y="5876926"/>
            <a:ext cx="4752975" cy="101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defTabSz="914341" eaLnBrk="1" hangingPunct="1"/>
            <a:r>
              <a:rPr lang="ru-RU" altLang="ru-RU" sz="1400">
                <a:solidFill>
                  <a:prstClr val="black"/>
                </a:solidFill>
                <a:latin typeface="Tahoma" pitchFamily="34" charset="0"/>
              </a:rPr>
              <a:t>*</a:t>
            </a:r>
            <a:r>
              <a:rPr lang="en-US" altLang="ru-RU" sz="1400">
                <a:solidFill>
                  <a:prstClr val="black"/>
                </a:solidFill>
                <a:latin typeface="Tahoma" pitchFamily="34" charset="0"/>
              </a:rPr>
              <a:t>N.M. Thielman, R.L. Guerrant.</a:t>
            </a:r>
            <a:r>
              <a:rPr lang="ru-RU" altLang="ru-RU" sz="140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altLang="ru-RU" sz="1400">
                <a:solidFill>
                  <a:prstClr val="black"/>
                </a:solidFill>
                <a:latin typeface="Tahoma" pitchFamily="34" charset="0"/>
              </a:rPr>
              <a:t>Clinical practice. Acute infectious diarrhea.</a:t>
            </a:r>
          </a:p>
          <a:p>
            <a:pPr defTabSz="914341" eaLnBrk="1" hangingPunct="1"/>
            <a:r>
              <a:rPr lang="en-US" altLang="ru-RU" sz="1400" i="1">
                <a:solidFill>
                  <a:prstClr val="black"/>
                </a:solidFill>
                <a:latin typeface="Tahoma" pitchFamily="34" charset="0"/>
              </a:rPr>
              <a:t>N Engl J Med 2004; 350: 38-47</a:t>
            </a:r>
            <a:endParaRPr lang="en-US" altLang="ru-RU" sz="1400">
              <a:solidFill>
                <a:prstClr val="black"/>
              </a:solidFill>
              <a:latin typeface="Tahoma" pitchFamily="34" charset="0"/>
            </a:endParaRPr>
          </a:p>
          <a:p>
            <a:pPr defTabSz="914341" eaLnBrk="1" hangingPunct="1"/>
            <a:endParaRPr lang="ru-RU" altLang="ru-RU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765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>
          <a:xfrm>
            <a:off x="599281" y="764704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Кишечные антисептики</a:t>
            </a: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000" b="1" i="1" dirty="0" smtClean="0">
                <a:solidFill>
                  <a:srgbClr val="0070C0"/>
                </a:solidFill>
              </a:rPr>
              <a:t>Это препараты, которые действуют </a:t>
            </a:r>
            <a:r>
              <a:rPr lang="ru-RU" altLang="ru-RU" sz="2000" b="1" i="1" dirty="0" err="1" smtClean="0">
                <a:solidFill>
                  <a:srgbClr val="0070C0"/>
                </a:solidFill>
              </a:rPr>
              <a:t>местно</a:t>
            </a:r>
            <a:r>
              <a:rPr lang="ru-RU" altLang="ru-RU" sz="2000" b="1" i="1" dirty="0" smtClean="0">
                <a:solidFill>
                  <a:srgbClr val="0070C0"/>
                </a:solidFill>
              </a:rPr>
              <a:t> в просвете кишечника и почти не всасываются, а потому дают минимум побочных эффектов. Все они эффективны против патогенных бактерий</a:t>
            </a:r>
            <a:br>
              <a:rPr lang="ru-RU" altLang="ru-RU" sz="2000" b="1" i="1" dirty="0" smtClean="0">
                <a:solidFill>
                  <a:srgbClr val="0070C0"/>
                </a:solidFill>
              </a:rPr>
            </a:br>
            <a:endParaRPr lang="ru-RU" altLang="ru-RU" sz="2000" b="1" i="1" dirty="0" smtClean="0">
              <a:solidFill>
                <a:srgbClr val="0070C0"/>
              </a:solidFill>
            </a:endParaRPr>
          </a:p>
        </p:txBody>
      </p:sp>
      <p:sp>
        <p:nvSpPr>
          <p:cNvPr id="148483" name="Rectangle 6"/>
          <p:cNvSpPr>
            <a:spLocks noChangeArrowheads="1"/>
          </p:cNvSpPr>
          <p:nvPr/>
        </p:nvSpPr>
        <p:spPr bwMode="auto">
          <a:xfrm>
            <a:off x="304799" y="1628800"/>
            <a:ext cx="8818563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lnSpc>
                <a:spcPts val="165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ts val="165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Нифуроксазин</a:t>
            </a: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i="1" dirty="0" err="1">
                <a:latin typeface="Times New Roman" pitchFamily="18" charset="0"/>
                <a:cs typeface="Times New Roman" pitchFamily="18" charset="0"/>
              </a:rPr>
              <a:t>энтерофурил</a:t>
            </a: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i="1" dirty="0" err="1">
                <a:latin typeface="Times New Roman" pitchFamily="18" charset="0"/>
                <a:cs typeface="Times New Roman" pitchFamily="18" charset="0"/>
              </a:rPr>
              <a:t>стопдиар</a:t>
            </a: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i="1" dirty="0" err="1">
                <a:latin typeface="Times New Roman" pitchFamily="18" charset="0"/>
                <a:cs typeface="Times New Roman" pitchFamily="18" charset="0"/>
              </a:rPr>
              <a:t>эрсефурил</a:t>
            </a: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является противомикробным средством на основе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нитрофурана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Не всасывается из кишечника и создает в просвете высокие концентрации действующего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вещества</a:t>
            </a:r>
            <a:r>
              <a:rPr lang="ru-RU" altLang="ru-RU" sz="2000" dirty="0" smtClean="0">
                <a:latin typeface="Times New Roman" pitchFamily="18" charset="0"/>
                <a:cs typeface="Calibri" pitchFamily="34" charset="0"/>
              </a:rPr>
              <a:t>,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Pts val="1000"/>
              <a:buFont typeface="Symbol" pitchFamily="18" charset="2"/>
              <a:buChar char=""/>
            </a:pPr>
            <a:endParaRPr lang="ru-RU" altLang="ru-RU" sz="2000" dirty="0">
              <a:latin typeface="Times New Roman" pitchFamily="18" charset="0"/>
              <a:cs typeface="Calibri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Pts val="1000"/>
              <a:buFont typeface="Symbol" pitchFamily="18" charset="2"/>
              <a:buChar char=""/>
            </a:pPr>
            <a:r>
              <a:rPr lang="ru-RU" altLang="ru-RU" sz="2000" b="1" dirty="0" err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Рифаксимин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альфа </a:t>
            </a:r>
            <a:r>
              <a:rPr lang="ru-RU" altLang="ru-RU" sz="2000" i="1" dirty="0" err="1">
                <a:latin typeface="Times New Roman" pitchFamily="18" charset="0"/>
                <a:cs typeface="Times New Roman" pitchFamily="18" charset="0"/>
              </a:rPr>
              <a:t>нормикс</a:t>
            </a: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имеет очень широкий спектр антибактериальной активности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1-2 табл. 2-3 раза в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день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Pts val="1000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dirty="0">
              <a:latin typeface="Times New Roman" pitchFamily="18" charset="0"/>
              <a:cs typeface="Calibri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Pts val="1000"/>
              <a:buFont typeface="Symbol" pitchFamily="18" charset="2"/>
              <a:buChar char=""/>
            </a:pPr>
            <a:r>
              <a:rPr lang="ru-RU" altLang="ru-RU" sz="2000" b="1" dirty="0" err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Интетрикс</a:t>
            </a:r>
            <a:r>
              <a:rPr lang="ru-RU" altLang="ru-RU" sz="20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помимо антибактериального действия, подавляет дизентерийную амёбу и грибки рода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Кандида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Не нарушает равновесия естественной флоры кишечника.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2 капсулы 3-4 раза в день</a:t>
            </a:r>
            <a:r>
              <a:rPr lang="ru-RU" altLang="ru-RU" sz="2000" dirty="0">
                <a:latin typeface="Times New Roman" pitchFamily="18" charset="0"/>
                <a:cs typeface="Calibri" pitchFamily="34" charset="0"/>
              </a:rPr>
              <a:t>.</a:t>
            </a:r>
          </a:p>
          <a:p>
            <a:pPr algn="just" eaLnBrk="1" hangingPunct="1">
              <a:lnSpc>
                <a:spcPts val="165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8471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6" descr="http://www.fallingpixel.com/products/49638/mains/000-3d-model-virus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58963"/>
            <a:ext cx="17065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975" y="635000"/>
            <a:ext cx="8651875" cy="444500"/>
          </a:xfrm>
          <a:prstGeom prst="rect">
            <a:avLst/>
          </a:prstGeom>
          <a:noFill/>
        </p:spPr>
        <p:txBody>
          <a:bodyPr lIns="87279" tIns="43639" rIns="87279" bIns="43639">
            <a:spAutoFit/>
          </a:bodyPr>
          <a:lstStyle/>
          <a:p>
            <a:pPr algn="ctr">
              <a:defRPr/>
            </a:pPr>
            <a:r>
              <a:rPr lang="ru-RU" sz="2320" b="1" cap="all" dirty="0">
                <a:solidFill>
                  <a:srgbClr val="0070C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Эффективность при </a:t>
            </a:r>
            <a:r>
              <a:rPr lang="ru-RU" sz="2320" b="1" cap="all" dirty="0" err="1">
                <a:solidFill>
                  <a:srgbClr val="0070C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оки</a:t>
            </a:r>
            <a:r>
              <a:rPr lang="ru-RU" sz="2320" b="1" cap="all" dirty="0">
                <a:solidFill>
                  <a:srgbClr val="0070C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 вирусной этиологии </a:t>
            </a:r>
          </a:p>
        </p:txBody>
      </p:sp>
      <p:pic>
        <p:nvPicPr>
          <p:cNvPr id="157700" name="Picture 2" descr="http://detkino.ru/files/images/rotavi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773238"/>
            <a:ext cx="1804987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233363" y="4081463"/>
            <a:ext cx="2541587" cy="552450"/>
          </a:xfrm>
          <a:prstGeom prst="rect">
            <a:avLst/>
          </a:prstGeom>
          <a:noFill/>
          <a:ln>
            <a:noFill/>
          </a:ln>
          <a:extLst/>
        </p:spPr>
        <p:txBody>
          <a:bodyPr lIns="87279" tIns="43639" rIns="87279" bIns="43639">
            <a:spAutoFit/>
          </a:bodyPr>
          <a:lstStyle/>
          <a:p>
            <a:pPr algn="ctr">
              <a:defRPr/>
            </a:pPr>
            <a:r>
              <a:rPr lang="ru-RU" altLang="ru-RU" sz="3023" b="1" dirty="0">
                <a:solidFill>
                  <a:srgbClr val="002060"/>
                </a:solidFill>
              </a:rPr>
              <a:t>ротавирус</a:t>
            </a:r>
          </a:p>
        </p:txBody>
      </p:sp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3048000" y="4089400"/>
            <a:ext cx="2722563" cy="552450"/>
          </a:xfrm>
          <a:prstGeom prst="rect">
            <a:avLst/>
          </a:prstGeom>
          <a:noFill/>
          <a:ln>
            <a:noFill/>
          </a:ln>
          <a:extLst/>
        </p:spPr>
        <p:txBody>
          <a:bodyPr lIns="87279" tIns="43639" rIns="87279" bIns="43639">
            <a:spAutoFit/>
          </a:bodyPr>
          <a:lstStyle/>
          <a:p>
            <a:pPr algn="ctr">
              <a:defRPr/>
            </a:pPr>
            <a:r>
              <a:rPr lang="ru-RU" altLang="ru-RU" sz="3023" b="1" dirty="0">
                <a:solidFill>
                  <a:srgbClr val="002060"/>
                </a:solidFill>
              </a:rPr>
              <a:t>норовирус</a:t>
            </a:r>
          </a:p>
        </p:txBody>
      </p:sp>
      <p:sp>
        <p:nvSpPr>
          <p:cNvPr id="16" name="Знак запрета 15"/>
          <p:cNvSpPr/>
          <p:nvPr/>
        </p:nvSpPr>
        <p:spPr>
          <a:xfrm>
            <a:off x="3371850" y="1776413"/>
            <a:ext cx="2144713" cy="2003425"/>
          </a:xfrm>
          <a:prstGeom prst="noSmoking">
            <a:avLst>
              <a:gd name="adj" fmla="val 61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9" tIns="43639" rIns="87279" bIns="43639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sym typeface="Helvetica Light" charset="0"/>
            </a:endParaRPr>
          </a:p>
        </p:txBody>
      </p:sp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33338" y="5829300"/>
            <a:ext cx="9110662" cy="954088"/>
          </a:xfrm>
          <a:prstGeom prst="rect">
            <a:avLst/>
          </a:prstGeom>
          <a:noFill/>
          <a:ln>
            <a:noFill/>
          </a:ln>
          <a:extLst/>
        </p:spPr>
        <p:txBody>
          <a:bodyPr lIns="87279" tIns="43639" rIns="87279" bIns="43639">
            <a:spAutoFit/>
          </a:bodyPr>
          <a:lstStyle/>
          <a:p>
            <a:pPr algn="ctr">
              <a:defRPr/>
            </a:pPr>
            <a:r>
              <a:rPr lang="en-US" altLang="ru-RU" sz="844" baseline="30000" dirty="0"/>
              <a:t>[</a:t>
            </a:r>
            <a:r>
              <a:rPr lang="en-US" altLang="ru-RU" sz="1125" baseline="30000" dirty="0"/>
              <a:t>1]</a:t>
            </a:r>
            <a:r>
              <a:rPr lang="ru-RU" altLang="ru-RU" sz="1125" dirty="0"/>
              <a:t>Михайлова Е.В. И соавт. Клинико – лабораторная характеристика вирусных диарей у детей и противовирусная терапия// Детские инфекции. 2012. Том 11. Спецвыпуск.  </a:t>
            </a:r>
            <a:r>
              <a:rPr lang="en-US" altLang="ru-RU" sz="1125" baseline="30000" dirty="0"/>
              <a:t>[2]</a:t>
            </a:r>
            <a:r>
              <a:rPr lang="ru-RU" altLang="ru-RU" sz="1125" dirty="0"/>
              <a:t>Учайкин В.Ф., Новокшонов А.А. Противовирусный препарат в комплексной терапии острых кишечных инфекций вирусной и вирусно – бактериальной этиологии у детей // Детские инфекции. 2012. Том 11. Спецвыпуск. С. 37-43</a:t>
            </a:r>
            <a:endParaRPr lang="en-US" altLang="ru-RU" sz="1125" dirty="0"/>
          </a:p>
          <a:p>
            <a:pPr algn="ctr">
              <a:defRPr/>
            </a:pPr>
            <a:r>
              <a:rPr lang="en-US" altLang="ru-RU" sz="1125" baseline="30000" dirty="0"/>
              <a:t>[3]</a:t>
            </a:r>
            <a:r>
              <a:rPr lang="ru-RU" altLang="ru-RU" sz="1125" dirty="0"/>
              <a:t>Аденовирусы 2, 31, 40 и 41 типа.</a:t>
            </a:r>
          </a:p>
        </p:txBody>
      </p:sp>
      <p:pic>
        <p:nvPicPr>
          <p:cNvPr id="157705" name="Picture 5" descr="http://ictvdb.bio-mirror.cn/WIntkey/Images/dg_adenoMI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652588"/>
            <a:ext cx="22050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21"/>
          <p:cNvSpPr txBox="1">
            <a:spLocks noChangeArrowheads="1"/>
          </p:cNvSpPr>
          <p:nvPr/>
        </p:nvSpPr>
        <p:spPr bwMode="auto">
          <a:xfrm>
            <a:off x="6043613" y="4081463"/>
            <a:ext cx="2871787" cy="552450"/>
          </a:xfrm>
          <a:prstGeom prst="rect">
            <a:avLst/>
          </a:prstGeom>
          <a:noFill/>
          <a:ln>
            <a:noFill/>
          </a:ln>
          <a:extLst/>
        </p:spPr>
        <p:txBody>
          <a:bodyPr lIns="87279" tIns="43639" rIns="87279" bIns="43639">
            <a:spAutoFit/>
          </a:bodyPr>
          <a:lstStyle/>
          <a:p>
            <a:pPr algn="ctr">
              <a:defRPr/>
            </a:pPr>
            <a:r>
              <a:rPr lang="ru-RU" altLang="ru-RU" sz="3023" b="1" dirty="0">
                <a:solidFill>
                  <a:srgbClr val="002060"/>
                </a:solidFill>
              </a:rPr>
              <a:t>аденовирус</a:t>
            </a:r>
          </a:p>
        </p:txBody>
      </p:sp>
      <p:sp>
        <p:nvSpPr>
          <p:cNvPr id="23" name="Знак запрета 22"/>
          <p:cNvSpPr/>
          <p:nvPr/>
        </p:nvSpPr>
        <p:spPr>
          <a:xfrm>
            <a:off x="679450" y="1762125"/>
            <a:ext cx="2144713" cy="2003425"/>
          </a:xfrm>
          <a:prstGeom prst="noSmoking">
            <a:avLst>
              <a:gd name="adj" fmla="val 61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9" tIns="43639" rIns="87279" bIns="43639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sym typeface="Helvetica Light" charset="0"/>
            </a:endParaRPr>
          </a:p>
        </p:txBody>
      </p:sp>
      <p:sp>
        <p:nvSpPr>
          <p:cNvPr id="24" name="Знак запрета 23"/>
          <p:cNvSpPr/>
          <p:nvPr/>
        </p:nvSpPr>
        <p:spPr>
          <a:xfrm>
            <a:off x="6243638" y="1743075"/>
            <a:ext cx="2146300" cy="2005013"/>
          </a:xfrm>
          <a:prstGeom prst="noSmoking">
            <a:avLst>
              <a:gd name="adj" fmla="val 61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9" tIns="43639" rIns="87279" bIns="43639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sym typeface="Helvetica Light" charset="0"/>
            </a:endParaRPr>
          </a:p>
        </p:txBody>
      </p:sp>
      <p:sp>
        <p:nvSpPr>
          <p:cNvPr id="157709" name="Прямоугольник 5"/>
          <p:cNvSpPr>
            <a:spLocks noChangeArrowheads="1"/>
          </p:cNvSpPr>
          <p:nvPr/>
        </p:nvSpPr>
        <p:spPr bwMode="auto">
          <a:xfrm>
            <a:off x="166688" y="4941888"/>
            <a:ext cx="8555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Эффективность  Арбидола установлена при ротавирусной, норовирусной и аденовирусной  инфекциях</a:t>
            </a:r>
            <a:r>
              <a:rPr lang="en-US" altLang="ru-RU" sz="1800" b="1" baseline="30000"/>
              <a:t>[1,2</a:t>
            </a:r>
            <a:r>
              <a:rPr lang="ru-RU" altLang="ru-RU" sz="1800" b="1" baseline="30000"/>
              <a:t>,3</a:t>
            </a:r>
            <a:r>
              <a:rPr lang="en-US" altLang="ru-RU" sz="1800" b="1" baseline="30000"/>
              <a:t>]</a:t>
            </a:r>
            <a:endParaRPr lang="ru-RU" altLang="ru-RU" sz="1800" b="1" baseline="30000"/>
          </a:p>
        </p:txBody>
      </p:sp>
    </p:spTree>
    <p:extLst>
      <p:ext uri="{BB962C8B-B14F-4D97-AF65-F5344CB8AC3E}">
        <p14:creationId xmlns:p14="http://schemas.microsoft.com/office/powerpoint/2010/main" val="1024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87400" y="215900"/>
            <a:ext cx="8305800" cy="758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34" b="1" dirty="0"/>
              <a:t>Алгоритм назначения АРБИДОЛА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7544" y="1239504"/>
            <a:ext cx="8352928" cy="4709778"/>
            <a:chOff x="2012" y="1497"/>
            <a:chExt cx="9774" cy="4779"/>
          </a:xfrm>
          <a:solidFill>
            <a:srgbClr val="99FF99"/>
          </a:solidFill>
        </p:grpSpPr>
        <p:sp>
          <p:nvSpPr>
            <p:cNvPr id="28675" name="AutoShape 3"/>
            <p:cNvSpPr>
              <a:spLocks noChangeArrowheads="1"/>
            </p:cNvSpPr>
            <p:nvPr/>
          </p:nvSpPr>
          <p:spPr bwMode="auto">
            <a:xfrm>
              <a:off x="3180" y="1497"/>
              <a:ext cx="7494" cy="9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353">
                <a:spcAft>
                  <a:spcPts val="1000"/>
                </a:spcAft>
                <a:defRPr/>
              </a:pPr>
              <a:r>
                <a:rPr lang="ru-RU" sz="1969" b="1" dirty="0">
                  <a:solidFill>
                    <a:srgbClr val="C00000"/>
                  </a:solidFill>
                  <a:latin typeface="+mj-lt"/>
                  <a:sym typeface="Helvetica Light" charset="0"/>
                </a:rPr>
                <a:t>Этиотропная противовирусная терапия ОКИ ротавирусной этиологии</a:t>
              </a:r>
            </a:p>
          </p:txBody>
        </p:sp>
        <p:cxnSp>
          <p:nvCxnSpPr>
            <p:cNvPr id="28676" name="AutoShape 4"/>
            <p:cNvCxnSpPr>
              <a:cxnSpLocks noChangeShapeType="1"/>
            </p:cNvCxnSpPr>
            <p:nvPr/>
          </p:nvCxnSpPr>
          <p:spPr bwMode="auto">
            <a:xfrm>
              <a:off x="4365" y="2412"/>
              <a:ext cx="0" cy="765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677" name="AutoShape 5"/>
            <p:cNvCxnSpPr>
              <a:cxnSpLocks noChangeShapeType="1"/>
            </p:cNvCxnSpPr>
            <p:nvPr/>
          </p:nvCxnSpPr>
          <p:spPr bwMode="auto">
            <a:xfrm>
              <a:off x="6690" y="2397"/>
              <a:ext cx="0" cy="78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678" name="AutoShape 6"/>
            <p:cNvCxnSpPr>
              <a:cxnSpLocks noChangeShapeType="1"/>
            </p:cNvCxnSpPr>
            <p:nvPr/>
          </p:nvCxnSpPr>
          <p:spPr bwMode="auto">
            <a:xfrm>
              <a:off x="9180" y="2397"/>
              <a:ext cx="15" cy="78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679" name="AutoShape 7"/>
            <p:cNvSpPr>
              <a:spLocks noChangeArrowheads="1"/>
            </p:cNvSpPr>
            <p:nvPr/>
          </p:nvSpPr>
          <p:spPr bwMode="auto">
            <a:xfrm>
              <a:off x="2356" y="3271"/>
              <a:ext cx="2463" cy="76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353">
                <a:spcAft>
                  <a:spcPts val="1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+mj-lt"/>
                  <a:sym typeface="Helvetica Light" charset="0"/>
                </a:rPr>
                <a:t>с </a:t>
              </a:r>
              <a:r>
                <a:rPr lang="ru-RU" b="1" dirty="0" smtClean="0">
                  <a:solidFill>
                    <a:schemeClr val="tx1"/>
                  </a:solidFill>
                  <a:latin typeface="+mj-lt"/>
                  <a:sym typeface="Helvetica Light" charset="0"/>
                </a:rPr>
                <a:t>2-6 </a:t>
              </a:r>
              <a:r>
                <a:rPr lang="ru-RU" b="1" dirty="0">
                  <a:solidFill>
                    <a:schemeClr val="tx1"/>
                  </a:solidFill>
                  <a:latin typeface="+mj-lt"/>
                  <a:sym typeface="Helvetica Light" charset="0"/>
                </a:rPr>
                <a:t>лет</a:t>
              </a:r>
              <a:endParaRPr lang="ru-RU" sz="1828" b="1" dirty="0">
                <a:solidFill>
                  <a:schemeClr val="tx1"/>
                </a:solidFill>
                <a:latin typeface="+mj-lt"/>
                <a:sym typeface="Helvetica Light" charset="0"/>
              </a:endParaRPr>
            </a:p>
          </p:txBody>
        </p:sp>
        <p:sp>
          <p:nvSpPr>
            <p:cNvPr id="28680" name="AutoShape 8"/>
            <p:cNvSpPr>
              <a:spLocks noChangeArrowheads="1"/>
            </p:cNvSpPr>
            <p:nvPr/>
          </p:nvSpPr>
          <p:spPr bwMode="auto">
            <a:xfrm>
              <a:off x="8823" y="3237"/>
              <a:ext cx="2415" cy="753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353">
                <a:spcAft>
                  <a:spcPts val="1000"/>
                </a:spcAft>
                <a:defRPr/>
              </a:pPr>
              <a:r>
                <a:rPr lang="ru-RU" sz="1617" dirty="0">
                  <a:solidFill>
                    <a:schemeClr val="tx1"/>
                  </a:solidFill>
                  <a:latin typeface="Calibri" pitchFamily="34" charset="0"/>
                  <a:sym typeface="Helvetica Light" charset="0"/>
                </a:rPr>
                <a:t> </a:t>
              </a:r>
              <a:r>
                <a:rPr lang="ru-RU" sz="2250" b="1" dirty="0">
                  <a:solidFill>
                    <a:schemeClr val="tx1"/>
                  </a:solidFill>
                  <a:latin typeface="+mj-lt"/>
                  <a:sym typeface="Helvetica Light" charset="0"/>
                </a:rPr>
                <a:t>старше 12 лет</a:t>
              </a:r>
            </a:p>
          </p:txBody>
        </p:sp>
        <p:cxnSp>
          <p:nvCxnSpPr>
            <p:cNvPr id="28681" name="AutoShape 9"/>
            <p:cNvCxnSpPr>
              <a:cxnSpLocks noChangeShapeType="1"/>
            </p:cNvCxnSpPr>
            <p:nvPr/>
          </p:nvCxnSpPr>
          <p:spPr bwMode="auto">
            <a:xfrm>
              <a:off x="6825" y="4005"/>
              <a:ext cx="0" cy="525"/>
            </a:xfrm>
            <a:prstGeom prst="straightConnector1">
              <a:avLst/>
            </a:prstGeom>
            <a:grpFill/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8682" name="AutoShape 10"/>
            <p:cNvSpPr>
              <a:spLocks noChangeArrowheads="1"/>
            </p:cNvSpPr>
            <p:nvPr/>
          </p:nvSpPr>
          <p:spPr bwMode="auto">
            <a:xfrm>
              <a:off x="2012" y="4575"/>
              <a:ext cx="3150" cy="1701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defTabSz="914353">
                <a:defRPr/>
              </a:pPr>
              <a:r>
                <a:rPr lang="ru-RU" sz="1125" dirty="0">
                  <a:solidFill>
                    <a:schemeClr val="tx1"/>
                  </a:solidFill>
                  <a:latin typeface="Calibri" pitchFamily="34" charset="0"/>
                  <a:sym typeface="Helvetica Light" charset="0"/>
                </a:rPr>
                <a:t> </a:t>
              </a:r>
            </a:p>
            <a:p>
              <a:pPr algn="ctr" defTabSz="914353">
                <a:defRPr/>
              </a:pPr>
              <a:r>
                <a:rPr lang="ru-RU" sz="1969" b="1" dirty="0">
                  <a:solidFill>
                    <a:schemeClr val="tx1"/>
                  </a:solidFill>
                  <a:latin typeface="+mj-lt"/>
                  <a:sym typeface="Helvetica Light" charset="0"/>
                </a:rPr>
                <a:t>50 мг </a:t>
              </a:r>
            </a:p>
            <a:p>
              <a:pPr algn="ctr" defTabSz="914353">
                <a:defRPr/>
              </a:pPr>
              <a:r>
                <a:rPr lang="ru-RU" sz="1969" b="1" dirty="0">
                  <a:solidFill>
                    <a:schemeClr val="tx1"/>
                  </a:solidFill>
                  <a:latin typeface="+mj-lt"/>
                  <a:sym typeface="Helvetica Light" charset="0"/>
                </a:rPr>
                <a:t>4 раза в день,  </a:t>
              </a:r>
            </a:p>
            <a:p>
              <a:pPr algn="ctr" defTabSz="914353">
                <a:defRPr/>
              </a:pPr>
              <a:r>
                <a:rPr lang="ru-RU" sz="1969" b="1" dirty="0">
                  <a:solidFill>
                    <a:schemeClr val="tx1"/>
                  </a:solidFill>
                  <a:latin typeface="+mj-lt"/>
                  <a:sym typeface="Helvetica Light" charset="0"/>
                </a:rPr>
                <a:t>5 дней </a:t>
              </a:r>
            </a:p>
          </p:txBody>
        </p:sp>
        <p:cxnSp>
          <p:nvCxnSpPr>
            <p:cNvPr id="28683" name="AutoShape 11"/>
            <p:cNvCxnSpPr>
              <a:cxnSpLocks noChangeShapeType="1"/>
            </p:cNvCxnSpPr>
            <p:nvPr/>
          </p:nvCxnSpPr>
          <p:spPr bwMode="auto">
            <a:xfrm>
              <a:off x="3180" y="4005"/>
              <a:ext cx="0" cy="525"/>
            </a:xfrm>
            <a:prstGeom prst="straightConnector1">
              <a:avLst/>
            </a:prstGeom>
            <a:grpFill/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8684" name="AutoShape 12"/>
            <p:cNvSpPr>
              <a:spLocks noChangeArrowheads="1"/>
            </p:cNvSpPr>
            <p:nvPr/>
          </p:nvSpPr>
          <p:spPr bwMode="auto">
            <a:xfrm>
              <a:off x="5162" y="4575"/>
              <a:ext cx="3474" cy="1701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391" b="1" dirty="0">
                  <a:solidFill>
                    <a:schemeClr val="tx1"/>
                  </a:solidFill>
                  <a:latin typeface="+mj-lt"/>
                  <a:sym typeface="Helvetica Light" charset="0"/>
                </a:rPr>
                <a:t>100мг </a:t>
              </a:r>
            </a:p>
            <a:p>
              <a:pPr algn="ctr" defTabSz="914353">
                <a:defRPr/>
              </a:pPr>
              <a:r>
                <a:rPr lang="ru-RU" sz="2391" b="1" dirty="0">
                  <a:solidFill>
                    <a:schemeClr val="tx1"/>
                  </a:solidFill>
                  <a:latin typeface="+mj-lt"/>
                  <a:sym typeface="Helvetica Light" charset="0"/>
                </a:rPr>
                <a:t>4 раза в день, </a:t>
              </a:r>
            </a:p>
            <a:p>
              <a:pPr algn="ctr" defTabSz="914353">
                <a:defRPr/>
              </a:pPr>
              <a:r>
                <a:rPr lang="ru-RU" sz="2391" b="1" dirty="0">
                  <a:solidFill>
                    <a:schemeClr val="tx1"/>
                  </a:solidFill>
                  <a:latin typeface="+mj-lt"/>
                  <a:sym typeface="Helvetica Light" charset="0"/>
                </a:rPr>
                <a:t>5 дней</a:t>
              </a:r>
            </a:p>
          </p:txBody>
        </p:sp>
        <p:sp>
          <p:nvSpPr>
            <p:cNvPr id="28685" name="AutoShape 13"/>
            <p:cNvSpPr>
              <a:spLocks noChangeArrowheads="1"/>
            </p:cNvSpPr>
            <p:nvPr/>
          </p:nvSpPr>
          <p:spPr bwMode="auto">
            <a:xfrm>
              <a:off x="8636" y="4575"/>
              <a:ext cx="3150" cy="1701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250" b="1" dirty="0">
                  <a:solidFill>
                    <a:schemeClr val="tx1"/>
                  </a:solidFill>
                  <a:latin typeface="+mj-lt"/>
                  <a:sym typeface="Helvetica Light" charset="0"/>
                </a:rPr>
                <a:t>200мг </a:t>
              </a:r>
            </a:p>
            <a:p>
              <a:pPr algn="ctr" defTabSz="914353">
                <a:defRPr/>
              </a:pPr>
              <a:r>
                <a:rPr lang="ru-RU" sz="2250" b="1" dirty="0">
                  <a:solidFill>
                    <a:schemeClr val="tx1"/>
                  </a:solidFill>
                  <a:latin typeface="+mj-lt"/>
                  <a:sym typeface="Helvetica Light" charset="0"/>
                </a:rPr>
                <a:t>4 раза в день, 5 дней</a:t>
              </a:r>
              <a:endParaRPr lang="ru-RU" sz="1828" dirty="0">
                <a:solidFill>
                  <a:schemeClr val="tx1"/>
                </a:solidFill>
                <a:sym typeface="Helvetica Light" charset="0"/>
              </a:endParaRPr>
            </a:p>
          </p:txBody>
        </p:sp>
        <p:sp>
          <p:nvSpPr>
            <p:cNvPr id="28686" name="AutoShape 14"/>
            <p:cNvSpPr>
              <a:spLocks noChangeArrowheads="1"/>
            </p:cNvSpPr>
            <p:nvPr/>
          </p:nvSpPr>
          <p:spPr bwMode="auto">
            <a:xfrm>
              <a:off x="5595" y="3237"/>
              <a:ext cx="2493" cy="76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353">
                <a:defRPr/>
              </a:pPr>
              <a:r>
                <a:rPr lang="ru-RU" b="1" dirty="0">
                  <a:solidFill>
                    <a:schemeClr val="tx1"/>
                  </a:solidFill>
                  <a:latin typeface="+mj-lt"/>
                  <a:sym typeface="Helvetica Light" charset="0"/>
                </a:rPr>
                <a:t>6-12 лет</a:t>
              </a:r>
            </a:p>
          </p:txBody>
        </p:sp>
        <p:cxnSp>
          <p:nvCxnSpPr>
            <p:cNvPr id="28687" name="AutoShape 15"/>
            <p:cNvCxnSpPr>
              <a:cxnSpLocks noChangeShapeType="1"/>
            </p:cNvCxnSpPr>
            <p:nvPr/>
          </p:nvCxnSpPr>
          <p:spPr bwMode="auto">
            <a:xfrm>
              <a:off x="9885" y="4005"/>
              <a:ext cx="0" cy="525"/>
            </a:xfrm>
            <a:prstGeom prst="straightConnector1">
              <a:avLst/>
            </a:prstGeom>
            <a:grpFill/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6" name="Rectangle 16"/>
          <p:cNvSpPr>
            <a:spLocks noChangeArrowheads="1"/>
          </p:cNvSpPr>
          <p:nvPr/>
        </p:nvSpPr>
        <p:spPr bwMode="auto">
          <a:xfrm>
            <a:off x="179388" y="6102350"/>
            <a:ext cx="8496300" cy="525463"/>
          </a:xfrm>
          <a:prstGeom prst="rect">
            <a:avLst/>
          </a:prstGeom>
          <a:noFill/>
          <a:ln>
            <a:noFill/>
          </a:ln>
          <a:extLst/>
        </p:spPr>
        <p:txBody>
          <a:bodyPr lIns="91439" tIns="45719" rIns="91439" bIns="45719" anchor="ctr">
            <a:spAutoFit/>
          </a:bodyPr>
          <a:lstStyle>
            <a:lvl1pPr defTabSz="1300163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1300163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1300163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1300163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1300163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828800" indent="4572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286000" indent="4572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743200" indent="4572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200400" indent="4572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endParaRPr lang="ru-RU" altLang="ru-RU" sz="984" b="1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ru-RU" altLang="ru-RU" sz="1828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323530" y="476674"/>
            <a:ext cx="7486971" cy="5689178"/>
          </a:xfrm>
          <a:prstGeom prst="rect">
            <a:avLst/>
          </a:prstGeom>
        </p:spPr>
        <p:txBody>
          <a:bodyPr lIns="91434" tIns="45717" rIns="91434" bIns="45717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0" indent="-457170" algn="l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</a:rPr>
              <a:t>Пищевые </a:t>
            </a:r>
            <a:r>
              <a:rPr lang="ru-RU" b="1" dirty="0" err="1">
                <a:solidFill>
                  <a:prstClr val="black"/>
                </a:solidFill>
              </a:rPr>
              <a:t>токсикоинфекции</a:t>
            </a:r>
            <a:r>
              <a:rPr lang="ru-RU" b="1" dirty="0">
                <a:solidFill>
                  <a:prstClr val="black"/>
                </a:solidFill>
              </a:rPr>
              <a:t> и острые кишечные инфекции (ОКИ</a:t>
            </a:r>
            <a:r>
              <a:rPr lang="ru-RU" b="1" dirty="0" smtClean="0">
                <a:solidFill>
                  <a:prstClr val="black"/>
                </a:solidFill>
              </a:rPr>
              <a:t>).</a:t>
            </a:r>
            <a:r>
              <a:rPr lang="ru-RU" b="1" dirty="0">
                <a:solidFill>
                  <a:prstClr val="black"/>
                </a:solidFill>
              </a:rPr>
              <a:t/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При своевременно начатом лечении и назначении адекватной дозы сорбента, при легком и среднетяжелом течении заболевания, </a:t>
            </a:r>
            <a:r>
              <a:rPr lang="ru-RU" b="1" dirty="0">
                <a:solidFill>
                  <a:prstClr val="black"/>
                </a:solidFill>
              </a:rPr>
              <a:t>излечение возможно в течение 1-3 суток без использования антибактериальных препаратов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</a:p>
          <a:p>
            <a:pPr algn="l" fontAlgn="base"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  <a:p>
            <a:pPr marL="457170" indent="-457170" algn="l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</a:rPr>
              <a:t>Пищевые </a:t>
            </a:r>
            <a:r>
              <a:rPr lang="ru-RU" b="1" dirty="0" err="1" smtClean="0">
                <a:solidFill>
                  <a:prstClr val="black"/>
                </a:solidFill>
              </a:rPr>
              <a:t>токсикоинфекции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Лечение следует начинать в 1-е часы или день болезни! 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Промыв желудок 0,5-1% суспензией </a:t>
            </a:r>
            <a:r>
              <a:rPr lang="ru-RU" dirty="0" err="1">
                <a:solidFill>
                  <a:prstClr val="black"/>
                </a:solidFill>
              </a:rPr>
              <a:t>Полисорба</a:t>
            </a:r>
            <a:r>
              <a:rPr lang="ru-RU" dirty="0">
                <a:solidFill>
                  <a:prstClr val="black"/>
                </a:solidFill>
              </a:rPr>
              <a:t> МП (примерно 5-10 грамм на 1 литр воды), в течение последующих 3-4 часов дают половину суточной дозы </a:t>
            </a:r>
            <a:r>
              <a:rPr lang="ru-RU" dirty="0" err="1">
                <a:solidFill>
                  <a:prstClr val="black"/>
                </a:solidFill>
              </a:rPr>
              <a:t>Полисорба</a:t>
            </a:r>
            <a:r>
              <a:rPr lang="ru-RU" dirty="0">
                <a:solidFill>
                  <a:prstClr val="black"/>
                </a:solidFill>
              </a:rPr>
              <a:t> МП (суточная доза 8-12 грамм), а другую половину суточной дозы дают в течение оставшихся суток, через каждые 1,0-1,5 часа. Взвесь </a:t>
            </a:r>
            <a:r>
              <a:rPr lang="ru-RU" dirty="0" err="1">
                <a:solidFill>
                  <a:prstClr val="black"/>
                </a:solidFill>
              </a:rPr>
              <a:t>Полисорба</a:t>
            </a:r>
            <a:r>
              <a:rPr lang="ru-RU" dirty="0">
                <a:solidFill>
                  <a:prstClr val="black"/>
                </a:solidFill>
              </a:rPr>
              <a:t> МП запивают </a:t>
            </a:r>
            <a:r>
              <a:rPr lang="ru-RU" dirty="0" err="1">
                <a:solidFill>
                  <a:prstClr val="black"/>
                </a:solidFill>
              </a:rPr>
              <a:t>регидроном</a:t>
            </a:r>
            <a:r>
              <a:rPr lang="ru-RU" dirty="0">
                <a:solidFill>
                  <a:prstClr val="black"/>
                </a:solidFill>
              </a:rPr>
              <a:t>, чаем, водой. 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На вторые сутки лечения суточную дозу дают за 4 приема. 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При необходимости лечение продлевают еще на 3-5 </a:t>
            </a:r>
            <a:r>
              <a:rPr lang="ru-RU" dirty="0" smtClean="0">
                <a:solidFill>
                  <a:prstClr val="black"/>
                </a:solidFill>
              </a:rPr>
              <a:t>дней.</a:t>
            </a:r>
          </a:p>
          <a:p>
            <a:pPr algn="l" fontAlgn="base"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  <a:p>
            <a:pPr marL="457170" indent="-457170" algn="l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</a:rPr>
              <a:t>Острая дизентерия и другие </a:t>
            </a:r>
            <a:r>
              <a:rPr lang="ru-RU" b="1" dirty="0" smtClean="0">
                <a:solidFill>
                  <a:prstClr val="black"/>
                </a:solidFill>
              </a:rPr>
              <a:t>ОКИ.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В первые сутки лечения суточная доза дается в течение 5-ти часов с интервалами между приемами в один час. 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Во вторые-сутки суточная доза дается за 4 приема, в промежутках между приемами пищи и др. лекарств. Суточная доза 8-12 грамм. 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При наличии клинического эффекта можно ограничиться этим курсом или, при необходимости, продолжить лечение еще 2-3 дня.</a:t>
            </a:r>
          </a:p>
          <a:p>
            <a:pPr algn="l">
              <a:defRPr/>
            </a:pPr>
            <a:endParaRPr lang="ru-RU" sz="2000" dirty="0">
              <a:solidFill>
                <a:prstClr val="black"/>
              </a:solidFill>
            </a:endParaRPr>
          </a:p>
          <a:p>
            <a:pPr algn="l">
              <a:defRPr/>
            </a:pPr>
            <a:endParaRPr lang="ru-RU" sz="2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50" name="Picture 2" descr="C:\Users\Виталий Казанцев\Desktop\1377508807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r="12253" b="6075"/>
          <a:stretch>
            <a:fillRect/>
          </a:stretch>
        </p:blipFill>
        <p:spPr bwMode="auto">
          <a:xfrm>
            <a:off x="7524328" y="1268760"/>
            <a:ext cx="1600823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5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2" name="Rectangle 1036"/>
          <p:cNvSpPr>
            <a:spLocks noChangeArrowheads="1"/>
          </p:cNvSpPr>
          <p:nvPr/>
        </p:nvSpPr>
        <p:spPr bwMode="auto">
          <a:xfrm>
            <a:off x="755650" y="5734050"/>
            <a:ext cx="79930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868475"/>
            <a:ext cx="8224257" cy="30808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11742" r="10286" b="13016"/>
          <a:stretch/>
        </p:blipFill>
        <p:spPr>
          <a:xfrm>
            <a:off x="0" y="0"/>
            <a:ext cx="1836054" cy="1388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Rectangle 1035"/>
          <p:cNvSpPr>
            <a:spLocks noChangeArrowheads="1"/>
          </p:cNvSpPr>
          <p:nvPr/>
        </p:nvSpPr>
        <p:spPr bwMode="auto">
          <a:xfrm>
            <a:off x="1331640" y="216049"/>
            <a:ext cx="66595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5400" b="1" i="1" dirty="0" smtClean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БАКТИСТАТИН®</a:t>
            </a:r>
            <a:endParaRPr lang="ru-RU" sz="600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800" dirty="0" err="1" smtClean="0">
                <a:solidFill>
                  <a:prstClr val="black"/>
                </a:solidFill>
              </a:rPr>
              <a:t>Метабиотик</a:t>
            </a:r>
            <a:r>
              <a:rPr lang="ru-RU" sz="2800" dirty="0" smtClean="0">
                <a:solidFill>
                  <a:prstClr val="black"/>
                </a:solidFill>
              </a:rPr>
              <a:t>- </a:t>
            </a:r>
          </a:p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</a:rPr>
              <a:t>уникальный </a:t>
            </a:r>
            <a:r>
              <a:rPr lang="ru-RU" sz="2800" dirty="0">
                <a:solidFill>
                  <a:prstClr val="black"/>
                </a:solidFill>
              </a:rPr>
              <a:t>комплекс </a:t>
            </a:r>
            <a:endParaRPr lang="ru-RU" sz="28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</a:rPr>
              <a:t>дополняющих </a:t>
            </a:r>
            <a:r>
              <a:rPr lang="ru-RU" sz="2800" dirty="0">
                <a:solidFill>
                  <a:prstClr val="black"/>
                </a:solidFill>
              </a:rPr>
              <a:t>друг друга 3х природных компонентов</a:t>
            </a:r>
            <a:endParaRPr lang="ru-RU" sz="2800" u="sng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852936"/>
            <a:ext cx="8224257" cy="308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331640" y="1347300"/>
            <a:ext cx="6264696" cy="353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91434" tIns="45717" rIns="91434" bIns="45717"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15EB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u="sng" dirty="0">
                <a:solidFill>
                  <a:srgbClr val="FF0000"/>
                </a:solidFill>
              </a:rPr>
              <a:t>МЕТАБОЛИТЫ </a:t>
            </a:r>
            <a:r>
              <a:rPr lang="en-US" sz="2000" b="1" i="1" u="sng" dirty="0">
                <a:solidFill>
                  <a:srgbClr val="FF0000"/>
                </a:solidFill>
              </a:rPr>
              <a:t>Bacillus subtilis</a:t>
            </a:r>
            <a:r>
              <a:rPr lang="ru-RU" sz="2000" b="1" i="1" u="sng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90849" y="2131289"/>
          <a:ext cx="8859523" cy="2982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0811">
                  <a:extLst>
                    <a:ext uri="{9D8B030D-6E8A-4147-A177-3AD203B41FA5}">
                      <a16:colId xmlns:a16="http://schemas.microsoft.com/office/drawing/2014/main" xmlns="" val="1704802338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xmlns="" val="2892388185"/>
                    </a:ext>
                  </a:extLst>
                </a:gridCol>
              </a:tblGrid>
              <a:tr h="497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Продукты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метаболизма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Bacillus subtilis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Основные эффекты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31218712"/>
                  </a:ext>
                </a:extLst>
              </a:tr>
              <a:tr h="994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Бактериоцины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Каталазы,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Лизоцим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природные </a:t>
                      </a:r>
                      <a:r>
                        <a:rPr lang="ru-RU" sz="1600" dirty="0" smtClean="0">
                          <a:effectLst/>
                        </a:rPr>
                        <a:t>антибиотики- подавляют</a:t>
                      </a:r>
                      <a:r>
                        <a:rPr lang="ru-RU" sz="1600" baseline="0" dirty="0" smtClean="0">
                          <a:effectLst/>
                        </a:rPr>
                        <a:t> рост патогенной и условно патогенной микрофлоры, </a:t>
                      </a:r>
                      <a:r>
                        <a:rPr lang="ru-RU" sz="1600" dirty="0" smtClean="0">
                          <a:effectLst/>
                        </a:rPr>
                        <a:t>улучшают метаболизм, оказывают </a:t>
                      </a:r>
                      <a:r>
                        <a:rPr lang="ru-RU" sz="1600" dirty="0" err="1" smtClean="0">
                          <a:effectLst/>
                        </a:rPr>
                        <a:t>антирадикальные</a:t>
                      </a:r>
                      <a:r>
                        <a:rPr lang="ru-RU" sz="1600" dirty="0" smtClean="0">
                          <a:effectLst/>
                        </a:rPr>
                        <a:t> эффекты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2564297"/>
                  </a:ext>
                </a:extLst>
              </a:tr>
              <a:tr h="745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Ферменты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улучшают усвоение субстратов</a:t>
                      </a:r>
                      <a:r>
                        <a:rPr lang="ru-RU" sz="1600" dirty="0" smtClean="0">
                          <a:effectLst/>
                        </a:rPr>
                        <a:t>, способствуют полноценному пищеварению, расщепляют токсины и аллергены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3305178"/>
                  </a:ext>
                </a:extLst>
              </a:tr>
              <a:tr h="745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жирные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кислоты,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аминокислоты, полипептиды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оказывают </a:t>
                      </a:r>
                      <a:r>
                        <a:rPr lang="ru-RU" sz="1600" dirty="0" smtClean="0">
                          <a:effectLst/>
                        </a:rPr>
                        <a:t>иммуномодулирующее действие, активируют макрофаги, обладают </a:t>
                      </a:r>
                      <a:r>
                        <a:rPr lang="ru-RU" sz="1600" dirty="0" err="1" smtClean="0">
                          <a:effectLst/>
                        </a:rPr>
                        <a:t>пребиотическим</a:t>
                      </a:r>
                      <a:r>
                        <a:rPr lang="ru-RU" sz="1600" dirty="0" smtClean="0">
                          <a:effectLst/>
                        </a:rPr>
                        <a:t> стимулирующим воздействием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030985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32" y="102751"/>
            <a:ext cx="1128130" cy="166840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28651" y="188641"/>
            <a:ext cx="7886700" cy="1325563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015EB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именно Бактистатин® при</a:t>
            </a:r>
            <a:br>
              <a:rPr lang="ru-RU" sz="32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острых кишечных инфекциях?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5386993"/>
            <a:ext cx="7602504" cy="121036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4341"/>
            <a:r>
              <a:rPr lang="ru-RU" sz="2600" b="1" dirty="0">
                <a:solidFill>
                  <a:prstClr val="white"/>
                </a:solidFill>
              </a:rPr>
              <a:t>Метаболиты </a:t>
            </a:r>
            <a:r>
              <a:rPr lang="en-US" sz="2600" b="1" dirty="0">
                <a:solidFill>
                  <a:prstClr val="white"/>
                </a:solidFill>
              </a:rPr>
              <a:t>Bacillus subtilis </a:t>
            </a:r>
          </a:p>
          <a:p>
            <a:pPr algn="ctr" defTabSz="914341"/>
            <a:r>
              <a:rPr lang="ru-RU" sz="2600" b="1" dirty="0">
                <a:solidFill>
                  <a:prstClr val="white"/>
                </a:solidFill>
              </a:rPr>
              <a:t>действуют сразу и способствуют элиминации патогенов   </a:t>
            </a:r>
          </a:p>
        </p:txBody>
      </p:sp>
    </p:spTree>
    <p:extLst>
      <p:ext uri="{BB962C8B-B14F-4D97-AF65-F5344CB8AC3E}">
        <p14:creationId xmlns:p14="http://schemas.microsoft.com/office/powerpoint/2010/main" val="13585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525" y="140973"/>
            <a:ext cx="8229600" cy="76774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Что применять</a:t>
            </a:r>
            <a:r>
              <a:rPr lang="en-US" altLang="ru-RU" sz="3200" b="1" dirty="0" smtClean="0">
                <a:solidFill>
                  <a:srgbClr val="C00000"/>
                </a:solidFill>
                <a:cs typeface="Arial" pitchFamily="34" charset="0"/>
              </a:rPr>
              <a:t>?</a:t>
            </a:r>
          </a:p>
        </p:txBody>
      </p:sp>
      <p:pic>
        <p:nvPicPr>
          <p:cNvPr id="1832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1052736"/>
            <a:ext cx="1905000" cy="1571625"/>
          </a:xfrm>
          <a:noFill/>
        </p:spPr>
      </p:pic>
      <p:pic>
        <p:nvPicPr>
          <p:cNvPr id="1833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319"/>
            <a:ext cx="2880618" cy="242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9" y="2204319"/>
            <a:ext cx="30972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36" y="332656"/>
            <a:ext cx="226151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3" name="Picture 6" descr="C:\Documents and Settings\Borzenec\Мои документы\Мои рисунки\упаков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4704"/>
            <a:ext cx="1445699" cy="21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1608138" cy="995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94116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</a:t>
            </a:r>
            <a:r>
              <a:rPr lang="ru-RU" b="1" i="1" dirty="0"/>
              <a:t>первом этапе </a:t>
            </a:r>
            <a:r>
              <a:rPr lang="ru-RU" dirty="0"/>
              <a:t>для коррекции </a:t>
            </a:r>
            <a:r>
              <a:rPr lang="ru-RU" dirty="0" err="1"/>
              <a:t>дисбиоза</a:t>
            </a:r>
            <a:r>
              <a:rPr lang="ru-RU" dirty="0"/>
              <a:t> кишечника после перенесенной ОКИ могут использоваться </a:t>
            </a:r>
            <a:r>
              <a:rPr lang="ru-RU" dirty="0" err="1"/>
              <a:t>самоэлиминирующиеся</a:t>
            </a:r>
            <a:r>
              <a:rPr lang="ru-RU" dirty="0"/>
              <a:t> антагонисты – бациллярные препараты. Длительность первого этапа 7-10 дней.</a:t>
            </a:r>
          </a:p>
          <a:p>
            <a:r>
              <a:rPr lang="ru-RU" dirty="0"/>
              <a:t>На </a:t>
            </a:r>
            <a:r>
              <a:rPr lang="ru-RU" b="1" i="1" dirty="0"/>
              <a:t>втором этапе (восстановительном)</a:t>
            </a:r>
            <a:r>
              <a:rPr lang="ru-RU" dirty="0"/>
              <a:t> этапе проводится назначение </a:t>
            </a:r>
            <a:r>
              <a:rPr lang="ru-RU" dirty="0" err="1"/>
              <a:t>комбинироанных</a:t>
            </a:r>
            <a:r>
              <a:rPr lang="ru-RU" dirty="0"/>
              <a:t> </a:t>
            </a:r>
            <a:r>
              <a:rPr lang="ru-RU" dirty="0" err="1"/>
              <a:t>пробиотиков</a:t>
            </a:r>
            <a:r>
              <a:rPr lang="ru-RU" dirty="0"/>
              <a:t>, </a:t>
            </a:r>
            <a:r>
              <a:rPr lang="ru-RU" dirty="0" err="1"/>
              <a:t>иммунопрепаратов</a:t>
            </a:r>
            <a:r>
              <a:rPr lang="ru-RU" dirty="0"/>
              <a:t>, метаболических </a:t>
            </a:r>
            <a:r>
              <a:rPr lang="ru-RU" dirty="0" err="1"/>
              <a:t>пробиотиков</a:t>
            </a:r>
            <a:r>
              <a:rPr lang="ru-RU" dirty="0"/>
              <a:t> в течение 2-4 х недель.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24" y="2681314"/>
            <a:ext cx="12985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0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582699"/>
            <a:ext cx="6769706" cy="0"/>
          </a:xfrm>
          <a:custGeom>
            <a:avLst/>
            <a:gdLst/>
            <a:ahLst/>
            <a:cxnLst/>
            <a:rect l="l" t="t" r="r" b="b"/>
            <a:pathLst>
              <a:path w="7926197">
                <a:moveTo>
                  <a:pt x="0" y="0"/>
                </a:moveTo>
                <a:lnTo>
                  <a:pt x="7926197" y="0"/>
                </a:lnTo>
              </a:path>
            </a:pathLst>
          </a:custGeom>
          <a:ln w="27432">
            <a:solidFill>
              <a:srgbClr val="F05A2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914341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" y="6696903"/>
            <a:ext cx="9132177" cy="153016"/>
          </a:xfrm>
          <a:custGeom>
            <a:avLst/>
            <a:gdLst/>
            <a:ahLst/>
            <a:cxnLst/>
            <a:rect l="l" t="t" r="r" b="b"/>
            <a:pathLst>
              <a:path w="10692257" h="168884">
                <a:moveTo>
                  <a:pt x="0" y="168884"/>
                </a:moveTo>
                <a:lnTo>
                  <a:pt x="10692257" y="168884"/>
                </a:lnTo>
                <a:lnTo>
                  <a:pt x="10692257" y="0"/>
                </a:lnTo>
                <a:lnTo>
                  <a:pt x="0" y="0"/>
                </a:lnTo>
                <a:lnTo>
                  <a:pt x="0" y="168884"/>
                </a:lnTo>
                <a:close/>
              </a:path>
            </a:pathLst>
          </a:custGeom>
          <a:solidFill>
            <a:srgbClr val="008A6E"/>
          </a:solidFill>
        </p:spPr>
        <p:txBody>
          <a:bodyPr wrap="square" lIns="0" tIns="0" rIns="0" bIns="0" rtlCol="0">
            <a:noAutofit/>
          </a:bodyPr>
          <a:lstStyle/>
          <a:p>
            <a:pPr defTabSz="914341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8426" y="2202384"/>
            <a:ext cx="4150920" cy="4403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341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5052" y="2478544"/>
            <a:ext cx="3904911" cy="3373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341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60538" y="4625697"/>
            <a:ext cx="3806204" cy="1120960"/>
          </a:xfrm>
          <a:custGeom>
            <a:avLst/>
            <a:gdLst/>
            <a:ahLst/>
            <a:cxnLst/>
            <a:rect l="l" t="t" r="r" b="b"/>
            <a:pathLst>
              <a:path w="4456430" h="1237208">
                <a:moveTo>
                  <a:pt x="4417568" y="1228623"/>
                </a:moveTo>
                <a:lnTo>
                  <a:pt x="4456430" y="1211795"/>
                </a:lnTo>
                <a:lnTo>
                  <a:pt x="165100" y="1211795"/>
                </a:lnTo>
                <a:lnTo>
                  <a:pt x="139953" y="1210195"/>
                </a:lnTo>
                <a:lnTo>
                  <a:pt x="99695" y="1198892"/>
                </a:lnTo>
                <a:lnTo>
                  <a:pt x="64897" y="1174115"/>
                </a:lnTo>
                <a:lnTo>
                  <a:pt x="40005" y="1136015"/>
                </a:lnTo>
                <a:lnTo>
                  <a:pt x="28575" y="1099058"/>
                </a:lnTo>
                <a:lnTo>
                  <a:pt x="25400" y="1072642"/>
                </a:lnTo>
                <a:lnTo>
                  <a:pt x="25400" y="164464"/>
                </a:lnTo>
                <a:lnTo>
                  <a:pt x="31369" y="118363"/>
                </a:lnTo>
                <a:lnTo>
                  <a:pt x="63119" y="65024"/>
                </a:lnTo>
                <a:lnTo>
                  <a:pt x="101091" y="40005"/>
                </a:lnTo>
                <a:lnTo>
                  <a:pt x="138175" y="28575"/>
                </a:lnTo>
                <a:lnTo>
                  <a:pt x="165100" y="25400"/>
                </a:lnTo>
                <a:lnTo>
                  <a:pt x="165100" y="0"/>
                </a:lnTo>
                <a:lnTo>
                  <a:pt x="113157" y="8636"/>
                </a:lnTo>
                <a:lnTo>
                  <a:pt x="67818" y="29082"/>
                </a:lnTo>
                <a:lnTo>
                  <a:pt x="38608" y="53720"/>
                </a:lnTo>
                <a:lnTo>
                  <a:pt x="15239" y="89154"/>
                </a:lnTo>
                <a:lnTo>
                  <a:pt x="1777" y="136651"/>
                </a:lnTo>
                <a:lnTo>
                  <a:pt x="0" y="1072642"/>
                </a:lnTo>
                <a:lnTo>
                  <a:pt x="253" y="1079500"/>
                </a:lnTo>
                <a:lnTo>
                  <a:pt x="8509" y="1123950"/>
                </a:lnTo>
                <a:lnTo>
                  <a:pt x="29083" y="1169416"/>
                </a:lnTo>
                <a:lnTo>
                  <a:pt x="89153" y="1221968"/>
                </a:lnTo>
                <a:lnTo>
                  <a:pt x="136525" y="1235392"/>
                </a:lnTo>
                <a:lnTo>
                  <a:pt x="165100" y="1237208"/>
                </a:lnTo>
                <a:lnTo>
                  <a:pt x="4365752" y="1237208"/>
                </a:lnTo>
                <a:lnTo>
                  <a:pt x="4417568" y="1228623"/>
                </a:lnTo>
                <a:close/>
              </a:path>
            </a:pathLst>
          </a:custGeom>
          <a:solidFill>
            <a:srgbClr val="F05521"/>
          </a:solidFill>
        </p:spPr>
        <p:txBody>
          <a:bodyPr wrap="square" lIns="0" tIns="0" rIns="0" bIns="0" rtlCol="0">
            <a:noAutofit/>
          </a:bodyPr>
          <a:lstStyle/>
          <a:p>
            <a:pPr defTabSz="914341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01550" y="4625699"/>
            <a:ext cx="3728648" cy="1097935"/>
          </a:xfrm>
          <a:custGeom>
            <a:avLst/>
            <a:gdLst/>
            <a:ahLst/>
            <a:cxnLst/>
            <a:rect l="l" t="t" r="r" b="b"/>
            <a:pathLst>
              <a:path w="4365625" h="1211795">
                <a:moveTo>
                  <a:pt x="4227576" y="1208646"/>
                </a:moveTo>
                <a:lnTo>
                  <a:pt x="0" y="1211795"/>
                </a:lnTo>
                <a:lnTo>
                  <a:pt x="4291330" y="1211783"/>
                </a:lnTo>
                <a:lnTo>
                  <a:pt x="4327017" y="1183513"/>
                </a:lnTo>
                <a:lnTo>
                  <a:pt x="4350512" y="1148080"/>
                </a:lnTo>
                <a:lnTo>
                  <a:pt x="4363846" y="1100582"/>
                </a:lnTo>
                <a:lnTo>
                  <a:pt x="4365625" y="164464"/>
                </a:lnTo>
                <a:lnTo>
                  <a:pt x="4365370" y="157734"/>
                </a:lnTo>
                <a:lnTo>
                  <a:pt x="4357116" y="113284"/>
                </a:lnTo>
                <a:lnTo>
                  <a:pt x="4336542" y="67818"/>
                </a:lnTo>
                <a:lnTo>
                  <a:pt x="4312031" y="38607"/>
                </a:lnTo>
                <a:lnTo>
                  <a:pt x="4276597" y="15239"/>
                </a:lnTo>
                <a:lnTo>
                  <a:pt x="4229100" y="1778"/>
                </a:lnTo>
                <a:lnTo>
                  <a:pt x="4200652" y="0"/>
                </a:lnTo>
                <a:lnTo>
                  <a:pt x="0" y="0"/>
                </a:lnTo>
                <a:lnTo>
                  <a:pt x="0" y="25400"/>
                </a:lnTo>
                <a:lnTo>
                  <a:pt x="4200652" y="25400"/>
                </a:lnTo>
                <a:lnTo>
                  <a:pt x="4225797" y="27050"/>
                </a:lnTo>
                <a:lnTo>
                  <a:pt x="4265930" y="38354"/>
                </a:lnTo>
                <a:lnTo>
                  <a:pt x="4300728" y="63118"/>
                </a:lnTo>
                <a:lnTo>
                  <a:pt x="4325620" y="101218"/>
                </a:lnTo>
                <a:lnTo>
                  <a:pt x="4337177" y="138175"/>
                </a:lnTo>
                <a:lnTo>
                  <a:pt x="4340225" y="164464"/>
                </a:lnTo>
                <a:lnTo>
                  <a:pt x="4340225" y="1072642"/>
                </a:lnTo>
                <a:lnTo>
                  <a:pt x="4334256" y="1118870"/>
                </a:lnTo>
                <a:lnTo>
                  <a:pt x="4302633" y="1172210"/>
                </a:lnTo>
                <a:lnTo>
                  <a:pt x="4264533" y="1197165"/>
                </a:lnTo>
                <a:lnTo>
                  <a:pt x="4227576" y="1208646"/>
                </a:lnTo>
                <a:close/>
              </a:path>
            </a:pathLst>
          </a:custGeom>
          <a:solidFill>
            <a:srgbClr val="F05521"/>
          </a:solidFill>
        </p:spPr>
        <p:txBody>
          <a:bodyPr wrap="square" lIns="0" tIns="0" rIns="0" bIns="0" rtlCol="0">
            <a:noAutofit/>
          </a:bodyPr>
          <a:lstStyle/>
          <a:p>
            <a:pPr defTabSz="914341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4506" y="896034"/>
            <a:ext cx="5503689" cy="747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9" marR="50038" defTabSz="914341">
              <a:lnSpc>
                <a:spcPts val="2770"/>
              </a:lnSpc>
              <a:spcBef>
                <a:spcPts val="138"/>
              </a:spcBef>
            </a:pPr>
            <a:r>
              <a:rPr sz="2600" b="1" spc="-109" dirty="0">
                <a:solidFill>
                  <a:srgbClr val="05A684"/>
                </a:solidFill>
                <a:latin typeface="Arial"/>
                <a:cs typeface="Arial"/>
              </a:rPr>
              <a:t>М</a:t>
            </a:r>
            <a:r>
              <a:rPr sz="2600" b="1" spc="-104" dirty="0">
                <a:solidFill>
                  <a:srgbClr val="05A684"/>
                </a:solidFill>
                <a:latin typeface="Arial"/>
                <a:cs typeface="Arial"/>
              </a:rPr>
              <a:t>е</a:t>
            </a:r>
            <a:r>
              <a:rPr sz="2600" b="1" spc="-153" dirty="0">
                <a:solidFill>
                  <a:srgbClr val="05A684"/>
                </a:solidFill>
                <a:latin typeface="Arial"/>
                <a:cs typeface="Arial"/>
              </a:rPr>
              <a:t>т</a:t>
            </a:r>
            <a:r>
              <a:rPr sz="2600" b="1" spc="-104" dirty="0">
                <a:solidFill>
                  <a:srgbClr val="05A684"/>
                </a:solidFill>
                <a:latin typeface="Arial"/>
                <a:cs typeface="Arial"/>
              </a:rPr>
              <a:t>а</a:t>
            </a:r>
            <a:r>
              <a:rPr sz="2600" b="1" spc="-109" dirty="0">
                <a:solidFill>
                  <a:srgbClr val="05A684"/>
                </a:solidFill>
                <a:latin typeface="Arial"/>
                <a:cs typeface="Arial"/>
              </a:rPr>
              <a:t>б</a:t>
            </a:r>
            <a:r>
              <a:rPr sz="2600" b="1" spc="-100" dirty="0">
                <a:solidFill>
                  <a:srgbClr val="05A684"/>
                </a:solidFill>
                <a:latin typeface="Arial"/>
                <a:cs typeface="Arial"/>
              </a:rPr>
              <a:t>и</a:t>
            </a:r>
            <a:r>
              <a:rPr sz="2600" b="1" spc="-91" dirty="0">
                <a:solidFill>
                  <a:srgbClr val="05A684"/>
                </a:solidFill>
                <a:latin typeface="Arial"/>
                <a:cs typeface="Arial"/>
              </a:rPr>
              <a:t>о</a:t>
            </a:r>
            <a:r>
              <a:rPr sz="2600" b="1" spc="-109" dirty="0">
                <a:solidFill>
                  <a:srgbClr val="05A684"/>
                </a:solidFill>
                <a:latin typeface="Arial"/>
                <a:cs typeface="Arial"/>
              </a:rPr>
              <a:t>т</a:t>
            </a:r>
            <a:r>
              <a:rPr sz="2600" b="1" spc="-100" dirty="0">
                <a:solidFill>
                  <a:srgbClr val="05A684"/>
                </a:solidFill>
                <a:latin typeface="Arial"/>
                <a:cs typeface="Arial"/>
              </a:rPr>
              <a:t>и</a:t>
            </a:r>
            <a:r>
              <a:rPr sz="2600" b="1" dirty="0">
                <a:solidFill>
                  <a:srgbClr val="05A684"/>
                </a:solidFill>
                <a:latin typeface="Arial"/>
                <a:cs typeface="Arial"/>
              </a:rPr>
              <a:t>к</a:t>
            </a:r>
            <a:r>
              <a:rPr sz="2600" b="1" spc="-148" dirty="0">
                <a:solidFill>
                  <a:srgbClr val="05A684"/>
                </a:solidFill>
                <a:latin typeface="Arial"/>
                <a:cs typeface="Arial"/>
              </a:rPr>
              <a:t> </a:t>
            </a:r>
            <a:r>
              <a:rPr sz="2600" b="1" spc="-74" dirty="0">
                <a:solidFill>
                  <a:srgbClr val="05A684"/>
                </a:solidFill>
                <a:latin typeface="Arial"/>
                <a:cs typeface="Arial"/>
              </a:rPr>
              <a:t>н</a:t>
            </a:r>
            <a:r>
              <a:rPr sz="2600" b="1" spc="-69" dirty="0">
                <a:solidFill>
                  <a:srgbClr val="05A684"/>
                </a:solidFill>
                <a:latin typeface="Arial"/>
                <a:cs typeface="Arial"/>
              </a:rPr>
              <a:t>ово</a:t>
            </a:r>
            <a:r>
              <a:rPr sz="2600" b="1" spc="-74" dirty="0">
                <a:solidFill>
                  <a:srgbClr val="05A684"/>
                </a:solidFill>
                <a:latin typeface="Arial"/>
                <a:cs typeface="Arial"/>
              </a:rPr>
              <a:t>г</a:t>
            </a:r>
            <a:r>
              <a:rPr sz="2600" b="1" dirty="0">
                <a:solidFill>
                  <a:srgbClr val="05A684"/>
                </a:solidFill>
                <a:latin typeface="Arial"/>
                <a:cs typeface="Arial"/>
              </a:rPr>
              <a:t>о</a:t>
            </a:r>
            <a:r>
              <a:rPr sz="2600" b="1" spc="-104" dirty="0">
                <a:solidFill>
                  <a:srgbClr val="05A684"/>
                </a:solidFill>
                <a:latin typeface="Arial"/>
                <a:cs typeface="Arial"/>
              </a:rPr>
              <a:t> п</a:t>
            </a:r>
            <a:r>
              <a:rPr sz="2600" b="1" spc="-100" dirty="0">
                <a:solidFill>
                  <a:srgbClr val="05A684"/>
                </a:solidFill>
                <a:latin typeface="Arial"/>
                <a:cs typeface="Arial"/>
              </a:rPr>
              <a:t>о</a:t>
            </a:r>
            <a:r>
              <a:rPr sz="2600" b="1" spc="-104" dirty="0">
                <a:solidFill>
                  <a:srgbClr val="05A684"/>
                </a:solidFill>
                <a:latin typeface="Arial"/>
                <a:cs typeface="Arial"/>
              </a:rPr>
              <a:t>к</a:t>
            </a:r>
            <a:r>
              <a:rPr sz="2600" b="1" spc="-100" dirty="0">
                <a:solidFill>
                  <a:srgbClr val="05A684"/>
                </a:solidFill>
                <a:latin typeface="Arial"/>
                <a:cs typeface="Arial"/>
              </a:rPr>
              <a:t>ол</a:t>
            </a:r>
            <a:r>
              <a:rPr sz="2600" b="1" spc="-104" dirty="0">
                <a:solidFill>
                  <a:srgbClr val="05A684"/>
                </a:solidFill>
                <a:latin typeface="Arial"/>
                <a:cs typeface="Arial"/>
              </a:rPr>
              <a:t>ен</a:t>
            </a:r>
            <a:r>
              <a:rPr sz="2600" b="1" spc="-100" dirty="0">
                <a:solidFill>
                  <a:srgbClr val="05A684"/>
                </a:solidFill>
                <a:latin typeface="Arial"/>
                <a:cs typeface="Arial"/>
              </a:rPr>
              <a:t>и</a:t>
            </a:r>
            <a:r>
              <a:rPr sz="2600" b="1" dirty="0">
                <a:solidFill>
                  <a:srgbClr val="05A684"/>
                </a:solidFill>
                <a:latin typeface="Arial"/>
                <a:cs typeface="Arial"/>
              </a:rPr>
              <a:t>я</a:t>
            </a:r>
            <a:r>
              <a:rPr sz="2600" b="1" spc="-152" dirty="0">
                <a:solidFill>
                  <a:srgbClr val="05A684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5A684"/>
                </a:solidFill>
                <a:latin typeface="Arial"/>
                <a:cs typeface="Arial"/>
              </a:rPr>
              <a:t>–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11119" defTabSz="914341">
              <a:lnSpc>
                <a:spcPts val="2889"/>
              </a:lnSpc>
              <a:spcBef>
                <a:spcPts val="5"/>
              </a:spcBef>
            </a:pPr>
            <a:r>
              <a:rPr sz="2600" spc="-78" dirty="0">
                <a:solidFill>
                  <a:srgbClr val="05A684"/>
                </a:solidFill>
                <a:latin typeface="Arial"/>
                <a:cs typeface="Arial"/>
              </a:rPr>
              <a:t>к</a:t>
            </a:r>
            <a:r>
              <a:rPr sz="2600" spc="-74" dirty="0">
                <a:solidFill>
                  <a:srgbClr val="05A684"/>
                </a:solidFill>
                <a:latin typeface="Arial"/>
                <a:cs typeface="Arial"/>
              </a:rPr>
              <a:t>ом</a:t>
            </a:r>
            <a:r>
              <a:rPr sz="2600" spc="-78" dirty="0">
                <a:solidFill>
                  <a:srgbClr val="05A684"/>
                </a:solidFill>
                <a:latin typeface="Arial"/>
                <a:cs typeface="Arial"/>
              </a:rPr>
              <a:t>п</a:t>
            </a:r>
            <a:r>
              <a:rPr sz="2600" spc="-69" dirty="0">
                <a:solidFill>
                  <a:srgbClr val="05A684"/>
                </a:solidFill>
                <a:latin typeface="Arial"/>
                <a:cs typeface="Arial"/>
              </a:rPr>
              <a:t>л</a:t>
            </a:r>
            <a:r>
              <a:rPr sz="2600" spc="-74" dirty="0">
                <a:solidFill>
                  <a:srgbClr val="05A684"/>
                </a:solidFill>
                <a:latin typeface="Arial"/>
                <a:cs typeface="Arial"/>
              </a:rPr>
              <a:t>е</a:t>
            </a:r>
            <a:r>
              <a:rPr sz="2600" spc="-78" dirty="0">
                <a:solidFill>
                  <a:srgbClr val="05A684"/>
                </a:solidFill>
                <a:latin typeface="Arial"/>
                <a:cs typeface="Arial"/>
              </a:rPr>
              <a:t>к</a:t>
            </a:r>
            <a:r>
              <a:rPr sz="2600" dirty="0">
                <a:solidFill>
                  <a:srgbClr val="05A684"/>
                </a:solidFill>
                <a:latin typeface="Arial"/>
                <a:cs typeface="Arial"/>
              </a:rPr>
              <a:t>с</a:t>
            </a:r>
            <a:r>
              <a:rPr sz="2600" spc="-148" dirty="0">
                <a:solidFill>
                  <a:srgbClr val="05A684"/>
                </a:solidFill>
                <a:latin typeface="Arial"/>
                <a:cs typeface="Arial"/>
              </a:rPr>
              <a:t> </a:t>
            </a:r>
            <a:r>
              <a:rPr sz="2600" spc="-109" dirty="0">
                <a:solidFill>
                  <a:srgbClr val="05A684"/>
                </a:solidFill>
                <a:latin typeface="Arial"/>
                <a:cs typeface="Arial"/>
              </a:rPr>
              <a:t>б</a:t>
            </a:r>
            <a:r>
              <a:rPr sz="2600" spc="-104" dirty="0">
                <a:solidFill>
                  <a:srgbClr val="05A684"/>
                </a:solidFill>
                <a:latin typeface="Arial"/>
                <a:cs typeface="Arial"/>
              </a:rPr>
              <a:t>а</a:t>
            </a:r>
            <a:r>
              <a:rPr sz="2600" spc="-109" dirty="0">
                <a:solidFill>
                  <a:srgbClr val="05A684"/>
                </a:solidFill>
                <a:latin typeface="Arial"/>
                <a:cs typeface="Arial"/>
              </a:rPr>
              <a:t>к</a:t>
            </a:r>
            <a:r>
              <a:rPr sz="2600" spc="-100" dirty="0">
                <a:solidFill>
                  <a:srgbClr val="05A684"/>
                </a:solidFill>
                <a:latin typeface="Arial"/>
                <a:cs typeface="Arial"/>
              </a:rPr>
              <a:t>т</a:t>
            </a:r>
            <a:r>
              <a:rPr sz="2600" spc="-104" dirty="0">
                <a:solidFill>
                  <a:srgbClr val="05A684"/>
                </a:solidFill>
                <a:latin typeface="Arial"/>
                <a:cs typeface="Arial"/>
              </a:rPr>
              <a:t>е</a:t>
            </a:r>
            <a:r>
              <a:rPr sz="2600" spc="-113" dirty="0">
                <a:solidFill>
                  <a:srgbClr val="05A684"/>
                </a:solidFill>
                <a:latin typeface="Arial"/>
                <a:cs typeface="Arial"/>
              </a:rPr>
              <a:t>риа</a:t>
            </a:r>
            <a:r>
              <a:rPr sz="2600" spc="-100" dirty="0">
                <a:solidFill>
                  <a:srgbClr val="05A684"/>
                </a:solidFill>
                <a:latin typeface="Arial"/>
                <a:cs typeface="Arial"/>
              </a:rPr>
              <a:t>л</a:t>
            </a:r>
            <a:r>
              <a:rPr sz="2600" spc="-117" dirty="0">
                <a:solidFill>
                  <a:srgbClr val="05A684"/>
                </a:solidFill>
                <a:latin typeface="Arial"/>
                <a:cs typeface="Arial"/>
              </a:rPr>
              <a:t>ь</a:t>
            </a:r>
            <a:r>
              <a:rPr sz="2600" spc="-104" dirty="0">
                <a:solidFill>
                  <a:srgbClr val="05A684"/>
                </a:solidFill>
                <a:latin typeface="Arial"/>
                <a:cs typeface="Arial"/>
              </a:rPr>
              <a:t>н</a:t>
            </a:r>
            <a:r>
              <a:rPr sz="2600" spc="-100" dirty="0">
                <a:solidFill>
                  <a:srgbClr val="05A684"/>
                </a:solidFill>
                <a:latin typeface="Arial"/>
                <a:cs typeface="Arial"/>
              </a:rPr>
              <a:t>ы</a:t>
            </a:r>
            <a:r>
              <a:rPr sz="2600" dirty="0">
                <a:solidFill>
                  <a:srgbClr val="05A684"/>
                </a:solidFill>
                <a:latin typeface="Arial"/>
                <a:cs typeface="Arial"/>
              </a:rPr>
              <a:t>х</a:t>
            </a:r>
            <a:r>
              <a:rPr sz="2600" spc="-240" dirty="0">
                <a:solidFill>
                  <a:srgbClr val="05A684"/>
                </a:solidFill>
                <a:latin typeface="Arial"/>
                <a:cs typeface="Arial"/>
              </a:rPr>
              <a:t> </a:t>
            </a:r>
            <a:r>
              <a:rPr sz="2600" spc="-135" dirty="0">
                <a:solidFill>
                  <a:srgbClr val="05A684"/>
                </a:solidFill>
                <a:latin typeface="Arial"/>
                <a:cs typeface="Arial"/>
              </a:rPr>
              <a:t>ме</a:t>
            </a:r>
            <a:r>
              <a:rPr sz="2600" spc="-131" dirty="0">
                <a:solidFill>
                  <a:srgbClr val="05A684"/>
                </a:solidFill>
                <a:latin typeface="Arial"/>
                <a:cs typeface="Arial"/>
              </a:rPr>
              <a:t>т</a:t>
            </a:r>
            <a:r>
              <a:rPr sz="2600" spc="-135" dirty="0">
                <a:solidFill>
                  <a:srgbClr val="05A684"/>
                </a:solidFill>
                <a:latin typeface="Arial"/>
                <a:cs typeface="Arial"/>
              </a:rPr>
              <a:t>а</a:t>
            </a:r>
            <a:r>
              <a:rPr sz="2600" spc="-139" dirty="0">
                <a:solidFill>
                  <a:srgbClr val="05A684"/>
                </a:solidFill>
                <a:latin typeface="Arial"/>
                <a:cs typeface="Arial"/>
              </a:rPr>
              <a:t>б</a:t>
            </a:r>
            <a:r>
              <a:rPr sz="2600" spc="-135" dirty="0">
                <a:solidFill>
                  <a:srgbClr val="05A684"/>
                </a:solidFill>
                <a:latin typeface="Arial"/>
                <a:cs typeface="Arial"/>
              </a:rPr>
              <a:t>оли</a:t>
            </a:r>
            <a:r>
              <a:rPr sz="2600" spc="-131" dirty="0">
                <a:solidFill>
                  <a:srgbClr val="05A684"/>
                </a:solidFill>
                <a:latin typeface="Arial"/>
                <a:cs typeface="Arial"/>
              </a:rPr>
              <a:t>т</a:t>
            </a:r>
            <a:r>
              <a:rPr sz="2600" spc="-135" dirty="0">
                <a:solidFill>
                  <a:srgbClr val="05A684"/>
                </a:solidFill>
                <a:latin typeface="Arial"/>
                <a:cs typeface="Arial"/>
              </a:rPr>
              <a:t>о</a:t>
            </a:r>
            <a:r>
              <a:rPr sz="2600" dirty="0">
                <a:solidFill>
                  <a:srgbClr val="05A684"/>
                </a:solidFill>
                <a:latin typeface="Arial"/>
                <a:cs typeface="Arial"/>
              </a:rPr>
              <a:t>в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4504" y="1655478"/>
            <a:ext cx="233210" cy="368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9" defTabSz="914341">
              <a:lnSpc>
                <a:spcPts val="2770"/>
              </a:lnSpc>
              <a:spcBef>
                <a:spcPts val="138"/>
              </a:spcBef>
            </a:pPr>
            <a:r>
              <a:rPr sz="2600" dirty="0">
                <a:solidFill>
                  <a:srgbClr val="05A684"/>
                </a:solidFill>
                <a:latin typeface="Arial"/>
                <a:cs typeface="Arial"/>
              </a:rPr>
              <a:t>с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0038" y="1655478"/>
            <a:ext cx="1783460" cy="368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9" defTabSz="914341">
              <a:lnSpc>
                <a:spcPts val="2770"/>
              </a:lnSpc>
              <a:spcBef>
                <a:spcPts val="138"/>
              </a:spcBef>
            </a:pPr>
            <a:r>
              <a:rPr sz="2600" spc="-113" dirty="0">
                <a:solidFill>
                  <a:srgbClr val="05A684"/>
                </a:solidFill>
                <a:latin typeface="Arial"/>
                <a:cs typeface="Arial"/>
              </a:rPr>
              <a:t>до</a:t>
            </a:r>
            <a:r>
              <a:rPr sz="2600" spc="-122" dirty="0">
                <a:solidFill>
                  <a:srgbClr val="05A684"/>
                </a:solidFill>
                <a:latin typeface="Arial"/>
                <a:cs typeface="Arial"/>
              </a:rPr>
              <a:t>к</a:t>
            </a:r>
            <a:r>
              <a:rPr sz="2600" spc="-113" dirty="0">
                <a:solidFill>
                  <a:srgbClr val="05A684"/>
                </a:solidFill>
                <a:latin typeface="Arial"/>
                <a:cs typeface="Arial"/>
              </a:rPr>
              <a:t>а</a:t>
            </a:r>
            <a:r>
              <a:rPr sz="2600" spc="-109" dirty="0">
                <a:solidFill>
                  <a:srgbClr val="05A684"/>
                </a:solidFill>
                <a:latin typeface="Arial"/>
                <a:cs typeface="Arial"/>
              </a:rPr>
              <a:t>з</a:t>
            </a:r>
            <a:r>
              <a:rPr sz="2600" spc="-113" dirty="0">
                <a:solidFill>
                  <a:srgbClr val="05A684"/>
                </a:solidFill>
                <a:latin typeface="Arial"/>
                <a:cs typeface="Arial"/>
              </a:rPr>
              <a:t>анны</a:t>
            </a:r>
            <a:r>
              <a:rPr sz="2600" dirty="0">
                <a:solidFill>
                  <a:srgbClr val="05A684"/>
                </a:solidFill>
                <a:latin typeface="Arial"/>
                <a:cs typeface="Arial"/>
              </a:rPr>
              <a:t>м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7035" y="1655478"/>
            <a:ext cx="2085439" cy="368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9" defTabSz="914341">
              <a:lnSpc>
                <a:spcPts val="2770"/>
              </a:lnSpc>
              <a:spcBef>
                <a:spcPts val="138"/>
              </a:spcBef>
            </a:pPr>
            <a:r>
              <a:rPr sz="2600" spc="-104" dirty="0">
                <a:solidFill>
                  <a:srgbClr val="05A684"/>
                </a:solidFill>
                <a:latin typeface="Arial"/>
                <a:cs typeface="Arial"/>
              </a:rPr>
              <a:t>ре</a:t>
            </a:r>
            <a:r>
              <a:rPr sz="2600" spc="-109" dirty="0">
                <a:solidFill>
                  <a:srgbClr val="05A684"/>
                </a:solidFill>
                <a:latin typeface="Arial"/>
                <a:cs typeface="Arial"/>
              </a:rPr>
              <a:t>г</a:t>
            </a:r>
            <a:r>
              <a:rPr sz="2600" spc="-104" dirty="0">
                <a:solidFill>
                  <a:srgbClr val="05A684"/>
                </a:solidFill>
                <a:latin typeface="Arial"/>
                <a:cs typeface="Arial"/>
              </a:rPr>
              <a:t>у</a:t>
            </a:r>
            <a:r>
              <a:rPr sz="2600" spc="-100" dirty="0">
                <a:solidFill>
                  <a:srgbClr val="05A684"/>
                </a:solidFill>
                <a:latin typeface="Arial"/>
                <a:cs typeface="Arial"/>
              </a:rPr>
              <a:t>л</a:t>
            </a:r>
            <a:r>
              <a:rPr sz="2600" spc="-109" dirty="0">
                <a:solidFill>
                  <a:srgbClr val="05A684"/>
                </a:solidFill>
                <a:latin typeface="Arial"/>
                <a:cs typeface="Arial"/>
              </a:rPr>
              <a:t>я</a:t>
            </a:r>
            <a:r>
              <a:rPr sz="2600" spc="-100" dirty="0">
                <a:solidFill>
                  <a:srgbClr val="05A684"/>
                </a:solidFill>
                <a:latin typeface="Arial"/>
                <a:cs typeface="Arial"/>
              </a:rPr>
              <a:t>т</a:t>
            </a:r>
            <a:r>
              <a:rPr sz="2600" spc="-104" dirty="0">
                <a:solidFill>
                  <a:srgbClr val="05A684"/>
                </a:solidFill>
                <a:latin typeface="Arial"/>
                <a:cs typeface="Arial"/>
              </a:rPr>
              <a:t>орн</a:t>
            </a:r>
            <a:r>
              <a:rPr sz="2600" spc="-100" dirty="0">
                <a:solidFill>
                  <a:srgbClr val="05A684"/>
                </a:solidFill>
                <a:latin typeface="Arial"/>
                <a:cs typeface="Arial"/>
              </a:rPr>
              <a:t>ы</a:t>
            </a:r>
            <a:r>
              <a:rPr sz="2600" dirty="0">
                <a:solidFill>
                  <a:srgbClr val="05A684"/>
                </a:solidFill>
                <a:latin typeface="Arial"/>
                <a:cs typeface="Arial"/>
              </a:rPr>
              <a:t>м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3213" y="1655478"/>
            <a:ext cx="1589515" cy="368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9" defTabSz="914341">
              <a:lnSpc>
                <a:spcPts val="2770"/>
              </a:lnSpc>
              <a:spcBef>
                <a:spcPts val="138"/>
              </a:spcBef>
            </a:pPr>
            <a:r>
              <a:rPr sz="2600" spc="-100" dirty="0">
                <a:solidFill>
                  <a:srgbClr val="05A684"/>
                </a:solidFill>
                <a:latin typeface="Arial"/>
                <a:cs typeface="Arial"/>
              </a:rPr>
              <a:t>д</a:t>
            </a:r>
            <a:r>
              <a:rPr sz="2600" spc="-104" dirty="0">
                <a:solidFill>
                  <a:srgbClr val="05A684"/>
                </a:solidFill>
                <a:latin typeface="Arial"/>
                <a:cs typeface="Arial"/>
              </a:rPr>
              <a:t>е</a:t>
            </a:r>
            <a:r>
              <a:rPr sz="2600" spc="-100" dirty="0">
                <a:solidFill>
                  <a:srgbClr val="05A684"/>
                </a:solidFill>
                <a:latin typeface="Arial"/>
                <a:cs typeface="Arial"/>
              </a:rPr>
              <a:t>й</a:t>
            </a:r>
            <a:r>
              <a:rPr sz="2600" spc="-104" dirty="0">
                <a:solidFill>
                  <a:srgbClr val="05A684"/>
                </a:solidFill>
                <a:latin typeface="Arial"/>
                <a:cs typeface="Arial"/>
              </a:rPr>
              <a:t>с</a:t>
            </a:r>
            <a:r>
              <a:rPr sz="2600" spc="-100" dirty="0">
                <a:solidFill>
                  <a:srgbClr val="05A684"/>
                </a:solidFill>
                <a:latin typeface="Arial"/>
                <a:cs typeface="Arial"/>
              </a:rPr>
              <a:t>тв</a:t>
            </a:r>
            <a:r>
              <a:rPr sz="2600" spc="-113" dirty="0">
                <a:solidFill>
                  <a:srgbClr val="05A684"/>
                </a:solidFill>
                <a:latin typeface="Arial"/>
                <a:cs typeface="Arial"/>
              </a:rPr>
              <a:t>ие</a:t>
            </a:r>
            <a:r>
              <a:rPr sz="2600" dirty="0">
                <a:solidFill>
                  <a:srgbClr val="05A684"/>
                </a:solidFill>
                <a:latin typeface="Arial"/>
                <a:cs typeface="Arial"/>
              </a:rPr>
              <a:t>м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5115" y="2541331"/>
            <a:ext cx="3174409" cy="1495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9" marR="31623" defTabSz="914341">
              <a:lnSpc>
                <a:spcPts val="1784"/>
              </a:lnSpc>
              <a:spcBef>
                <a:spcPts val="89"/>
              </a:spcBef>
            </a:pPr>
            <a:r>
              <a:rPr sz="1700" spc="8" dirty="0">
                <a:solidFill>
                  <a:srgbClr val="4F9C84"/>
                </a:solidFill>
                <a:latin typeface="Arial"/>
                <a:cs typeface="Arial"/>
              </a:rPr>
              <a:t>Фор</a:t>
            </a:r>
            <a:r>
              <a:rPr sz="1700" spc="12" dirty="0">
                <a:solidFill>
                  <a:srgbClr val="4F9C84"/>
                </a:solidFill>
                <a:latin typeface="Arial"/>
                <a:cs typeface="Arial"/>
              </a:rPr>
              <a:t>м</a:t>
            </a:r>
            <a:r>
              <a:rPr sz="1700" dirty="0">
                <a:solidFill>
                  <a:srgbClr val="4F9C84"/>
                </a:solidFill>
                <a:latin typeface="Arial"/>
                <a:cs typeface="Arial"/>
              </a:rPr>
              <a:t>а</a:t>
            </a:r>
            <a:r>
              <a:rPr sz="1700" spc="-69" dirty="0">
                <a:solidFill>
                  <a:srgbClr val="4F9C84"/>
                </a:solidFill>
                <a:latin typeface="Arial"/>
                <a:cs typeface="Arial"/>
              </a:rPr>
              <a:t> </a:t>
            </a:r>
            <a:r>
              <a:rPr sz="1700" spc="8" dirty="0">
                <a:solidFill>
                  <a:srgbClr val="4F9C84"/>
                </a:solidFill>
                <a:latin typeface="Arial"/>
                <a:cs typeface="Arial"/>
              </a:rPr>
              <a:t>в</a:t>
            </a:r>
            <a:r>
              <a:rPr sz="1700" spc="12" dirty="0">
                <a:solidFill>
                  <a:srgbClr val="4F9C84"/>
                </a:solidFill>
                <a:latin typeface="Arial"/>
                <a:cs typeface="Arial"/>
              </a:rPr>
              <a:t>ып</a:t>
            </a:r>
            <a:r>
              <a:rPr sz="1700" spc="-8" dirty="0">
                <a:solidFill>
                  <a:srgbClr val="4F9C84"/>
                </a:solidFill>
                <a:latin typeface="Arial"/>
                <a:cs typeface="Arial"/>
              </a:rPr>
              <a:t>у</a:t>
            </a:r>
            <a:r>
              <a:rPr sz="1700" spc="8" dirty="0">
                <a:solidFill>
                  <a:srgbClr val="4F9C84"/>
                </a:solidFill>
                <a:latin typeface="Arial"/>
                <a:cs typeface="Arial"/>
              </a:rPr>
              <a:t>с</a:t>
            </a:r>
            <a:r>
              <a:rPr sz="1700" spc="39" dirty="0">
                <a:solidFill>
                  <a:srgbClr val="4F9C84"/>
                </a:solidFill>
                <a:latin typeface="Arial"/>
                <a:cs typeface="Arial"/>
              </a:rPr>
              <a:t>к</a:t>
            </a:r>
            <a:r>
              <a:rPr sz="1700" dirty="0">
                <a:solidFill>
                  <a:srgbClr val="4F9C84"/>
                </a:solidFill>
                <a:latin typeface="Arial"/>
                <a:cs typeface="Arial"/>
              </a:rPr>
              <a:t>а</a:t>
            </a:r>
            <a:endParaRPr sz="1700">
              <a:solidFill>
                <a:prstClr val="black"/>
              </a:solidFill>
              <a:latin typeface="Arial"/>
              <a:cs typeface="Arial"/>
            </a:endParaRPr>
          </a:p>
          <a:p>
            <a:pPr marL="11119" marR="31623" defTabSz="914341">
              <a:lnSpc>
                <a:spcPct val="95825"/>
              </a:lnSpc>
              <a:spcBef>
                <a:spcPts val="624"/>
              </a:spcBef>
            </a:pPr>
            <a:r>
              <a:rPr sz="1700" spc="-117" dirty="0">
                <a:solidFill>
                  <a:srgbClr val="57585B"/>
                </a:solidFill>
                <a:latin typeface="Arial"/>
                <a:cs typeface="Arial"/>
              </a:rPr>
              <a:t>Р</a:t>
            </a:r>
            <a:r>
              <a:rPr sz="1700" spc="-60" dirty="0">
                <a:solidFill>
                  <a:srgbClr val="57585B"/>
                </a:solidFill>
                <a:latin typeface="Arial"/>
                <a:cs typeface="Arial"/>
              </a:rPr>
              <a:t>ас</a:t>
            </a:r>
            <a:r>
              <a:rPr sz="1700" spc="-66" dirty="0">
                <a:solidFill>
                  <a:srgbClr val="57585B"/>
                </a:solidFill>
                <a:latin typeface="Arial"/>
                <a:cs typeface="Arial"/>
              </a:rPr>
              <a:t>т</a:t>
            </a:r>
            <a:r>
              <a:rPr sz="1700" spc="-82" dirty="0">
                <a:solidFill>
                  <a:srgbClr val="57585B"/>
                </a:solidFill>
                <a:latin typeface="Arial"/>
                <a:cs typeface="Arial"/>
              </a:rPr>
              <a:t>в</a:t>
            </a:r>
            <a:r>
              <a:rPr sz="1700" spc="-60" dirty="0">
                <a:solidFill>
                  <a:srgbClr val="57585B"/>
                </a:solidFill>
                <a:latin typeface="Arial"/>
                <a:cs typeface="Arial"/>
              </a:rPr>
              <a:t>о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р</a:t>
            </a:r>
            <a:r>
              <a:rPr sz="1700" spc="-142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700" spc="-74" dirty="0">
                <a:solidFill>
                  <a:srgbClr val="57585B"/>
                </a:solidFill>
                <a:latin typeface="Arial"/>
                <a:cs typeface="Arial"/>
              </a:rPr>
              <a:t>дл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я</a:t>
            </a:r>
            <a:r>
              <a:rPr sz="1700" spc="-151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700" spc="-69" dirty="0">
                <a:solidFill>
                  <a:srgbClr val="57585B"/>
                </a:solidFill>
                <a:latin typeface="Arial"/>
                <a:cs typeface="Arial"/>
              </a:rPr>
              <a:t>пр</a:t>
            </a:r>
            <a:r>
              <a:rPr sz="1700" spc="-74" dirty="0">
                <a:solidFill>
                  <a:srgbClr val="57585B"/>
                </a:solidFill>
                <a:latin typeface="Arial"/>
                <a:cs typeface="Arial"/>
              </a:rPr>
              <a:t>и</a:t>
            </a:r>
            <a:r>
              <a:rPr sz="1700" spc="-69" dirty="0">
                <a:solidFill>
                  <a:srgbClr val="57585B"/>
                </a:solidFill>
                <a:latin typeface="Arial"/>
                <a:cs typeface="Arial"/>
              </a:rPr>
              <a:t>ем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а</a:t>
            </a:r>
            <a:r>
              <a:rPr sz="1700" spc="4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700" spc="-39" dirty="0">
                <a:solidFill>
                  <a:srgbClr val="57585B"/>
                </a:solidFill>
                <a:latin typeface="Arial"/>
                <a:cs typeface="Arial"/>
              </a:rPr>
              <a:t>в</a:t>
            </a:r>
            <a:r>
              <a:rPr sz="1700" spc="-44" dirty="0">
                <a:solidFill>
                  <a:srgbClr val="57585B"/>
                </a:solidFill>
                <a:latin typeface="Arial"/>
                <a:cs typeface="Arial"/>
              </a:rPr>
              <a:t>н</a:t>
            </a:r>
            <a:r>
              <a:rPr sz="1700" spc="-39" dirty="0">
                <a:solidFill>
                  <a:srgbClr val="57585B"/>
                </a:solidFill>
                <a:latin typeface="Arial"/>
                <a:cs typeface="Arial"/>
              </a:rPr>
              <a:t>у</a:t>
            </a:r>
            <a:r>
              <a:rPr sz="1700" spc="-47" dirty="0">
                <a:solidFill>
                  <a:srgbClr val="57585B"/>
                </a:solidFill>
                <a:latin typeface="Arial"/>
                <a:cs typeface="Arial"/>
              </a:rPr>
              <a:t>т</a:t>
            </a:r>
            <a:r>
              <a:rPr sz="1700" spc="-39" dirty="0">
                <a:solidFill>
                  <a:srgbClr val="57585B"/>
                </a:solidFill>
                <a:latin typeface="Arial"/>
                <a:cs typeface="Arial"/>
              </a:rPr>
              <a:t>р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ь</a:t>
            </a:r>
            <a:endParaRPr sz="1700">
              <a:solidFill>
                <a:prstClr val="black"/>
              </a:solidFill>
              <a:latin typeface="Arial"/>
              <a:cs typeface="Arial"/>
            </a:endParaRPr>
          </a:p>
          <a:p>
            <a:pPr marL="11119" defTabSz="914341">
              <a:lnSpc>
                <a:spcPct val="95825"/>
              </a:lnSpc>
              <a:spcBef>
                <a:spcPts val="9"/>
              </a:spcBef>
            </a:pP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в</a:t>
            </a:r>
            <a:r>
              <a:rPr sz="1700" spc="-109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57585B"/>
                </a:solidFill>
                <a:latin typeface="Arial"/>
                <a:cs typeface="Arial"/>
              </a:rPr>
              <a:t>т</a:t>
            </a:r>
            <a:r>
              <a:rPr sz="1700" spc="-56" dirty="0">
                <a:solidFill>
                  <a:srgbClr val="57585B"/>
                </a:solidFill>
                <a:latin typeface="Arial"/>
                <a:cs typeface="Arial"/>
              </a:rPr>
              <a:t>ю</a:t>
            </a:r>
            <a:r>
              <a:rPr sz="1700" spc="-69" dirty="0">
                <a:solidFill>
                  <a:srgbClr val="57585B"/>
                </a:solidFill>
                <a:latin typeface="Arial"/>
                <a:cs typeface="Arial"/>
              </a:rPr>
              <a:t>б</a:t>
            </a:r>
            <a:r>
              <a:rPr sz="1700" spc="-65" dirty="0">
                <a:solidFill>
                  <a:srgbClr val="57585B"/>
                </a:solidFill>
                <a:latin typeface="Arial"/>
                <a:cs typeface="Arial"/>
              </a:rPr>
              <a:t>и</a:t>
            </a:r>
            <a:r>
              <a:rPr sz="1700" spc="-60" dirty="0">
                <a:solidFill>
                  <a:srgbClr val="57585B"/>
                </a:solidFill>
                <a:latin typeface="Arial"/>
                <a:cs typeface="Arial"/>
              </a:rPr>
              <a:t>к</a:t>
            </a:r>
            <a:r>
              <a:rPr sz="1700" spc="-56" dirty="0">
                <a:solidFill>
                  <a:srgbClr val="57585B"/>
                </a:solidFill>
                <a:latin typeface="Arial"/>
                <a:cs typeface="Arial"/>
              </a:rPr>
              <a:t>-</a:t>
            </a:r>
            <a:r>
              <a:rPr sz="1700" spc="-21" dirty="0">
                <a:solidFill>
                  <a:srgbClr val="57585B"/>
                </a:solidFill>
                <a:latin typeface="Arial"/>
                <a:cs typeface="Arial"/>
              </a:rPr>
              <a:t>к</a:t>
            </a:r>
            <a:r>
              <a:rPr sz="1700" spc="-60" dirty="0">
                <a:solidFill>
                  <a:srgbClr val="57585B"/>
                </a:solidFill>
                <a:latin typeface="Arial"/>
                <a:cs typeface="Arial"/>
              </a:rPr>
              <a:t>ап</a:t>
            </a:r>
            <a:r>
              <a:rPr sz="1700" spc="-103" dirty="0">
                <a:solidFill>
                  <a:srgbClr val="57585B"/>
                </a:solidFill>
                <a:latin typeface="Arial"/>
                <a:cs typeface="Arial"/>
              </a:rPr>
              <a:t>е</a:t>
            </a:r>
            <a:r>
              <a:rPr sz="1700" spc="-65" dirty="0">
                <a:solidFill>
                  <a:srgbClr val="57585B"/>
                </a:solidFill>
                <a:latin typeface="Arial"/>
                <a:cs typeface="Arial"/>
              </a:rPr>
              <a:t>л</a:t>
            </a:r>
            <a:r>
              <a:rPr sz="1700" spc="-56" dirty="0">
                <a:solidFill>
                  <a:srgbClr val="57585B"/>
                </a:solidFill>
                <a:latin typeface="Arial"/>
                <a:cs typeface="Arial"/>
              </a:rPr>
              <a:t>ьни</a:t>
            </a:r>
            <a:r>
              <a:rPr sz="1700" spc="-69" dirty="0">
                <a:solidFill>
                  <a:srgbClr val="57585B"/>
                </a:solidFill>
                <a:latin typeface="Arial"/>
                <a:cs typeface="Arial"/>
              </a:rPr>
              <a:t>ц</a:t>
            </a:r>
            <a:r>
              <a:rPr sz="1700" spc="-52" dirty="0">
                <a:solidFill>
                  <a:srgbClr val="57585B"/>
                </a:solidFill>
                <a:latin typeface="Arial"/>
                <a:cs typeface="Arial"/>
              </a:rPr>
              <a:t>а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х</a:t>
            </a:r>
            <a:r>
              <a:rPr sz="1700" spc="-6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700" spc="-39" dirty="0">
                <a:solidFill>
                  <a:srgbClr val="57585B"/>
                </a:solidFill>
                <a:latin typeface="Arial"/>
                <a:cs typeface="Arial"/>
              </a:rPr>
              <a:t>п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о</a:t>
            </a:r>
            <a:r>
              <a:rPr sz="1700" spc="-96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2</a:t>
            </a:r>
            <a:r>
              <a:rPr sz="1700" spc="-18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700" spc="-89" dirty="0">
                <a:solidFill>
                  <a:srgbClr val="57585B"/>
                </a:solidFill>
                <a:latin typeface="Arial"/>
                <a:cs typeface="Arial"/>
              </a:rPr>
              <a:t>м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л</a:t>
            </a:r>
            <a:r>
              <a:rPr sz="1700" spc="-151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N</a:t>
            </a:r>
            <a:r>
              <a:rPr sz="1700" spc="167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30</a:t>
            </a:r>
            <a:endParaRPr sz="1700">
              <a:solidFill>
                <a:prstClr val="black"/>
              </a:solidFill>
              <a:latin typeface="Arial"/>
              <a:cs typeface="Arial"/>
            </a:endParaRPr>
          </a:p>
          <a:p>
            <a:pPr marL="11119" marR="31623" defTabSz="914341">
              <a:lnSpc>
                <a:spcPct val="95825"/>
              </a:lnSpc>
              <a:spcBef>
                <a:spcPts val="1155"/>
              </a:spcBef>
            </a:pPr>
            <a:r>
              <a:rPr sz="1700" spc="-78" dirty="0">
                <a:solidFill>
                  <a:srgbClr val="4F9C84"/>
                </a:solidFill>
                <a:latin typeface="Arial"/>
                <a:cs typeface="Arial"/>
              </a:rPr>
              <a:t>Р</a:t>
            </a:r>
            <a:r>
              <a:rPr sz="1700" dirty="0">
                <a:solidFill>
                  <a:srgbClr val="4F9C84"/>
                </a:solidFill>
                <a:latin typeface="Arial"/>
                <a:cs typeface="Arial"/>
              </a:rPr>
              <a:t>егис</a:t>
            </a:r>
            <a:r>
              <a:rPr sz="1700" spc="-8" dirty="0">
                <a:solidFill>
                  <a:srgbClr val="4F9C84"/>
                </a:solidFill>
                <a:latin typeface="Arial"/>
                <a:cs typeface="Arial"/>
              </a:rPr>
              <a:t>т</a:t>
            </a:r>
            <a:r>
              <a:rPr sz="1700" dirty="0">
                <a:solidFill>
                  <a:srgbClr val="4F9C84"/>
                </a:solidFill>
                <a:latin typeface="Arial"/>
                <a:cs typeface="Arial"/>
              </a:rPr>
              <a:t>ра</a:t>
            </a:r>
            <a:r>
              <a:rPr sz="1700" spc="-8" dirty="0">
                <a:solidFill>
                  <a:srgbClr val="4F9C84"/>
                </a:solidFill>
                <a:latin typeface="Arial"/>
                <a:cs typeface="Arial"/>
              </a:rPr>
              <a:t>ц</a:t>
            </a:r>
            <a:r>
              <a:rPr sz="1700" dirty="0">
                <a:solidFill>
                  <a:srgbClr val="4F9C84"/>
                </a:solidFill>
                <a:latin typeface="Arial"/>
                <a:cs typeface="Arial"/>
              </a:rPr>
              <a:t>ионный</a:t>
            </a:r>
            <a:r>
              <a:rPr sz="1700" spc="-77" dirty="0">
                <a:solidFill>
                  <a:srgbClr val="4F9C84"/>
                </a:solidFill>
                <a:latin typeface="Arial"/>
                <a:cs typeface="Arial"/>
              </a:rPr>
              <a:t> </a:t>
            </a:r>
            <a:r>
              <a:rPr sz="1700" spc="17" dirty="0">
                <a:solidFill>
                  <a:srgbClr val="4F9C84"/>
                </a:solidFill>
                <a:latin typeface="Arial"/>
                <a:cs typeface="Arial"/>
              </a:rPr>
              <a:t>с</a:t>
            </a:r>
            <a:r>
              <a:rPr sz="1700" dirty="0">
                <a:solidFill>
                  <a:srgbClr val="4F9C84"/>
                </a:solidFill>
                <a:latin typeface="Arial"/>
                <a:cs typeface="Arial"/>
              </a:rPr>
              <a:t>т</a:t>
            </a:r>
            <a:r>
              <a:rPr sz="1700" spc="-12" dirty="0">
                <a:solidFill>
                  <a:srgbClr val="4F9C84"/>
                </a:solidFill>
                <a:latin typeface="Arial"/>
                <a:cs typeface="Arial"/>
              </a:rPr>
              <a:t>а</a:t>
            </a:r>
            <a:r>
              <a:rPr sz="1700" spc="34" dirty="0">
                <a:solidFill>
                  <a:srgbClr val="4F9C84"/>
                </a:solidFill>
                <a:latin typeface="Arial"/>
                <a:cs typeface="Arial"/>
              </a:rPr>
              <a:t>т</a:t>
            </a:r>
            <a:r>
              <a:rPr sz="1700" dirty="0">
                <a:solidFill>
                  <a:srgbClr val="4F9C84"/>
                </a:solidFill>
                <a:latin typeface="Arial"/>
                <a:cs typeface="Arial"/>
              </a:rPr>
              <a:t>ус</a:t>
            </a:r>
            <a:endParaRPr sz="1700">
              <a:solidFill>
                <a:prstClr val="black"/>
              </a:solidFill>
              <a:latin typeface="Arial"/>
              <a:cs typeface="Arial"/>
            </a:endParaRPr>
          </a:p>
          <a:p>
            <a:pPr marL="11119" marR="31623" defTabSz="914341">
              <a:lnSpc>
                <a:spcPct val="95825"/>
              </a:lnSpc>
              <a:spcBef>
                <a:spcPts val="9"/>
              </a:spcBef>
            </a:pPr>
            <a:r>
              <a:rPr sz="1700" spc="-39" dirty="0">
                <a:solidFill>
                  <a:srgbClr val="57585B"/>
                </a:solidFill>
                <a:latin typeface="Arial"/>
                <a:cs typeface="Arial"/>
              </a:rPr>
              <a:t>Б</a:t>
            </a:r>
            <a:r>
              <a:rPr sz="1700" spc="-44" dirty="0">
                <a:solidFill>
                  <a:srgbClr val="57585B"/>
                </a:solidFill>
                <a:latin typeface="Arial"/>
                <a:cs typeface="Arial"/>
              </a:rPr>
              <a:t>и</a:t>
            </a:r>
            <a:r>
              <a:rPr sz="1700" spc="-69" dirty="0">
                <a:solidFill>
                  <a:srgbClr val="57585B"/>
                </a:solidFill>
                <a:latin typeface="Arial"/>
                <a:cs typeface="Arial"/>
              </a:rPr>
              <a:t>о</a:t>
            </a:r>
            <a:r>
              <a:rPr sz="1700" spc="-22" dirty="0">
                <a:solidFill>
                  <a:srgbClr val="57585B"/>
                </a:solidFill>
                <a:latin typeface="Arial"/>
                <a:cs typeface="Arial"/>
              </a:rPr>
              <a:t>л</a:t>
            </a:r>
            <a:r>
              <a:rPr sz="1700" spc="-39" dirty="0">
                <a:solidFill>
                  <a:srgbClr val="57585B"/>
                </a:solidFill>
                <a:latin typeface="Arial"/>
                <a:cs typeface="Arial"/>
              </a:rPr>
              <a:t>ог</a:t>
            </a:r>
            <a:r>
              <a:rPr sz="1700" spc="-44" dirty="0">
                <a:solidFill>
                  <a:srgbClr val="57585B"/>
                </a:solidFill>
                <a:latin typeface="Arial"/>
                <a:cs typeface="Arial"/>
              </a:rPr>
              <a:t>ич</a:t>
            </a:r>
            <a:r>
              <a:rPr sz="1700" spc="-39" dirty="0">
                <a:solidFill>
                  <a:srgbClr val="57585B"/>
                </a:solidFill>
                <a:latin typeface="Arial"/>
                <a:cs typeface="Arial"/>
              </a:rPr>
              <a:t>ес</a:t>
            </a:r>
            <a:r>
              <a:rPr sz="1700" spc="-44" dirty="0">
                <a:solidFill>
                  <a:srgbClr val="57585B"/>
                </a:solidFill>
                <a:latin typeface="Arial"/>
                <a:cs typeface="Arial"/>
              </a:rPr>
              <a:t>к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и</a:t>
            </a:r>
            <a:r>
              <a:rPr sz="1700" spc="-158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700" spc="-39" dirty="0">
                <a:solidFill>
                  <a:srgbClr val="57585B"/>
                </a:solidFill>
                <a:latin typeface="Arial"/>
                <a:cs typeface="Arial"/>
              </a:rPr>
              <a:t>а</a:t>
            </a:r>
            <a:r>
              <a:rPr sz="1700" spc="-22" dirty="0">
                <a:solidFill>
                  <a:srgbClr val="57585B"/>
                </a:solidFill>
                <a:latin typeface="Arial"/>
                <a:cs typeface="Arial"/>
              </a:rPr>
              <a:t>к</a:t>
            </a:r>
            <a:r>
              <a:rPr sz="1700" spc="-47" dirty="0">
                <a:solidFill>
                  <a:srgbClr val="57585B"/>
                </a:solidFill>
                <a:latin typeface="Arial"/>
                <a:cs typeface="Arial"/>
              </a:rPr>
              <a:t>т</a:t>
            </a:r>
            <a:r>
              <a:rPr sz="1700" spc="-44" dirty="0">
                <a:solidFill>
                  <a:srgbClr val="57585B"/>
                </a:solidFill>
                <a:latin typeface="Arial"/>
                <a:cs typeface="Arial"/>
              </a:rPr>
              <a:t>и</a:t>
            </a:r>
            <a:r>
              <a:rPr sz="1700" spc="-39" dirty="0">
                <a:solidFill>
                  <a:srgbClr val="57585B"/>
                </a:solidFill>
                <a:latin typeface="Arial"/>
                <a:cs typeface="Arial"/>
              </a:rPr>
              <a:t>в</a:t>
            </a:r>
            <a:r>
              <a:rPr sz="1700" spc="-44" dirty="0">
                <a:solidFill>
                  <a:srgbClr val="57585B"/>
                </a:solidFill>
                <a:latin typeface="Arial"/>
                <a:cs typeface="Arial"/>
              </a:rPr>
              <a:t>н</a:t>
            </a:r>
            <a:r>
              <a:rPr sz="1700" spc="-39" dirty="0">
                <a:solidFill>
                  <a:srgbClr val="57585B"/>
                </a:solidFill>
                <a:latin typeface="Arial"/>
                <a:cs typeface="Arial"/>
              </a:rPr>
              <a:t>а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я</a:t>
            </a:r>
            <a:r>
              <a:rPr sz="1700" spc="-119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700" spc="-66" dirty="0">
                <a:solidFill>
                  <a:srgbClr val="57585B"/>
                </a:solidFill>
                <a:latin typeface="Arial"/>
                <a:cs typeface="Arial"/>
              </a:rPr>
              <a:t>д</a:t>
            </a:r>
            <a:r>
              <a:rPr sz="1700" spc="-60" dirty="0">
                <a:solidFill>
                  <a:srgbClr val="57585B"/>
                </a:solidFill>
                <a:latin typeface="Arial"/>
                <a:cs typeface="Arial"/>
              </a:rPr>
              <a:t>о</a:t>
            </a:r>
            <a:r>
              <a:rPr sz="1700" spc="-109" dirty="0">
                <a:solidFill>
                  <a:srgbClr val="57585B"/>
                </a:solidFill>
                <a:latin typeface="Arial"/>
                <a:cs typeface="Arial"/>
              </a:rPr>
              <a:t>б</a:t>
            </a:r>
            <a:r>
              <a:rPr sz="1700" spc="-60" dirty="0">
                <a:solidFill>
                  <a:srgbClr val="57585B"/>
                </a:solidFill>
                <a:latin typeface="Arial"/>
                <a:cs typeface="Arial"/>
              </a:rPr>
              <a:t>а</a:t>
            </a:r>
            <a:r>
              <a:rPr sz="1700" spc="-52" dirty="0">
                <a:solidFill>
                  <a:srgbClr val="57585B"/>
                </a:solidFill>
                <a:latin typeface="Arial"/>
                <a:cs typeface="Arial"/>
              </a:rPr>
              <a:t>в</a:t>
            </a:r>
            <a:r>
              <a:rPr sz="1700" spc="-34" dirty="0">
                <a:solidFill>
                  <a:srgbClr val="57585B"/>
                </a:solidFill>
                <a:latin typeface="Arial"/>
                <a:cs typeface="Arial"/>
              </a:rPr>
              <a:t>к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а</a:t>
            </a:r>
            <a:endParaRPr sz="17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48842" y="4832761"/>
            <a:ext cx="3255727" cy="727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9" marR="23404" defTabSz="914341">
              <a:lnSpc>
                <a:spcPts val="1698"/>
              </a:lnSpc>
              <a:spcBef>
                <a:spcPts val="85"/>
              </a:spcBef>
            </a:pPr>
            <a:r>
              <a:rPr sz="1600" spc="-52" dirty="0">
                <a:solidFill>
                  <a:srgbClr val="4F9C84"/>
                </a:solidFill>
                <a:latin typeface="Arial"/>
                <a:cs typeface="Arial"/>
              </a:rPr>
              <a:t>П</a:t>
            </a:r>
            <a:r>
              <a:rPr sz="1600" spc="-56" dirty="0">
                <a:solidFill>
                  <a:srgbClr val="4F9C84"/>
                </a:solidFill>
                <a:latin typeface="Arial"/>
                <a:cs typeface="Arial"/>
              </a:rPr>
              <a:t>ЕРВ</a:t>
            </a:r>
            <a:r>
              <a:rPr sz="1600" spc="-52" dirty="0">
                <a:solidFill>
                  <a:srgbClr val="4F9C84"/>
                </a:solidFill>
                <a:latin typeface="Arial"/>
                <a:cs typeface="Arial"/>
              </a:rPr>
              <a:t>Ы</a:t>
            </a:r>
            <a:r>
              <a:rPr sz="1600" dirty="0">
                <a:solidFill>
                  <a:srgbClr val="4F9C84"/>
                </a:solidFill>
                <a:latin typeface="Arial"/>
                <a:cs typeface="Arial"/>
              </a:rPr>
              <a:t>Й</a:t>
            </a:r>
            <a:r>
              <a:rPr sz="1600" spc="-69" dirty="0">
                <a:solidFill>
                  <a:srgbClr val="4F9C84"/>
                </a:solidFill>
                <a:latin typeface="Arial"/>
                <a:cs typeface="Arial"/>
              </a:rPr>
              <a:t> </a:t>
            </a:r>
            <a:r>
              <a:rPr sz="1600" spc="-52" dirty="0">
                <a:solidFill>
                  <a:srgbClr val="4F9C84"/>
                </a:solidFill>
                <a:latin typeface="Arial"/>
                <a:cs typeface="Arial"/>
              </a:rPr>
              <a:t>П</a:t>
            </a:r>
            <a:r>
              <a:rPr sz="1600" spc="-56" dirty="0">
                <a:solidFill>
                  <a:srgbClr val="4F9C84"/>
                </a:solidFill>
                <a:latin typeface="Arial"/>
                <a:cs typeface="Arial"/>
              </a:rPr>
              <a:t>РЕ</a:t>
            </a:r>
            <a:r>
              <a:rPr sz="1600" spc="-52" dirty="0">
                <a:solidFill>
                  <a:srgbClr val="4F9C84"/>
                </a:solidFill>
                <a:latin typeface="Arial"/>
                <a:cs typeface="Arial"/>
              </a:rPr>
              <a:t>П</a:t>
            </a:r>
            <a:r>
              <a:rPr sz="1600" spc="-56" dirty="0">
                <a:solidFill>
                  <a:srgbClr val="4F9C84"/>
                </a:solidFill>
                <a:latin typeface="Arial"/>
                <a:cs typeface="Arial"/>
              </a:rPr>
              <a:t>А</a:t>
            </a:r>
            <a:r>
              <a:rPr sz="1600" spc="-157" dirty="0">
                <a:solidFill>
                  <a:srgbClr val="4F9C84"/>
                </a:solidFill>
                <a:latin typeface="Arial"/>
                <a:cs typeface="Arial"/>
              </a:rPr>
              <a:t>Р</a:t>
            </a:r>
            <a:r>
              <a:rPr sz="1600" spc="-179" dirty="0">
                <a:solidFill>
                  <a:srgbClr val="4F9C84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4F9C84"/>
                </a:solidFill>
                <a:latin typeface="Arial"/>
                <a:cs typeface="Arial"/>
              </a:rPr>
              <a:t>Т</a:t>
            </a:r>
            <a:r>
              <a:rPr sz="1600" spc="-56" dirty="0">
                <a:solidFill>
                  <a:srgbClr val="4F9C84"/>
                </a:solidFill>
                <a:latin typeface="Arial"/>
                <a:cs typeface="Arial"/>
              </a:rPr>
              <a:t> </a:t>
            </a:r>
            <a:r>
              <a:rPr sz="1600" spc="-47" dirty="0">
                <a:solidFill>
                  <a:srgbClr val="4F9C84"/>
                </a:solidFill>
                <a:latin typeface="Arial"/>
                <a:cs typeface="Arial"/>
              </a:rPr>
              <a:t>Д</a:t>
            </a:r>
            <a:r>
              <a:rPr sz="1600" spc="-56" dirty="0">
                <a:solidFill>
                  <a:srgbClr val="4F9C84"/>
                </a:solidFill>
                <a:latin typeface="Arial"/>
                <a:cs typeface="Arial"/>
              </a:rPr>
              <a:t>Л</a:t>
            </a:r>
            <a:r>
              <a:rPr sz="1600" dirty="0">
                <a:solidFill>
                  <a:srgbClr val="4F9C84"/>
                </a:solidFill>
                <a:latin typeface="Arial"/>
                <a:cs typeface="Arial"/>
              </a:rPr>
              <a:t>Я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1119" defTabSz="914341">
              <a:lnSpc>
                <a:spcPct val="100041"/>
              </a:lnSpc>
            </a:pPr>
            <a:r>
              <a:rPr sz="1600" spc="-104" dirty="0">
                <a:solidFill>
                  <a:srgbClr val="4F9C84"/>
                </a:solidFill>
                <a:latin typeface="Arial"/>
                <a:cs typeface="Arial"/>
              </a:rPr>
              <a:t>В</a:t>
            </a:r>
            <a:r>
              <a:rPr sz="1600" spc="-47" dirty="0">
                <a:solidFill>
                  <a:srgbClr val="4F9C84"/>
                </a:solidFill>
                <a:latin typeface="Arial"/>
                <a:cs typeface="Arial"/>
              </a:rPr>
              <a:t>О</a:t>
            </a:r>
            <a:r>
              <a:rPr sz="1600" spc="-56" dirty="0">
                <a:solidFill>
                  <a:srgbClr val="4F9C84"/>
                </a:solidFill>
                <a:latin typeface="Arial"/>
                <a:cs typeface="Arial"/>
              </a:rPr>
              <a:t>С</a:t>
            </a:r>
            <a:r>
              <a:rPr sz="1600" spc="-109" dirty="0">
                <a:solidFill>
                  <a:srgbClr val="4F9C84"/>
                </a:solidFill>
                <a:latin typeface="Arial"/>
                <a:cs typeface="Arial"/>
              </a:rPr>
              <a:t>С</a:t>
            </a:r>
            <a:r>
              <a:rPr sz="1600" spc="-91" dirty="0">
                <a:solidFill>
                  <a:srgbClr val="4F9C84"/>
                </a:solidFill>
                <a:latin typeface="Arial"/>
                <a:cs typeface="Arial"/>
              </a:rPr>
              <a:t>Т</a:t>
            </a:r>
            <a:r>
              <a:rPr sz="1600" spc="-52" dirty="0">
                <a:solidFill>
                  <a:srgbClr val="4F9C84"/>
                </a:solidFill>
                <a:latin typeface="Arial"/>
                <a:cs typeface="Arial"/>
              </a:rPr>
              <a:t>А</a:t>
            </a:r>
            <a:r>
              <a:rPr sz="1600" spc="-56" dirty="0">
                <a:solidFill>
                  <a:srgbClr val="4F9C84"/>
                </a:solidFill>
                <a:latin typeface="Arial"/>
                <a:cs typeface="Arial"/>
              </a:rPr>
              <a:t>Н</a:t>
            </a:r>
            <a:r>
              <a:rPr sz="1600" spc="-47" dirty="0">
                <a:solidFill>
                  <a:srgbClr val="4F9C84"/>
                </a:solidFill>
                <a:latin typeface="Arial"/>
                <a:cs typeface="Arial"/>
              </a:rPr>
              <a:t>О</a:t>
            </a:r>
            <a:r>
              <a:rPr sz="1600" spc="-74" dirty="0">
                <a:solidFill>
                  <a:srgbClr val="4F9C84"/>
                </a:solidFill>
                <a:latin typeface="Arial"/>
                <a:cs typeface="Arial"/>
              </a:rPr>
              <a:t>В</a:t>
            </a:r>
            <a:r>
              <a:rPr sz="1600" spc="-56" dirty="0">
                <a:solidFill>
                  <a:srgbClr val="4F9C84"/>
                </a:solidFill>
                <a:latin typeface="Arial"/>
                <a:cs typeface="Arial"/>
              </a:rPr>
              <a:t>Л</a:t>
            </a:r>
            <a:r>
              <a:rPr sz="1600" spc="-44" dirty="0">
                <a:solidFill>
                  <a:srgbClr val="4F9C84"/>
                </a:solidFill>
                <a:latin typeface="Arial"/>
                <a:cs typeface="Arial"/>
              </a:rPr>
              <a:t>Е</a:t>
            </a:r>
            <a:r>
              <a:rPr sz="1600" spc="-56" dirty="0">
                <a:solidFill>
                  <a:srgbClr val="4F9C84"/>
                </a:solidFill>
                <a:latin typeface="Arial"/>
                <a:cs typeface="Arial"/>
              </a:rPr>
              <a:t>Н</a:t>
            </a:r>
            <a:r>
              <a:rPr sz="1600" spc="-39" dirty="0">
                <a:solidFill>
                  <a:srgbClr val="4F9C84"/>
                </a:solidFill>
                <a:latin typeface="Arial"/>
                <a:cs typeface="Arial"/>
              </a:rPr>
              <a:t>И</a:t>
            </a:r>
            <a:r>
              <a:rPr sz="1600" dirty="0">
                <a:solidFill>
                  <a:srgbClr val="4F9C84"/>
                </a:solidFill>
                <a:latin typeface="Arial"/>
                <a:cs typeface="Arial"/>
              </a:rPr>
              <a:t>Я</a:t>
            </a:r>
            <a:r>
              <a:rPr sz="1600" spc="-52" dirty="0">
                <a:solidFill>
                  <a:srgbClr val="4F9C84"/>
                </a:solidFill>
                <a:latin typeface="Arial"/>
                <a:cs typeface="Arial"/>
              </a:rPr>
              <a:t> Н</a:t>
            </a:r>
            <a:r>
              <a:rPr sz="1600" spc="-47" dirty="0">
                <a:solidFill>
                  <a:srgbClr val="4F9C84"/>
                </a:solidFill>
                <a:latin typeface="Arial"/>
                <a:cs typeface="Arial"/>
              </a:rPr>
              <a:t>О</a:t>
            </a:r>
            <a:r>
              <a:rPr sz="1600" spc="-74" dirty="0">
                <a:solidFill>
                  <a:srgbClr val="4F9C84"/>
                </a:solidFill>
                <a:latin typeface="Arial"/>
                <a:cs typeface="Arial"/>
              </a:rPr>
              <a:t>Р</a:t>
            </a:r>
            <a:r>
              <a:rPr sz="1600" spc="-52" dirty="0">
                <a:solidFill>
                  <a:srgbClr val="4F9C84"/>
                </a:solidFill>
                <a:latin typeface="Arial"/>
                <a:cs typeface="Arial"/>
              </a:rPr>
              <a:t>М</a:t>
            </a:r>
            <a:r>
              <a:rPr sz="1600" spc="-22" dirty="0">
                <a:solidFill>
                  <a:srgbClr val="4F9C84"/>
                </a:solidFill>
                <a:latin typeface="Arial"/>
                <a:cs typeface="Arial"/>
              </a:rPr>
              <a:t>А</a:t>
            </a:r>
            <a:r>
              <a:rPr sz="1600" spc="-44" dirty="0">
                <a:solidFill>
                  <a:srgbClr val="4F9C84"/>
                </a:solidFill>
                <a:latin typeface="Arial"/>
                <a:cs typeface="Arial"/>
              </a:rPr>
              <a:t>Л</a:t>
            </a:r>
            <a:r>
              <a:rPr sz="1600" spc="-56" dirty="0">
                <a:solidFill>
                  <a:srgbClr val="4F9C84"/>
                </a:solidFill>
                <a:latin typeface="Arial"/>
                <a:cs typeface="Arial"/>
              </a:rPr>
              <a:t>Ь</a:t>
            </a:r>
            <a:r>
              <a:rPr sz="1600" spc="-44" dirty="0">
                <a:solidFill>
                  <a:srgbClr val="4F9C84"/>
                </a:solidFill>
                <a:latin typeface="Arial"/>
                <a:cs typeface="Arial"/>
              </a:rPr>
              <a:t>Н</a:t>
            </a:r>
            <a:r>
              <a:rPr sz="1600" spc="-47" dirty="0">
                <a:solidFill>
                  <a:srgbClr val="4F9C84"/>
                </a:solidFill>
                <a:latin typeface="Arial"/>
                <a:cs typeface="Arial"/>
              </a:rPr>
              <a:t>О</a:t>
            </a:r>
            <a:r>
              <a:rPr sz="1600" dirty="0">
                <a:solidFill>
                  <a:srgbClr val="4F9C84"/>
                </a:solidFill>
                <a:latin typeface="Arial"/>
                <a:cs typeface="Arial"/>
              </a:rPr>
              <a:t>Й </a:t>
            </a:r>
            <a:r>
              <a:rPr sz="1600" spc="-52" dirty="0">
                <a:solidFill>
                  <a:srgbClr val="4F9C84"/>
                </a:solidFill>
                <a:latin typeface="Arial"/>
                <a:cs typeface="Arial"/>
              </a:rPr>
              <a:t>МИ</a:t>
            </a:r>
            <a:r>
              <a:rPr sz="1600" spc="-56" dirty="0">
                <a:solidFill>
                  <a:srgbClr val="4F9C84"/>
                </a:solidFill>
                <a:latin typeface="Arial"/>
                <a:cs typeface="Arial"/>
              </a:rPr>
              <a:t>К</a:t>
            </a:r>
            <a:r>
              <a:rPr sz="1600" spc="-82" dirty="0">
                <a:solidFill>
                  <a:srgbClr val="4F9C84"/>
                </a:solidFill>
                <a:latin typeface="Arial"/>
                <a:cs typeface="Arial"/>
              </a:rPr>
              <a:t>Р</a:t>
            </a:r>
            <a:r>
              <a:rPr sz="1600" spc="-47" dirty="0">
                <a:solidFill>
                  <a:srgbClr val="4F9C84"/>
                </a:solidFill>
                <a:latin typeface="Arial"/>
                <a:cs typeface="Arial"/>
              </a:rPr>
              <a:t>О</a:t>
            </a:r>
            <a:r>
              <a:rPr sz="1600" spc="-104" dirty="0">
                <a:solidFill>
                  <a:srgbClr val="4F9C84"/>
                </a:solidFill>
                <a:latin typeface="Arial"/>
                <a:cs typeface="Arial"/>
              </a:rPr>
              <a:t>Ф</a:t>
            </a:r>
            <a:r>
              <a:rPr sz="1600" spc="-56" dirty="0">
                <a:solidFill>
                  <a:srgbClr val="4F9C84"/>
                </a:solidFill>
                <a:latin typeface="Arial"/>
                <a:cs typeface="Arial"/>
              </a:rPr>
              <a:t>Л</a:t>
            </a:r>
            <a:r>
              <a:rPr sz="1600" spc="-47" dirty="0">
                <a:solidFill>
                  <a:srgbClr val="4F9C84"/>
                </a:solidFill>
                <a:latin typeface="Arial"/>
                <a:cs typeface="Arial"/>
              </a:rPr>
              <a:t>О</a:t>
            </a:r>
            <a:r>
              <a:rPr sz="1600" spc="-52" dirty="0">
                <a:solidFill>
                  <a:srgbClr val="4F9C84"/>
                </a:solidFill>
                <a:latin typeface="Arial"/>
                <a:cs typeface="Arial"/>
              </a:rPr>
              <a:t>Р</a:t>
            </a:r>
            <a:r>
              <a:rPr sz="1600" dirty="0">
                <a:solidFill>
                  <a:srgbClr val="4F9C84"/>
                </a:solidFill>
                <a:latin typeface="Arial"/>
                <a:cs typeface="Arial"/>
              </a:rPr>
              <a:t>Ы</a:t>
            </a:r>
            <a:r>
              <a:rPr sz="1600" spc="-56" dirty="0">
                <a:solidFill>
                  <a:srgbClr val="4F9C8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F9C84"/>
                </a:solidFill>
                <a:latin typeface="Arial"/>
                <a:cs typeface="Arial"/>
              </a:rPr>
              <a:t>В</a:t>
            </a:r>
            <a:r>
              <a:rPr sz="1600" spc="-100" dirty="0">
                <a:solidFill>
                  <a:srgbClr val="4F9C84"/>
                </a:solidFill>
                <a:latin typeface="Arial"/>
                <a:cs typeface="Arial"/>
              </a:rPr>
              <a:t> </a:t>
            </a:r>
            <a:r>
              <a:rPr sz="1600" spc="-47" dirty="0">
                <a:solidFill>
                  <a:srgbClr val="4F9C84"/>
                </a:solidFill>
                <a:latin typeface="Arial"/>
                <a:cs typeface="Arial"/>
              </a:rPr>
              <a:t>Ю</a:t>
            </a:r>
            <a:r>
              <a:rPr sz="1600" spc="-56" dirty="0">
                <a:solidFill>
                  <a:srgbClr val="4F9C84"/>
                </a:solidFill>
                <a:latin typeface="Arial"/>
                <a:cs typeface="Arial"/>
              </a:rPr>
              <a:t>Н</a:t>
            </a:r>
            <a:r>
              <a:rPr sz="1600" spc="-52" dirty="0">
                <a:solidFill>
                  <a:srgbClr val="4F9C84"/>
                </a:solidFill>
                <a:latin typeface="Arial"/>
                <a:cs typeface="Arial"/>
              </a:rPr>
              <a:t>И</a:t>
            </a:r>
            <a:r>
              <a:rPr sz="1600" spc="-47" dirty="0">
                <a:solidFill>
                  <a:srgbClr val="4F9C84"/>
                </a:solidFill>
                <a:latin typeface="Arial"/>
                <a:cs typeface="Arial"/>
              </a:rPr>
              <a:t>ДОЗ</a:t>
            </a:r>
            <a:r>
              <a:rPr sz="1600" spc="-52" dirty="0">
                <a:solidFill>
                  <a:srgbClr val="4F9C84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4F9C84"/>
                </a:solidFill>
                <a:latin typeface="Arial"/>
                <a:cs typeface="Arial"/>
              </a:rPr>
              <a:t>Х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830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ildergebnis für желудочно-кишечный трак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3" t="37544" r="27039"/>
          <a:stretch/>
        </p:blipFill>
        <p:spPr bwMode="auto">
          <a:xfrm>
            <a:off x="2972093" y="1510098"/>
            <a:ext cx="3384376" cy="277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83464" y="2718898"/>
            <a:ext cx="1927507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E3D2D">
                    <a:lumMod val="50000"/>
                  </a:srgbClr>
                </a:solidFill>
                <a:latin typeface="Georgia" panose="02040502050405020303" pitchFamily="18" charset="0"/>
              </a:rPr>
              <a:t>ДИАРЕЯ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523" y="6519446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Georgia" panose="02040502050405020303" pitchFamily="18" charset="0"/>
              </a:rPr>
              <a:t>1. </a:t>
            </a:r>
            <a:r>
              <a:rPr lang="en-US" sz="800" dirty="0">
                <a:latin typeface="Georgia" panose="02040502050405020303" pitchFamily="18" charset="0"/>
              </a:rPr>
              <a:t>Farthing MJ. </a:t>
            </a:r>
            <a:r>
              <a:rPr lang="en-US" sz="800" dirty="0" err="1">
                <a:latin typeface="Georgia" panose="02040502050405020303" pitchFamily="18" charset="0"/>
              </a:rPr>
              <a:t>Antisecretory</a:t>
            </a:r>
            <a:r>
              <a:rPr lang="en-US" sz="800" dirty="0">
                <a:latin typeface="Georgia" panose="02040502050405020303" pitchFamily="18" charset="0"/>
              </a:rPr>
              <a:t> drugs for diarrheal disease. </a:t>
            </a:r>
            <a:r>
              <a:rPr lang="en-US" sz="800" dirty="0" err="1">
                <a:latin typeface="Georgia" panose="02040502050405020303" pitchFamily="18" charset="0"/>
              </a:rPr>
              <a:t>Dlg</a:t>
            </a:r>
            <a:r>
              <a:rPr lang="en-US" sz="800" dirty="0">
                <a:latin typeface="Georgia" panose="02040502050405020303" pitchFamily="18" charset="0"/>
              </a:rPr>
              <a:t> </a:t>
            </a:r>
            <a:r>
              <a:rPr lang="en-US" sz="800" dirty="0" err="1">
                <a:latin typeface="Georgia" panose="02040502050405020303" pitchFamily="18" charset="0"/>
              </a:rPr>
              <a:t>Dls</a:t>
            </a:r>
            <a:r>
              <a:rPr lang="en-US" sz="800" dirty="0">
                <a:latin typeface="Georgia" panose="02040502050405020303" pitchFamily="18" charset="0"/>
              </a:rPr>
              <a:t> 2006;24(1-2):47-5B.</a:t>
            </a:r>
          </a:p>
          <a:p>
            <a:r>
              <a:rPr lang="en-US" sz="800" dirty="0">
                <a:latin typeface="Georgia" panose="02040502050405020303" pitchFamily="18" charset="0"/>
              </a:rPr>
              <a:t>2. </a:t>
            </a:r>
            <a:r>
              <a:rPr lang="en-US" sz="800" dirty="0" err="1">
                <a:latin typeface="Georgia" panose="02040502050405020303" pitchFamily="18" charset="0"/>
              </a:rPr>
              <a:t>Cojocanu</a:t>
            </a:r>
            <a:r>
              <a:rPr lang="en-US" sz="800" dirty="0">
                <a:latin typeface="Georgia" panose="02040502050405020303" pitchFamily="18" charset="0"/>
              </a:rPr>
              <a:t> B, </a:t>
            </a:r>
            <a:r>
              <a:rPr lang="en-US" sz="800" dirty="0" err="1">
                <a:latin typeface="Georgia" panose="02040502050405020303" pitchFamily="18" charset="0"/>
              </a:rPr>
              <a:t>Bosquet</a:t>
            </a:r>
            <a:r>
              <a:rPr lang="en-US" sz="800" dirty="0">
                <a:latin typeface="Georgia" panose="02040502050405020303" pitchFamily="18" charset="0"/>
              </a:rPr>
              <a:t> N, </a:t>
            </a:r>
            <a:r>
              <a:rPr lang="en-US" sz="800" dirty="0" err="1">
                <a:latin typeface="Georgia" panose="02040502050405020303" pitchFamily="18" charset="0"/>
              </a:rPr>
              <a:t>Tinsit</a:t>
            </a:r>
            <a:r>
              <a:rPr lang="en-US" sz="800" dirty="0">
                <a:latin typeface="Georgia" panose="02040502050405020303" pitchFamily="18" charset="0"/>
              </a:rPr>
              <a:t> S, et al. (Effect of </a:t>
            </a:r>
            <a:r>
              <a:rPr lang="en-US" sz="800" dirty="0" err="1">
                <a:latin typeface="Georgia" panose="02040502050405020303" pitchFamily="18" charset="0"/>
              </a:rPr>
              <a:t>racecadotril</a:t>
            </a:r>
            <a:r>
              <a:rPr lang="en-US" sz="800" dirty="0">
                <a:latin typeface="Georgia" panose="02040502050405020303" pitchFamily="18" charset="0"/>
              </a:rPr>
              <a:t> in the </a:t>
            </a:r>
            <a:r>
              <a:rPr lang="en-US" sz="800" dirty="0" err="1">
                <a:latin typeface="Georgia" panose="02040502050405020303" pitchFamily="18" charset="0"/>
              </a:rPr>
              <a:t>managerment</a:t>
            </a:r>
            <a:r>
              <a:rPr lang="en-US" sz="800" dirty="0">
                <a:latin typeface="Georgia" panose="02040502050405020303" pitchFamily="18" charset="0"/>
              </a:rPr>
              <a:t> of acute diarrhea in infants and </a:t>
            </a:r>
            <a:r>
              <a:rPr lang="en-US" sz="800" dirty="0" err="1">
                <a:latin typeface="Georgia" panose="02040502050405020303" pitchFamily="18" charset="0"/>
              </a:rPr>
              <a:t>chilfren</a:t>
            </a:r>
            <a:r>
              <a:rPr lang="en-US" sz="800" dirty="0">
                <a:latin typeface="Georgia" panose="02040502050405020303" pitchFamily="18" charset="0"/>
              </a:rPr>
              <a:t>). Arch </a:t>
            </a:r>
            <a:r>
              <a:rPr lang="en-US" sz="800" dirty="0" err="1">
                <a:latin typeface="Georgia" panose="02040502050405020303" pitchFamily="18" charset="0"/>
              </a:rPr>
              <a:t>Pediatr</a:t>
            </a:r>
            <a:r>
              <a:rPr lang="en-US" sz="800" dirty="0">
                <a:latin typeface="Georgia" panose="02040502050405020303" pitchFamily="18" charset="0"/>
              </a:rPr>
              <a:t> 2002;9:774-779.</a:t>
            </a:r>
            <a:endParaRPr lang="ru-RU" sz="800" dirty="0"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701" y="2296813"/>
            <a:ext cx="1836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4C600">
                    <a:lumMod val="50000"/>
                  </a:srgbClr>
                </a:solidFill>
                <a:latin typeface="Georgia" panose="02040502050405020303" pitchFamily="18" charset="0"/>
              </a:rPr>
              <a:t>Уменьшение</a:t>
            </a:r>
          </a:p>
          <a:p>
            <a:pPr algn="ctr"/>
            <a:r>
              <a:rPr lang="ru-RU" b="1" dirty="0">
                <a:solidFill>
                  <a:srgbClr val="94C600">
                    <a:lumMod val="50000"/>
                  </a:srgbClr>
                </a:solidFill>
                <a:latin typeface="Georgia" panose="02040502050405020303" pitchFamily="18" charset="0"/>
              </a:rPr>
              <a:t>всасывания</a:t>
            </a:r>
          </a:p>
          <a:p>
            <a:pPr algn="ctr"/>
            <a:r>
              <a:rPr lang="ru-RU" b="1" dirty="0">
                <a:solidFill>
                  <a:srgbClr val="94C600">
                    <a:lumMod val="50000"/>
                  </a:srgbClr>
                </a:solidFill>
                <a:latin typeface="Georgia" panose="02040502050405020303" pitchFamily="18" charset="0"/>
              </a:rPr>
              <a:t>жидкости в кишечнике</a:t>
            </a:r>
            <a:endParaRPr lang="ru-RU" dirty="0">
              <a:solidFill>
                <a:srgbClr val="94C600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0352" y="2424571"/>
            <a:ext cx="2051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4C600">
                    <a:lumMod val="50000"/>
                  </a:srgbClr>
                </a:solidFill>
                <a:latin typeface="MyriadPro-Bold"/>
              </a:rPr>
              <a:t>Гиперсекреция</a:t>
            </a:r>
          </a:p>
          <a:p>
            <a:pPr algn="ctr"/>
            <a:r>
              <a:rPr lang="ru-RU" b="1" dirty="0">
                <a:solidFill>
                  <a:srgbClr val="94C600">
                    <a:lumMod val="50000"/>
                  </a:srgbClr>
                </a:solidFill>
                <a:latin typeface="MyriadPro-Bold"/>
              </a:rPr>
              <a:t>жидкости в кишечнике</a:t>
            </a:r>
            <a:endParaRPr lang="ru-RU" dirty="0">
              <a:solidFill>
                <a:srgbClr val="94C600">
                  <a:lumMod val="5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404" y="5303852"/>
            <a:ext cx="7649723" cy="92333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</a:rPr>
              <a:t>Дегидратация - потеря воды и электролитов с жидким стулом, является ведущей причиной развития осложнений и летальных исходов при острой диарее 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5195" y="4380522"/>
            <a:ext cx="3355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4C600">
                    <a:lumMod val="50000"/>
                  </a:srgbClr>
                </a:solidFill>
                <a:latin typeface="MyriadPro-Bold"/>
              </a:rPr>
              <a:t>Потеря воды и электролитов с жидким учащенным  стулом</a:t>
            </a:r>
            <a:endParaRPr lang="ru-RU" dirty="0">
              <a:solidFill>
                <a:srgbClr val="94C600">
                  <a:lumMod val="50000"/>
                </a:srgbClr>
              </a:solidFill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2669389" y="2438752"/>
            <a:ext cx="978408" cy="96336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Striped Right Arrow 10"/>
          <p:cNvSpPr/>
          <p:nvPr/>
        </p:nvSpPr>
        <p:spPr>
          <a:xfrm rot="10800000">
            <a:off x="5773612" y="2401846"/>
            <a:ext cx="978408" cy="96336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Striped Right Arrow 11"/>
          <p:cNvSpPr/>
          <p:nvPr/>
        </p:nvSpPr>
        <p:spPr>
          <a:xfrm rot="5400000">
            <a:off x="4195079" y="3409637"/>
            <a:ext cx="978408" cy="96336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798" y="813123"/>
            <a:ext cx="8622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Основной механизм развития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острой диареи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* – дисбаланс между секрецией и всасыванием жидкости в кишечнике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6227182"/>
            <a:ext cx="6912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  <a:latin typeface="Georgia" panose="02040502050405020303" pitchFamily="18" charset="0"/>
              </a:rPr>
              <a:t>* - секреторная диарея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52" y="3603978"/>
            <a:ext cx="1392782" cy="15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2" r="1"/>
          <a:stretch/>
        </p:blipFill>
        <p:spPr bwMode="auto">
          <a:xfrm>
            <a:off x="1254254" y="3497142"/>
            <a:ext cx="1013490" cy="174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857717" y="304800"/>
            <a:ext cx="3405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Острая диарея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99886" y="0"/>
            <a:ext cx="1332156" cy="365125"/>
          </a:xfrm>
        </p:spPr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1970568" y="2926388"/>
            <a:ext cx="452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RUHID172191 </a:t>
            </a: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от 30 августа 2017</a:t>
            </a:r>
            <a:endParaRPr lang="ru-RU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00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0" y="582699"/>
            <a:ext cx="6769706" cy="0"/>
          </a:xfrm>
          <a:custGeom>
            <a:avLst/>
            <a:gdLst/>
            <a:ahLst/>
            <a:cxnLst/>
            <a:rect l="l" t="t" r="r" b="b"/>
            <a:pathLst>
              <a:path w="7926197">
                <a:moveTo>
                  <a:pt x="0" y="0"/>
                </a:moveTo>
                <a:lnTo>
                  <a:pt x="7926197" y="0"/>
                </a:lnTo>
              </a:path>
            </a:pathLst>
          </a:custGeom>
          <a:ln w="27432">
            <a:solidFill>
              <a:srgbClr val="F05A29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00545"/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" y="6696903"/>
            <a:ext cx="9132177" cy="153016"/>
          </a:xfrm>
          <a:custGeom>
            <a:avLst/>
            <a:gdLst/>
            <a:ahLst/>
            <a:cxnLst/>
            <a:rect l="l" t="t" r="r" b="b"/>
            <a:pathLst>
              <a:path w="10692257" h="168884">
                <a:moveTo>
                  <a:pt x="0" y="168884"/>
                </a:moveTo>
                <a:lnTo>
                  <a:pt x="10692257" y="168884"/>
                </a:lnTo>
                <a:lnTo>
                  <a:pt x="10692257" y="0"/>
                </a:lnTo>
                <a:lnTo>
                  <a:pt x="0" y="0"/>
                </a:lnTo>
                <a:lnTo>
                  <a:pt x="0" y="168884"/>
                </a:lnTo>
                <a:close/>
              </a:path>
            </a:pathLst>
          </a:custGeom>
          <a:solidFill>
            <a:srgbClr val="008A6E"/>
          </a:solidFill>
        </p:spPr>
        <p:txBody>
          <a:bodyPr wrap="square" lIns="0" tIns="0" rIns="0" bIns="0" rtlCol="0">
            <a:noAutofit/>
          </a:bodyPr>
          <a:lstStyle/>
          <a:p>
            <a:pPr defTabSz="800545"/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89597" y="1833710"/>
            <a:ext cx="7639091" cy="1428904"/>
          </a:xfrm>
          <a:custGeom>
            <a:avLst/>
            <a:gdLst/>
            <a:ahLst/>
            <a:cxnLst/>
            <a:rect l="l" t="t" r="r" b="b"/>
            <a:pathLst>
              <a:path w="8944102" h="1577086">
                <a:moveTo>
                  <a:pt x="8300338" y="0"/>
                </a:moveTo>
                <a:lnTo>
                  <a:pt x="643763" y="0"/>
                </a:lnTo>
                <a:lnTo>
                  <a:pt x="271589" y="2666"/>
                </a:lnTo>
                <a:lnTo>
                  <a:pt x="80467" y="21716"/>
                </a:lnTo>
                <a:lnTo>
                  <a:pt x="10058" y="73151"/>
                </a:lnTo>
                <a:lnTo>
                  <a:pt x="0" y="173481"/>
                </a:lnTo>
                <a:lnTo>
                  <a:pt x="0" y="1403603"/>
                </a:lnTo>
                <a:lnTo>
                  <a:pt x="10058" y="1503806"/>
                </a:lnTo>
                <a:lnTo>
                  <a:pt x="80467" y="1555368"/>
                </a:lnTo>
                <a:lnTo>
                  <a:pt x="271589" y="1574291"/>
                </a:lnTo>
                <a:lnTo>
                  <a:pt x="643763" y="1577086"/>
                </a:lnTo>
                <a:lnTo>
                  <a:pt x="8300338" y="1577086"/>
                </a:lnTo>
                <a:lnTo>
                  <a:pt x="8672576" y="1574291"/>
                </a:lnTo>
                <a:lnTo>
                  <a:pt x="8863584" y="1555368"/>
                </a:lnTo>
                <a:lnTo>
                  <a:pt x="8934069" y="1503806"/>
                </a:lnTo>
                <a:lnTo>
                  <a:pt x="8944102" y="1403603"/>
                </a:lnTo>
                <a:lnTo>
                  <a:pt x="8944102" y="173481"/>
                </a:lnTo>
                <a:lnTo>
                  <a:pt x="8934069" y="73151"/>
                </a:lnTo>
                <a:lnTo>
                  <a:pt x="8863584" y="21716"/>
                </a:lnTo>
                <a:lnTo>
                  <a:pt x="8672576" y="2666"/>
                </a:lnTo>
                <a:lnTo>
                  <a:pt x="8300338" y="0"/>
                </a:lnTo>
                <a:close/>
              </a:path>
            </a:pathLst>
          </a:custGeom>
          <a:solidFill>
            <a:srgbClr val="63A38F"/>
          </a:solidFill>
        </p:spPr>
        <p:txBody>
          <a:bodyPr wrap="square" lIns="0" tIns="0" rIns="0" bIns="0" rtlCol="0">
            <a:noAutofit/>
          </a:bodyPr>
          <a:lstStyle/>
          <a:p>
            <a:pPr defTabSz="800545"/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5201" y="1833709"/>
            <a:ext cx="7477361" cy="3679156"/>
          </a:xfrm>
          <a:custGeom>
            <a:avLst/>
            <a:gdLst/>
            <a:ahLst/>
            <a:cxnLst/>
            <a:rect l="l" t="t" r="r" b="b"/>
            <a:pathLst>
              <a:path w="8754744" h="4060698">
                <a:moveTo>
                  <a:pt x="419" y="3619880"/>
                </a:moveTo>
                <a:lnTo>
                  <a:pt x="15989" y="3744976"/>
                </a:lnTo>
                <a:lnTo>
                  <a:pt x="54622" y="3872103"/>
                </a:lnTo>
                <a:lnTo>
                  <a:pt x="130594" y="3988434"/>
                </a:lnTo>
                <a:lnTo>
                  <a:pt x="207733" y="4040886"/>
                </a:lnTo>
                <a:lnTo>
                  <a:pt x="309168" y="4060698"/>
                </a:lnTo>
                <a:lnTo>
                  <a:pt x="8635492" y="4060698"/>
                </a:lnTo>
                <a:lnTo>
                  <a:pt x="8649081" y="4059808"/>
                </a:lnTo>
                <a:lnTo>
                  <a:pt x="8683879" y="4053458"/>
                </a:lnTo>
                <a:lnTo>
                  <a:pt x="8733028" y="4036567"/>
                </a:lnTo>
                <a:lnTo>
                  <a:pt x="8754744" y="4023741"/>
                </a:lnTo>
                <a:lnTo>
                  <a:pt x="309168" y="4023741"/>
                </a:lnTo>
                <a:lnTo>
                  <a:pt x="258521" y="4018915"/>
                </a:lnTo>
                <a:lnTo>
                  <a:pt x="176656" y="3984625"/>
                </a:lnTo>
                <a:lnTo>
                  <a:pt x="105067" y="3908552"/>
                </a:lnTo>
                <a:lnTo>
                  <a:pt x="54089" y="3792728"/>
                </a:lnTo>
                <a:lnTo>
                  <a:pt x="30924" y="3681349"/>
                </a:lnTo>
                <a:lnTo>
                  <a:pt x="24549" y="461137"/>
                </a:lnTo>
                <a:lnTo>
                  <a:pt x="27774" y="385572"/>
                </a:lnTo>
                <a:lnTo>
                  <a:pt x="50825" y="263651"/>
                </a:lnTo>
                <a:lnTo>
                  <a:pt x="101866" y="156844"/>
                </a:lnTo>
                <a:lnTo>
                  <a:pt x="179552" y="80899"/>
                </a:lnTo>
                <a:lnTo>
                  <a:pt x="254279" y="46354"/>
                </a:lnTo>
                <a:lnTo>
                  <a:pt x="309168" y="36829"/>
                </a:lnTo>
                <a:lnTo>
                  <a:pt x="309168" y="0"/>
                </a:lnTo>
                <a:lnTo>
                  <a:pt x="211632" y="24129"/>
                </a:lnTo>
                <a:lnTo>
                  <a:pt x="126276" y="81661"/>
                </a:lnTo>
                <a:lnTo>
                  <a:pt x="48285" y="194944"/>
                </a:lnTo>
                <a:lnTo>
                  <a:pt x="13042" y="309879"/>
                </a:lnTo>
                <a:lnTo>
                  <a:pt x="76" y="454532"/>
                </a:lnTo>
                <a:lnTo>
                  <a:pt x="0" y="3606165"/>
                </a:lnTo>
                <a:lnTo>
                  <a:pt x="419" y="3619880"/>
                </a:lnTo>
                <a:close/>
              </a:path>
            </a:pathLst>
          </a:custGeom>
          <a:solidFill>
            <a:srgbClr val="008A6E"/>
          </a:solidFill>
        </p:spPr>
        <p:txBody>
          <a:bodyPr wrap="square" lIns="0" tIns="0" rIns="0" bIns="0" rtlCol="0">
            <a:noAutofit/>
          </a:bodyPr>
          <a:lstStyle/>
          <a:p>
            <a:pPr defTabSz="800545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99257" y="1833711"/>
            <a:ext cx="7375683" cy="3645671"/>
          </a:xfrm>
          <a:custGeom>
            <a:avLst/>
            <a:gdLst/>
            <a:ahLst/>
            <a:cxnLst/>
            <a:rect l="l" t="t" r="r" b="b"/>
            <a:pathLst>
              <a:path w="8635695" h="4023741">
                <a:moveTo>
                  <a:pt x="0" y="0"/>
                </a:moveTo>
                <a:lnTo>
                  <a:pt x="0" y="36829"/>
                </a:lnTo>
                <a:lnTo>
                  <a:pt x="8326323" y="36829"/>
                </a:lnTo>
                <a:lnTo>
                  <a:pt x="8376996" y="41655"/>
                </a:lnTo>
                <a:lnTo>
                  <a:pt x="8458784" y="76073"/>
                </a:lnTo>
                <a:lnTo>
                  <a:pt x="8530412" y="152145"/>
                </a:lnTo>
                <a:lnTo>
                  <a:pt x="8581466" y="267969"/>
                </a:lnTo>
                <a:lnTo>
                  <a:pt x="8604580" y="379349"/>
                </a:lnTo>
                <a:lnTo>
                  <a:pt x="8610930" y="3599560"/>
                </a:lnTo>
                <a:lnTo>
                  <a:pt x="8607755" y="3674999"/>
                </a:lnTo>
                <a:lnTo>
                  <a:pt x="8584641" y="3797046"/>
                </a:lnTo>
                <a:lnTo>
                  <a:pt x="8533587" y="3903726"/>
                </a:lnTo>
                <a:lnTo>
                  <a:pt x="8455990" y="3979799"/>
                </a:lnTo>
                <a:lnTo>
                  <a:pt x="8381187" y="4014342"/>
                </a:lnTo>
                <a:lnTo>
                  <a:pt x="0" y="4023741"/>
                </a:lnTo>
                <a:lnTo>
                  <a:pt x="8445576" y="4023741"/>
                </a:lnTo>
                <a:lnTo>
                  <a:pt x="8537270" y="3948303"/>
                </a:lnTo>
                <a:lnTo>
                  <a:pt x="8587181" y="3865753"/>
                </a:lnTo>
                <a:lnTo>
                  <a:pt x="8622487" y="3750817"/>
                </a:lnTo>
                <a:lnTo>
                  <a:pt x="8635695" y="3599560"/>
                </a:lnTo>
                <a:lnTo>
                  <a:pt x="8635441" y="454532"/>
                </a:lnTo>
                <a:lnTo>
                  <a:pt x="8619566" y="315722"/>
                </a:lnTo>
                <a:lnTo>
                  <a:pt x="8580831" y="188467"/>
                </a:lnTo>
                <a:lnTo>
                  <a:pt x="8504885" y="72262"/>
                </a:lnTo>
                <a:lnTo>
                  <a:pt x="8427796" y="19685"/>
                </a:lnTo>
                <a:lnTo>
                  <a:pt x="8380298" y="5079"/>
                </a:lnTo>
                <a:lnTo>
                  <a:pt x="8326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A6E"/>
          </a:solidFill>
        </p:spPr>
        <p:txBody>
          <a:bodyPr wrap="square" lIns="0" tIns="0" rIns="0" bIns="0" rtlCol="0">
            <a:noAutofit/>
          </a:bodyPr>
          <a:lstStyle/>
          <a:p>
            <a:pPr defTabSz="800545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12331" y="5670969"/>
            <a:ext cx="62586" cy="90891"/>
          </a:xfrm>
          <a:custGeom>
            <a:avLst/>
            <a:gdLst/>
            <a:ahLst/>
            <a:cxnLst/>
            <a:rect l="l" t="t" r="r" b="b"/>
            <a:pathLst>
              <a:path w="73278" h="100317">
                <a:moveTo>
                  <a:pt x="3937" y="69418"/>
                </a:moveTo>
                <a:lnTo>
                  <a:pt x="14731" y="85432"/>
                </a:lnTo>
                <a:lnTo>
                  <a:pt x="30860" y="96304"/>
                </a:lnTo>
                <a:lnTo>
                  <a:pt x="50800" y="100317"/>
                </a:lnTo>
                <a:lnTo>
                  <a:pt x="70484" y="96380"/>
                </a:lnTo>
                <a:lnTo>
                  <a:pt x="73151" y="94576"/>
                </a:lnTo>
                <a:lnTo>
                  <a:pt x="50800" y="94576"/>
                </a:lnTo>
                <a:lnTo>
                  <a:pt x="33400" y="91071"/>
                </a:lnTo>
                <a:lnTo>
                  <a:pt x="19176" y="81521"/>
                </a:lnTo>
                <a:lnTo>
                  <a:pt x="9397" y="67373"/>
                </a:lnTo>
                <a:lnTo>
                  <a:pt x="5841" y="50025"/>
                </a:lnTo>
                <a:lnTo>
                  <a:pt x="9397" y="32893"/>
                </a:lnTo>
                <a:lnTo>
                  <a:pt x="18922" y="18796"/>
                </a:lnTo>
                <a:lnTo>
                  <a:pt x="33273" y="9271"/>
                </a:lnTo>
                <a:lnTo>
                  <a:pt x="50800" y="5715"/>
                </a:lnTo>
                <a:lnTo>
                  <a:pt x="73278" y="5715"/>
                </a:lnTo>
                <a:lnTo>
                  <a:pt x="70612" y="3937"/>
                </a:lnTo>
                <a:lnTo>
                  <a:pt x="50800" y="0"/>
                </a:lnTo>
                <a:lnTo>
                  <a:pt x="31114" y="3937"/>
                </a:lnTo>
                <a:lnTo>
                  <a:pt x="14985" y="14605"/>
                </a:lnTo>
                <a:lnTo>
                  <a:pt x="4063" y="30480"/>
                </a:lnTo>
                <a:lnTo>
                  <a:pt x="0" y="50025"/>
                </a:lnTo>
                <a:lnTo>
                  <a:pt x="3937" y="69418"/>
                </a:lnTo>
                <a:close/>
              </a:path>
            </a:pathLst>
          </a:custGeom>
          <a:solidFill>
            <a:srgbClr val="F05521"/>
          </a:solidFill>
        </p:spPr>
        <p:txBody>
          <a:bodyPr wrap="square" lIns="0" tIns="0" rIns="0" bIns="0" rtlCol="0">
            <a:noAutofit/>
          </a:bodyPr>
          <a:lstStyle/>
          <a:p>
            <a:pPr defTabSz="800545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55719" y="5676148"/>
            <a:ext cx="43388" cy="80512"/>
          </a:xfrm>
          <a:custGeom>
            <a:avLst/>
            <a:gdLst/>
            <a:ahLst/>
            <a:cxnLst/>
            <a:rect l="l" t="t" r="r" b="b"/>
            <a:pathLst>
              <a:path w="50800" h="88861">
                <a:moveTo>
                  <a:pt x="22351" y="88861"/>
                </a:moveTo>
                <a:lnTo>
                  <a:pt x="35813" y="79921"/>
                </a:lnTo>
                <a:lnTo>
                  <a:pt x="46735" y="63931"/>
                </a:lnTo>
                <a:lnTo>
                  <a:pt x="50800" y="44310"/>
                </a:lnTo>
                <a:lnTo>
                  <a:pt x="46862" y="25018"/>
                </a:lnTo>
                <a:lnTo>
                  <a:pt x="35940" y="9016"/>
                </a:lnTo>
                <a:lnTo>
                  <a:pt x="22478" y="0"/>
                </a:lnTo>
                <a:lnTo>
                  <a:pt x="0" y="0"/>
                </a:lnTo>
                <a:lnTo>
                  <a:pt x="17271" y="3555"/>
                </a:lnTo>
                <a:lnTo>
                  <a:pt x="31622" y="13080"/>
                </a:lnTo>
                <a:lnTo>
                  <a:pt x="41401" y="27177"/>
                </a:lnTo>
                <a:lnTo>
                  <a:pt x="44957" y="44310"/>
                </a:lnTo>
                <a:lnTo>
                  <a:pt x="41401" y="61531"/>
                </a:lnTo>
                <a:lnTo>
                  <a:pt x="31876" y="75704"/>
                </a:lnTo>
                <a:lnTo>
                  <a:pt x="17525" y="85318"/>
                </a:lnTo>
                <a:lnTo>
                  <a:pt x="0" y="88861"/>
                </a:lnTo>
                <a:lnTo>
                  <a:pt x="22351" y="88861"/>
                </a:lnTo>
                <a:close/>
              </a:path>
            </a:pathLst>
          </a:custGeom>
          <a:solidFill>
            <a:srgbClr val="F05521"/>
          </a:solidFill>
        </p:spPr>
        <p:txBody>
          <a:bodyPr wrap="square" lIns="0" tIns="0" rIns="0" bIns="0" rtlCol="0">
            <a:noAutofit/>
          </a:bodyPr>
          <a:lstStyle/>
          <a:p>
            <a:pPr defTabSz="800545"/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39557" y="5692026"/>
            <a:ext cx="35578" cy="48028"/>
          </a:xfrm>
          <a:custGeom>
            <a:avLst/>
            <a:gdLst/>
            <a:ahLst/>
            <a:cxnLst/>
            <a:rect l="l" t="t" r="r" b="b"/>
            <a:pathLst>
              <a:path w="41656" h="53009">
                <a:moveTo>
                  <a:pt x="6476" y="53009"/>
                </a:moveTo>
                <a:lnTo>
                  <a:pt x="6476" y="30899"/>
                </a:lnTo>
                <a:lnTo>
                  <a:pt x="37718" y="30899"/>
                </a:lnTo>
                <a:lnTo>
                  <a:pt x="32004" y="28143"/>
                </a:lnTo>
                <a:lnTo>
                  <a:pt x="37845" y="25958"/>
                </a:lnTo>
                <a:lnTo>
                  <a:pt x="38481" y="25145"/>
                </a:lnTo>
                <a:lnTo>
                  <a:pt x="6476" y="25145"/>
                </a:lnTo>
                <a:lnTo>
                  <a:pt x="6476" y="5714"/>
                </a:lnTo>
                <a:lnTo>
                  <a:pt x="25273" y="5714"/>
                </a:lnTo>
                <a:lnTo>
                  <a:pt x="35306" y="5206"/>
                </a:lnTo>
                <a:lnTo>
                  <a:pt x="41656" y="5206"/>
                </a:lnTo>
                <a:lnTo>
                  <a:pt x="41656" y="4698"/>
                </a:lnTo>
                <a:lnTo>
                  <a:pt x="32004" y="0"/>
                </a:lnTo>
                <a:lnTo>
                  <a:pt x="0" y="0"/>
                </a:lnTo>
                <a:lnTo>
                  <a:pt x="0" y="53009"/>
                </a:lnTo>
                <a:lnTo>
                  <a:pt x="6476" y="53009"/>
                </a:lnTo>
                <a:close/>
              </a:path>
            </a:pathLst>
          </a:custGeom>
          <a:solidFill>
            <a:srgbClr val="F05521"/>
          </a:solidFill>
        </p:spPr>
        <p:txBody>
          <a:bodyPr wrap="square" lIns="0" tIns="0" rIns="0" bIns="0" rtlCol="0">
            <a:noAutofit/>
          </a:bodyPr>
          <a:lstStyle/>
          <a:p>
            <a:pPr defTabSz="800545"/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65700" y="5720020"/>
            <a:ext cx="10413" cy="20033"/>
          </a:xfrm>
          <a:custGeom>
            <a:avLst/>
            <a:gdLst/>
            <a:ahLst/>
            <a:cxnLst/>
            <a:rect l="l" t="t" r="r" b="b"/>
            <a:pathLst>
              <a:path w="12192" h="22110">
                <a:moveTo>
                  <a:pt x="10541" y="6553"/>
                </a:moveTo>
                <a:lnTo>
                  <a:pt x="8889" y="800"/>
                </a:lnTo>
                <a:lnTo>
                  <a:pt x="7112" y="0"/>
                </a:lnTo>
                <a:lnTo>
                  <a:pt x="0" y="0"/>
                </a:lnTo>
                <a:lnTo>
                  <a:pt x="3810" y="2717"/>
                </a:lnTo>
                <a:lnTo>
                  <a:pt x="3810" y="18580"/>
                </a:lnTo>
                <a:lnTo>
                  <a:pt x="5206" y="22110"/>
                </a:lnTo>
                <a:lnTo>
                  <a:pt x="12192" y="22110"/>
                </a:lnTo>
                <a:lnTo>
                  <a:pt x="10541" y="17513"/>
                </a:lnTo>
                <a:lnTo>
                  <a:pt x="10541" y="6553"/>
                </a:lnTo>
                <a:close/>
              </a:path>
            </a:pathLst>
          </a:custGeom>
          <a:solidFill>
            <a:srgbClr val="F05521"/>
          </a:solidFill>
        </p:spPr>
        <p:txBody>
          <a:bodyPr wrap="square" lIns="0" tIns="0" rIns="0" bIns="0" rtlCol="0">
            <a:noAutofit/>
          </a:bodyPr>
          <a:lstStyle/>
          <a:p>
            <a:pPr defTabSz="800545"/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61902" y="5696742"/>
            <a:ext cx="13232" cy="18066"/>
          </a:xfrm>
          <a:custGeom>
            <a:avLst/>
            <a:gdLst/>
            <a:ahLst/>
            <a:cxnLst/>
            <a:rect l="l" t="t" r="r" b="b"/>
            <a:pathLst>
              <a:path w="15493" h="19938">
                <a:moveTo>
                  <a:pt x="12318" y="19939"/>
                </a:moveTo>
                <a:lnTo>
                  <a:pt x="15493" y="16624"/>
                </a:lnTo>
                <a:lnTo>
                  <a:pt x="15493" y="0"/>
                </a:lnTo>
                <a:lnTo>
                  <a:pt x="9143" y="0"/>
                </a:lnTo>
                <a:lnTo>
                  <a:pt x="9143" y="19126"/>
                </a:lnTo>
                <a:lnTo>
                  <a:pt x="0" y="19939"/>
                </a:lnTo>
                <a:lnTo>
                  <a:pt x="12318" y="19939"/>
                </a:lnTo>
                <a:close/>
              </a:path>
            </a:pathLst>
          </a:custGeom>
          <a:solidFill>
            <a:srgbClr val="F05521"/>
          </a:solidFill>
        </p:spPr>
        <p:txBody>
          <a:bodyPr wrap="square" lIns="0" tIns="0" rIns="0" bIns="0" rtlCol="0">
            <a:noAutofit/>
          </a:bodyPr>
          <a:lstStyle/>
          <a:p>
            <a:pPr defTabSz="800545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506" y="889130"/>
            <a:ext cx="4580938" cy="783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8" marR="31621" defTabSz="800545">
              <a:lnSpc>
                <a:spcPts val="2770"/>
              </a:lnSpc>
              <a:spcBef>
                <a:spcPts val="138"/>
              </a:spcBef>
            </a:pPr>
            <a:r>
              <a:rPr sz="2600" spc="-56" dirty="0" err="1">
                <a:solidFill>
                  <a:srgbClr val="05A684"/>
                </a:solidFill>
                <a:latin typeface="Arial"/>
                <a:cs typeface="Arial"/>
              </a:rPr>
              <a:t>С</a:t>
            </a:r>
            <a:r>
              <a:rPr sz="2600" spc="-74" dirty="0" err="1">
                <a:solidFill>
                  <a:srgbClr val="05A684"/>
                </a:solidFill>
                <a:latin typeface="Arial"/>
                <a:cs typeface="Arial"/>
              </a:rPr>
              <a:t>о</a:t>
            </a:r>
            <a:r>
              <a:rPr sz="2600" spc="-8" dirty="0" err="1">
                <a:solidFill>
                  <a:srgbClr val="05A684"/>
                </a:solidFill>
                <a:latin typeface="Arial"/>
                <a:cs typeface="Arial"/>
              </a:rPr>
              <a:t>с</a:t>
            </a:r>
            <a:r>
              <a:rPr sz="2600" spc="-153" dirty="0" err="1">
                <a:solidFill>
                  <a:srgbClr val="05A684"/>
                </a:solidFill>
                <a:latin typeface="Arial"/>
                <a:cs typeface="Arial"/>
              </a:rPr>
              <a:t>т</a:t>
            </a:r>
            <a:r>
              <a:rPr sz="2600" spc="-104" dirty="0" err="1">
                <a:solidFill>
                  <a:srgbClr val="05A684"/>
                </a:solidFill>
                <a:latin typeface="Arial"/>
                <a:cs typeface="Arial"/>
              </a:rPr>
              <a:t>а</a:t>
            </a:r>
            <a:endParaRPr lang="ru-RU" sz="2600" dirty="0">
              <a:solidFill>
                <a:srgbClr val="05A684"/>
              </a:solidFill>
              <a:latin typeface="Arial"/>
              <a:cs typeface="Arial"/>
            </a:endParaRPr>
          </a:p>
          <a:p>
            <a:pPr marL="11118" marR="31621" defTabSz="800545">
              <a:lnSpc>
                <a:spcPts val="2770"/>
              </a:lnSpc>
              <a:spcBef>
                <a:spcPts val="138"/>
              </a:spcBef>
            </a:pPr>
            <a:r>
              <a:rPr sz="1700" dirty="0" err="1">
                <a:solidFill>
                  <a:srgbClr val="F47B4A"/>
                </a:solidFill>
                <a:latin typeface="Arial"/>
                <a:cs typeface="Arial"/>
              </a:rPr>
              <a:t>Иде</a:t>
            </a:r>
            <a:r>
              <a:rPr sz="1700" spc="4" dirty="0" err="1">
                <a:solidFill>
                  <a:srgbClr val="F47B4A"/>
                </a:solidFill>
                <a:latin typeface="Arial"/>
                <a:cs typeface="Arial"/>
              </a:rPr>
              <a:t>а</a:t>
            </a:r>
            <a:r>
              <a:rPr sz="1700" dirty="0" err="1">
                <a:solidFill>
                  <a:srgbClr val="F47B4A"/>
                </a:solidFill>
                <a:latin typeface="Arial"/>
                <a:cs typeface="Arial"/>
              </a:rPr>
              <a:t>ль</a:t>
            </a:r>
            <a:r>
              <a:rPr sz="1700" spc="-8" dirty="0" err="1">
                <a:solidFill>
                  <a:srgbClr val="F47B4A"/>
                </a:solidFill>
                <a:latin typeface="Arial"/>
                <a:cs typeface="Arial"/>
              </a:rPr>
              <a:t>н</a:t>
            </a:r>
            <a:r>
              <a:rPr sz="1700" dirty="0" err="1">
                <a:solidFill>
                  <a:srgbClr val="F47B4A"/>
                </a:solidFill>
                <a:latin typeface="Arial"/>
                <a:cs typeface="Arial"/>
              </a:rPr>
              <a:t>ая</a:t>
            </a:r>
            <a:r>
              <a:rPr sz="1700" spc="-46" dirty="0">
                <a:solidFill>
                  <a:srgbClr val="F47B4A"/>
                </a:solidFill>
                <a:latin typeface="Arial"/>
                <a:cs typeface="Arial"/>
              </a:rPr>
              <a:t> </a:t>
            </a:r>
            <a:r>
              <a:rPr sz="1700" spc="39" dirty="0">
                <a:solidFill>
                  <a:srgbClr val="F47B4A"/>
                </a:solidFill>
                <a:latin typeface="Arial"/>
                <a:cs typeface="Arial"/>
              </a:rPr>
              <a:t>к</a:t>
            </a:r>
            <a:r>
              <a:rPr sz="1700" spc="22" dirty="0">
                <a:solidFill>
                  <a:srgbClr val="F47B4A"/>
                </a:solidFill>
                <a:latin typeface="Arial"/>
                <a:cs typeface="Arial"/>
              </a:rPr>
              <a:t>омп</a:t>
            </a:r>
            <a:r>
              <a:rPr sz="1700" dirty="0">
                <a:solidFill>
                  <a:srgbClr val="F47B4A"/>
                </a:solidFill>
                <a:latin typeface="Arial"/>
                <a:cs typeface="Arial"/>
              </a:rPr>
              <a:t>о</a:t>
            </a:r>
            <a:r>
              <a:rPr sz="1700" spc="17" dirty="0">
                <a:solidFill>
                  <a:srgbClr val="F47B4A"/>
                </a:solidFill>
                <a:latin typeface="Arial"/>
                <a:cs typeface="Arial"/>
              </a:rPr>
              <a:t>зи</a:t>
            </a:r>
            <a:r>
              <a:rPr sz="1700" spc="12" dirty="0">
                <a:solidFill>
                  <a:srgbClr val="F47B4A"/>
                </a:solidFill>
                <a:latin typeface="Arial"/>
                <a:cs typeface="Arial"/>
              </a:rPr>
              <a:t>ц</a:t>
            </a:r>
            <a:r>
              <a:rPr sz="1700" spc="17" dirty="0">
                <a:solidFill>
                  <a:srgbClr val="F47B4A"/>
                </a:solidFill>
                <a:latin typeface="Arial"/>
                <a:cs typeface="Arial"/>
              </a:rPr>
              <a:t>и</a:t>
            </a:r>
            <a:r>
              <a:rPr sz="1700" dirty="0">
                <a:solidFill>
                  <a:srgbClr val="F47B4A"/>
                </a:solidFill>
                <a:latin typeface="Arial"/>
                <a:cs typeface="Arial"/>
              </a:rPr>
              <a:t>я</a:t>
            </a:r>
            <a:r>
              <a:rPr sz="1700" spc="-35" dirty="0">
                <a:solidFill>
                  <a:srgbClr val="F47B4A"/>
                </a:solidFill>
                <a:latin typeface="Arial"/>
                <a:cs typeface="Arial"/>
              </a:rPr>
              <a:t> </a:t>
            </a:r>
            <a:r>
              <a:rPr sz="1700" spc="-47" dirty="0">
                <a:solidFill>
                  <a:srgbClr val="F47B4A"/>
                </a:solidFill>
                <a:latin typeface="Arial"/>
                <a:cs typeface="Arial"/>
              </a:rPr>
              <a:t>б</a:t>
            </a:r>
            <a:r>
              <a:rPr sz="1700" dirty="0">
                <a:solidFill>
                  <a:srgbClr val="F47B4A"/>
                </a:solidFill>
                <a:latin typeface="Arial"/>
                <a:cs typeface="Arial"/>
              </a:rPr>
              <a:t>а</a:t>
            </a:r>
            <a:r>
              <a:rPr sz="1700" spc="17" dirty="0">
                <a:solidFill>
                  <a:srgbClr val="F47B4A"/>
                </a:solidFill>
                <a:latin typeface="Arial"/>
                <a:cs typeface="Arial"/>
              </a:rPr>
              <a:t>к</a:t>
            </a:r>
            <a:r>
              <a:rPr sz="1700" spc="-12" dirty="0">
                <a:solidFill>
                  <a:srgbClr val="F47B4A"/>
                </a:solidFill>
                <a:latin typeface="Arial"/>
                <a:cs typeface="Arial"/>
              </a:rPr>
              <a:t>т</a:t>
            </a:r>
            <a:r>
              <a:rPr sz="1700" spc="8" dirty="0">
                <a:solidFill>
                  <a:srgbClr val="F47B4A"/>
                </a:solidFill>
                <a:latin typeface="Arial"/>
                <a:cs typeface="Arial"/>
              </a:rPr>
              <a:t>ер</a:t>
            </a:r>
            <a:r>
              <a:rPr sz="1700" spc="4" dirty="0">
                <a:solidFill>
                  <a:srgbClr val="F47B4A"/>
                </a:solidFill>
                <a:latin typeface="Arial"/>
                <a:cs typeface="Arial"/>
              </a:rPr>
              <a:t>и</a:t>
            </a:r>
            <a:r>
              <a:rPr sz="1700" spc="8" dirty="0">
                <a:solidFill>
                  <a:srgbClr val="F47B4A"/>
                </a:solidFill>
                <a:latin typeface="Arial"/>
                <a:cs typeface="Arial"/>
              </a:rPr>
              <a:t>ал</a:t>
            </a:r>
            <a:r>
              <a:rPr sz="1700" spc="4" dirty="0">
                <a:solidFill>
                  <a:srgbClr val="F47B4A"/>
                </a:solidFill>
                <a:latin typeface="Arial"/>
                <a:cs typeface="Arial"/>
              </a:rPr>
              <a:t>ь</a:t>
            </a:r>
            <a:r>
              <a:rPr sz="1700" dirty="0">
                <a:solidFill>
                  <a:srgbClr val="F47B4A"/>
                </a:solidFill>
                <a:latin typeface="Arial"/>
                <a:cs typeface="Arial"/>
              </a:rPr>
              <a:t>н</a:t>
            </a:r>
            <a:r>
              <a:rPr sz="1700" spc="8" dirty="0">
                <a:solidFill>
                  <a:srgbClr val="F47B4A"/>
                </a:solidFill>
                <a:latin typeface="Arial"/>
                <a:cs typeface="Arial"/>
              </a:rPr>
              <a:t>ы</a:t>
            </a:r>
            <a:r>
              <a:rPr sz="1700" dirty="0">
                <a:solidFill>
                  <a:srgbClr val="F47B4A"/>
                </a:solidFill>
                <a:latin typeface="Arial"/>
                <a:cs typeface="Arial"/>
              </a:rPr>
              <a:t>х</a:t>
            </a:r>
            <a:endParaRPr sz="17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85740" y="1333529"/>
            <a:ext cx="1318237" cy="2411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8" defTabSz="800545">
              <a:lnSpc>
                <a:spcPts val="1784"/>
              </a:lnSpc>
              <a:spcBef>
                <a:spcPts val="89"/>
              </a:spcBef>
            </a:pPr>
            <a:r>
              <a:rPr sz="1700" spc="-8" dirty="0">
                <a:solidFill>
                  <a:srgbClr val="F47B4A"/>
                </a:solidFill>
                <a:latin typeface="Arial"/>
                <a:cs typeface="Arial"/>
              </a:rPr>
              <a:t>м</a:t>
            </a:r>
            <a:r>
              <a:rPr sz="1700" spc="-60" dirty="0">
                <a:solidFill>
                  <a:srgbClr val="F47B4A"/>
                </a:solidFill>
                <a:latin typeface="Arial"/>
                <a:cs typeface="Arial"/>
              </a:rPr>
              <a:t>е</a:t>
            </a:r>
            <a:r>
              <a:rPr sz="1700" spc="-34" dirty="0">
                <a:solidFill>
                  <a:srgbClr val="F47B4A"/>
                </a:solidFill>
                <a:latin typeface="Arial"/>
                <a:cs typeface="Arial"/>
              </a:rPr>
              <a:t>т</a:t>
            </a:r>
            <a:r>
              <a:rPr sz="1700" spc="-8" dirty="0">
                <a:solidFill>
                  <a:srgbClr val="F47B4A"/>
                </a:solidFill>
                <a:latin typeface="Arial"/>
                <a:cs typeface="Arial"/>
              </a:rPr>
              <a:t>а</a:t>
            </a:r>
            <a:r>
              <a:rPr sz="1700" spc="-17" dirty="0">
                <a:solidFill>
                  <a:srgbClr val="F47B4A"/>
                </a:solidFill>
                <a:latin typeface="Arial"/>
                <a:cs typeface="Arial"/>
              </a:rPr>
              <a:t>б</a:t>
            </a:r>
            <a:r>
              <a:rPr sz="1700" spc="-39" dirty="0">
                <a:solidFill>
                  <a:srgbClr val="F47B4A"/>
                </a:solidFill>
                <a:latin typeface="Arial"/>
                <a:cs typeface="Arial"/>
              </a:rPr>
              <a:t>о</a:t>
            </a:r>
            <a:r>
              <a:rPr sz="1700" spc="-12" dirty="0">
                <a:solidFill>
                  <a:srgbClr val="F47B4A"/>
                </a:solidFill>
                <a:latin typeface="Arial"/>
                <a:cs typeface="Arial"/>
              </a:rPr>
              <a:t>ли</a:t>
            </a:r>
            <a:r>
              <a:rPr sz="1700" spc="-34" dirty="0">
                <a:solidFill>
                  <a:srgbClr val="F47B4A"/>
                </a:solidFill>
                <a:latin typeface="Arial"/>
                <a:cs typeface="Arial"/>
              </a:rPr>
              <a:t>т</a:t>
            </a:r>
            <a:r>
              <a:rPr sz="1700" spc="-8" dirty="0">
                <a:solidFill>
                  <a:srgbClr val="F47B4A"/>
                </a:solidFill>
                <a:latin typeface="Arial"/>
                <a:cs typeface="Arial"/>
              </a:rPr>
              <a:t>о</a:t>
            </a:r>
            <a:r>
              <a:rPr sz="1700" dirty="0">
                <a:solidFill>
                  <a:srgbClr val="F47B4A"/>
                </a:solidFill>
                <a:latin typeface="Arial"/>
                <a:cs typeface="Arial"/>
              </a:rPr>
              <a:t>в</a:t>
            </a:r>
            <a:endParaRPr sz="17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3318" y="1941084"/>
            <a:ext cx="2266797" cy="25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8" defTabSz="800545">
              <a:lnSpc>
                <a:spcPts val="1883"/>
              </a:lnSpc>
              <a:spcBef>
                <a:spcPts val="94"/>
              </a:spcBef>
            </a:pPr>
            <a:r>
              <a:rPr b="1" spc="12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b="1" spc="-8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b="1" spc="-17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b="1" spc="-122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b="1" spc="-44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b="1" spc="-12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b="1" spc="22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b="1" spc="52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b="1" spc="4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17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b="1" spc="22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b="1" spc="-8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09143" y="1941084"/>
            <a:ext cx="3164666" cy="607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8" defTabSz="800545">
              <a:lnSpc>
                <a:spcPts val="1883"/>
              </a:lnSpc>
              <a:spcBef>
                <a:spcPts val="94"/>
              </a:spcBef>
            </a:pPr>
            <a:r>
              <a:rPr b="1" spc="-44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b="1" spc="4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b="1" spc="-52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ля</a:t>
            </a:r>
            <a:r>
              <a:rPr b="1" spc="-52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оры</a:t>
            </a:r>
            <a:r>
              <a:rPr b="1" spc="4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b="1" spc="-3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b="1" spc="22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b="1" spc="-44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b="1" spc="12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b="1" spc="-8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b="1" spc="66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39495" y="2548162"/>
            <a:ext cx="2809640" cy="714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800545">
              <a:lnSpc>
                <a:spcPts val="1883"/>
              </a:lnSpc>
              <a:spcBef>
                <a:spcPts val="94"/>
              </a:spcBef>
            </a:pPr>
            <a:r>
              <a:rPr b="1" spc="-22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b="1" spc="44" dirty="0">
                <a:solidFill>
                  <a:srgbClr val="FFFFFF"/>
                </a:solidFill>
                <a:latin typeface="Arial"/>
                <a:cs typeface="Arial"/>
              </a:rPr>
              <a:t>нг</a:t>
            </a:r>
            <a:r>
              <a:rPr b="1" spc="-17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b="1" spc="-12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b="1" spc="4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b="1" spc="-52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b="1" spc="8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b="1" spc="52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7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b="1" spc="-22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b="1" spc="-17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b="1" spc="-69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b="1" spc="-22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b="1" spc="-17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b="1" spc="-22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b="1" spc="-39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084371" marR="1106737" algn="ctr" defTabSz="800545">
              <a:lnSpc>
                <a:spcPts val="1935"/>
              </a:lnSpc>
              <a:spcBef>
                <a:spcPts val="3"/>
              </a:spcBef>
            </a:pPr>
            <a:r>
              <a:rPr b="1" spc="17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b="1" spc="22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b="1" spc="-8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3837" y="2694426"/>
            <a:ext cx="1765259" cy="210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8" defTabSz="800545">
              <a:lnSpc>
                <a:spcPts val="1883"/>
              </a:lnSpc>
              <a:spcBef>
                <a:spcPts val="94"/>
              </a:spcBef>
            </a:pPr>
            <a:r>
              <a:rPr b="1" spc="-12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b="1" spc="-3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b="1" spc="-39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b="1" spc="-8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b="1" spc="-12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b="1" spc="-52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b="1" spc="-8" dirty="0">
                <a:solidFill>
                  <a:srgbClr val="FFFFFF"/>
                </a:solidFill>
                <a:latin typeface="Arial"/>
                <a:cs typeface="Arial"/>
              </a:rPr>
              <a:t>ли</a:t>
            </a:r>
            <a:r>
              <a:rPr b="1" spc="-39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06827" y="2694426"/>
            <a:ext cx="1439070" cy="25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8" defTabSz="800545">
              <a:lnSpc>
                <a:spcPts val="1883"/>
              </a:lnSpc>
              <a:spcBef>
                <a:spcPts val="94"/>
              </a:spcBef>
            </a:pPr>
            <a:r>
              <a:rPr b="1" spc="109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b="1" spc="52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b="1" spc="-8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b="1" spc="-39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b="1" spc="82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b="1" spc="66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b="1" spc="-12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b="1" spc="66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b="1" spc="-17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15443" y="3426438"/>
            <a:ext cx="1878208" cy="10812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690" marR="26617" defTabSz="800545">
              <a:lnSpc>
                <a:spcPts val="1515"/>
              </a:lnSpc>
              <a:spcBef>
                <a:spcPts val="75"/>
              </a:spcBef>
            </a:pP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а</a:t>
            </a:r>
            <a:r>
              <a:rPr sz="1400" spc="-12" dirty="0">
                <a:solidFill>
                  <a:srgbClr val="008A6E"/>
                </a:solidFill>
                <a:latin typeface="Arial"/>
                <a:cs typeface="Arial"/>
              </a:rPr>
              <a:t>ц</a:t>
            </a:r>
            <a:r>
              <a:rPr sz="1400" spc="-44" dirty="0">
                <a:solidFill>
                  <a:srgbClr val="008A6E"/>
                </a:solidFill>
                <a:latin typeface="Arial"/>
                <a:cs typeface="Arial"/>
              </a:rPr>
              <a:t>е</a:t>
            </a:r>
            <a:r>
              <a:rPr sz="1400" spc="-8" dirty="0">
                <a:solidFill>
                  <a:srgbClr val="008A6E"/>
                </a:solidFill>
                <a:latin typeface="Arial"/>
                <a:cs typeface="Arial"/>
              </a:rPr>
              <a:t>т</a:t>
            </a:r>
            <a:r>
              <a:rPr sz="1400" spc="-30" dirty="0">
                <a:solidFill>
                  <a:srgbClr val="008A6E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т</a:t>
            </a:r>
            <a:r>
              <a:rPr sz="1400" spc="-44" dirty="0">
                <a:solidFill>
                  <a:srgbClr val="008A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н</a:t>
            </a:r>
            <a:r>
              <a:rPr sz="1400" spc="-34" dirty="0">
                <a:solidFill>
                  <a:srgbClr val="008A6E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трия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1118" marR="240228" indent="24573" defTabSz="800545">
              <a:lnSpc>
                <a:spcPts val="1610"/>
              </a:lnSpc>
              <a:spcBef>
                <a:spcPts val="519"/>
              </a:spcBef>
            </a:pPr>
            <a:r>
              <a:rPr sz="1400" spc="-4" dirty="0">
                <a:solidFill>
                  <a:srgbClr val="008A6E"/>
                </a:solidFill>
                <a:latin typeface="Arial"/>
                <a:cs typeface="Arial"/>
              </a:rPr>
              <a:t>м</a:t>
            </a:r>
            <a:r>
              <a:rPr sz="1400" spc="-30" dirty="0">
                <a:solidFill>
                  <a:srgbClr val="008A6E"/>
                </a:solidFill>
                <a:latin typeface="Arial"/>
                <a:cs typeface="Arial"/>
              </a:rPr>
              <a:t>о</a:t>
            </a:r>
            <a:r>
              <a:rPr sz="1400" spc="12" dirty="0">
                <a:solidFill>
                  <a:srgbClr val="008A6E"/>
                </a:solidFill>
                <a:latin typeface="Arial"/>
                <a:cs typeface="Arial"/>
              </a:rPr>
              <a:t>л</a:t>
            </a:r>
            <a:r>
              <a:rPr sz="1400" spc="-30" dirty="0">
                <a:solidFill>
                  <a:srgbClr val="008A6E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ч</a:t>
            </a:r>
            <a:r>
              <a:rPr sz="1400" spc="-8" dirty="0">
                <a:solidFill>
                  <a:srgbClr val="008A6E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ая</a:t>
            </a:r>
            <a:r>
              <a:rPr sz="1400" spc="-137" dirty="0">
                <a:solidFill>
                  <a:srgbClr val="008A6E"/>
                </a:solidFill>
                <a:latin typeface="Arial"/>
                <a:cs typeface="Arial"/>
              </a:rPr>
              <a:t> </a:t>
            </a:r>
            <a:r>
              <a:rPr sz="1400" spc="8" dirty="0">
                <a:solidFill>
                  <a:srgbClr val="008A6E"/>
                </a:solidFill>
                <a:latin typeface="Arial"/>
                <a:cs typeface="Arial"/>
              </a:rPr>
              <a:t>к</a:t>
            </a:r>
            <a:r>
              <a:rPr sz="1400" spc="4" dirty="0">
                <a:solidFill>
                  <a:srgbClr val="008A6E"/>
                </a:solidFill>
                <a:latin typeface="Arial"/>
                <a:cs typeface="Arial"/>
              </a:rPr>
              <a:t>и</a:t>
            </a:r>
            <a:r>
              <a:rPr sz="1400" spc="12" dirty="0">
                <a:solidFill>
                  <a:srgbClr val="008A6E"/>
                </a:solidFill>
                <a:latin typeface="Arial"/>
                <a:cs typeface="Arial"/>
              </a:rPr>
              <a:t>с</a:t>
            </a:r>
            <a:r>
              <a:rPr sz="1400" spc="25" dirty="0">
                <a:solidFill>
                  <a:srgbClr val="008A6E"/>
                </a:solidFill>
                <a:latin typeface="Arial"/>
                <a:cs typeface="Arial"/>
              </a:rPr>
              <a:t>л</a:t>
            </a:r>
            <a:r>
              <a:rPr sz="1400" spc="-22" dirty="0">
                <a:solidFill>
                  <a:srgbClr val="008A6E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та 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1118" marR="240228" defTabSz="800545">
              <a:lnSpc>
                <a:spcPts val="1610"/>
              </a:lnSpc>
              <a:spcBef>
                <a:spcPts val="631"/>
              </a:spcBef>
            </a:pPr>
            <a:r>
              <a:rPr sz="1400" spc="-17" dirty="0">
                <a:solidFill>
                  <a:srgbClr val="008A6E"/>
                </a:solidFill>
                <a:latin typeface="Arial"/>
                <a:cs typeface="Arial"/>
              </a:rPr>
              <a:t>м</a:t>
            </a:r>
            <a:r>
              <a:rPr sz="1400" spc="-47" dirty="0">
                <a:solidFill>
                  <a:srgbClr val="008A6E"/>
                </a:solidFill>
                <a:latin typeface="Arial"/>
                <a:cs typeface="Arial"/>
              </a:rPr>
              <a:t>у</a:t>
            </a:r>
            <a:r>
              <a:rPr sz="1400" spc="-22" dirty="0">
                <a:solidFill>
                  <a:srgbClr val="008A6E"/>
                </a:solidFill>
                <a:latin typeface="Arial"/>
                <a:cs typeface="Arial"/>
              </a:rPr>
              <a:t>ра</a:t>
            </a:r>
            <a:r>
              <a:rPr sz="1400" spc="-17" dirty="0">
                <a:solidFill>
                  <a:srgbClr val="008A6E"/>
                </a:solidFill>
                <a:latin typeface="Arial"/>
                <a:cs typeface="Arial"/>
              </a:rPr>
              <a:t>в</a:t>
            </a:r>
            <a:r>
              <a:rPr sz="1400" spc="-12" dirty="0">
                <a:solidFill>
                  <a:srgbClr val="008A6E"/>
                </a:solidFill>
                <a:latin typeface="Arial"/>
                <a:cs typeface="Arial"/>
              </a:rPr>
              <a:t>ьи</a:t>
            </a:r>
            <a:r>
              <a:rPr sz="1400" spc="-17" dirty="0">
                <a:solidFill>
                  <a:srgbClr val="008A6E"/>
                </a:solidFill>
                <a:latin typeface="Arial"/>
                <a:cs typeface="Arial"/>
              </a:rPr>
              <a:t>н</a:t>
            </a:r>
            <a:r>
              <a:rPr sz="1400" spc="-22" dirty="0">
                <a:solidFill>
                  <a:srgbClr val="008A6E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я</a:t>
            </a:r>
            <a:r>
              <a:rPr sz="1400" spc="-60" dirty="0">
                <a:solidFill>
                  <a:srgbClr val="008A6E"/>
                </a:solidFill>
                <a:latin typeface="Arial"/>
                <a:cs typeface="Arial"/>
              </a:rPr>
              <a:t> </a:t>
            </a:r>
            <a:r>
              <a:rPr sz="1400" spc="-22" dirty="0">
                <a:solidFill>
                  <a:srgbClr val="008A6E"/>
                </a:solidFill>
                <a:latin typeface="Arial"/>
                <a:cs typeface="Arial"/>
              </a:rPr>
              <a:t>к</a:t>
            </a:r>
            <a:r>
              <a:rPr sz="1400" spc="-25" dirty="0">
                <a:solidFill>
                  <a:srgbClr val="008A6E"/>
                </a:solidFill>
                <a:latin typeface="Arial"/>
                <a:cs typeface="Arial"/>
              </a:rPr>
              <a:t>и</a:t>
            </a:r>
            <a:r>
              <a:rPr sz="1400" spc="-17" dirty="0">
                <a:solidFill>
                  <a:srgbClr val="008A6E"/>
                </a:solidFill>
                <a:latin typeface="Arial"/>
                <a:cs typeface="Arial"/>
              </a:rPr>
              <a:t>с</a:t>
            </a:r>
            <a:r>
              <a:rPr sz="1400" spc="-4" dirty="0">
                <a:solidFill>
                  <a:srgbClr val="008A6E"/>
                </a:solidFill>
                <a:latin typeface="Arial"/>
                <a:cs typeface="Arial"/>
              </a:rPr>
              <a:t>л</a:t>
            </a:r>
            <a:r>
              <a:rPr sz="1400" spc="-52" dirty="0">
                <a:solidFill>
                  <a:srgbClr val="008A6E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008A6E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а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1118" defTabSz="800545">
              <a:lnSpc>
                <a:spcPts val="1594"/>
              </a:lnSpc>
              <a:spcBef>
                <a:spcPts val="711"/>
              </a:spcBef>
            </a:pPr>
            <a:r>
              <a:rPr sz="1400" spc="-22" dirty="0">
                <a:solidFill>
                  <a:srgbClr val="008A6E"/>
                </a:solidFill>
                <a:latin typeface="Arial"/>
                <a:cs typeface="Arial"/>
              </a:rPr>
              <a:t>а</a:t>
            </a:r>
            <a:r>
              <a:rPr sz="1400" spc="-17" dirty="0">
                <a:solidFill>
                  <a:srgbClr val="008A6E"/>
                </a:solidFill>
                <a:latin typeface="Arial"/>
                <a:cs typeface="Arial"/>
              </a:rPr>
              <a:t>с</a:t>
            </a:r>
            <a:r>
              <a:rPr sz="1400" spc="-22" dirty="0">
                <a:solidFill>
                  <a:srgbClr val="008A6E"/>
                </a:solidFill>
                <a:latin typeface="Arial"/>
                <a:cs typeface="Arial"/>
              </a:rPr>
              <a:t>пара</a:t>
            </a:r>
            <a:r>
              <a:rPr sz="1400" spc="-17" dirty="0">
                <a:solidFill>
                  <a:srgbClr val="008A6E"/>
                </a:solidFill>
                <a:latin typeface="Arial"/>
                <a:cs typeface="Arial"/>
              </a:rPr>
              <a:t>г</a:t>
            </a:r>
            <a:r>
              <a:rPr sz="1400" spc="-25" dirty="0">
                <a:solidFill>
                  <a:srgbClr val="008A6E"/>
                </a:solidFill>
                <a:latin typeface="Arial"/>
                <a:cs typeface="Arial"/>
              </a:rPr>
              <a:t>ин</a:t>
            </a:r>
            <a:r>
              <a:rPr sz="1400" spc="-22" dirty="0">
                <a:solidFill>
                  <a:srgbClr val="008A6E"/>
                </a:solidFill>
                <a:latin typeface="Arial"/>
                <a:cs typeface="Arial"/>
              </a:rPr>
              <a:t>о</a:t>
            </a:r>
            <a:r>
              <a:rPr sz="1400" spc="-25" dirty="0">
                <a:solidFill>
                  <a:srgbClr val="008A6E"/>
                </a:solidFill>
                <a:latin typeface="Arial"/>
                <a:cs typeface="Arial"/>
              </a:rPr>
              <a:t>в</a:t>
            </a:r>
            <a:r>
              <a:rPr sz="1400" spc="-22" dirty="0">
                <a:solidFill>
                  <a:srgbClr val="008A6E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я</a:t>
            </a:r>
            <a:r>
              <a:rPr sz="1400" spc="-74" dirty="0">
                <a:solidFill>
                  <a:srgbClr val="008A6E"/>
                </a:solidFill>
                <a:latin typeface="Arial"/>
                <a:cs typeface="Arial"/>
              </a:rPr>
              <a:t> </a:t>
            </a:r>
            <a:r>
              <a:rPr sz="1400" spc="-22" dirty="0">
                <a:solidFill>
                  <a:srgbClr val="008A6E"/>
                </a:solidFill>
                <a:latin typeface="Arial"/>
                <a:cs typeface="Arial"/>
              </a:rPr>
              <a:t>к</a:t>
            </a:r>
            <a:r>
              <a:rPr sz="1400" spc="-25" dirty="0">
                <a:solidFill>
                  <a:srgbClr val="008A6E"/>
                </a:solidFill>
                <a:latin typeface="Arial"/>
                <a:cs typeface="Arial"/>
              </a:rPr>
              <a:t>и</a:t>
            </a:r>
            <a:r>
              <a:rPr sz="1400" spc="-17" dirty="0">
                <a:solidFill>
                  <a:srgbClr val="008A6E"/>
                </a:solidFill>
                <a:latin typeface="Arial"/>
                <a:cs typeface="Arial"/>
              </a:rPr>
              <a:t>с</a:t>
            </a:r>
            <a:r>
              <a:rPr sz="1400" spc="-4" dirty="0">
                <a:solidFill>
                  <a:srgbClr val="008A6E"/>
                </a:solidFill>
                <a:latin typeface="Arial"/>
                <a:cs typeface="Arial"/>
              </a:rPr>
              <a:t>л</a:t>
            </a:r>
            <a:r>
              <a:rPr sz="1400" spc="-52" dirty="0">
                <a:solidFill>
                  <a:srgbClr val="008A6E"/>
                </a:solidFill>
                <a:latin typeface="Arial"/>
                <a:cs typeface="Arial"/>
              </a:rPr>
              <a:t>о</a:t>
            </a:r>
            <a:r>
              <a:rPr sz="1400" spc="-30" dirty="0">
                <a:solidFill>
                  <a:srgbClr val="008A6E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а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315" y="3433344"/>
            <a:ext cx="616979" cy="1075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8" defTabSz="800545">
              <a:lnSpc>
                <a:spcPts val="1515"/>
              </a:lnSpc>
              <a:spcBef>
                <a:spcPts val="75"/>
              </a:spcBef>
            </a:pP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а</a:t>
            </a:r>
            <a:r>
              <a:rPr sz="1400" spc="-34" dirty="0">
                <a:solidFill>
                  <a:srgbClr val="008A6E"/>
                </a:solidFill>
                <a:latin typeface="Arial"/>
                <a:cs typeface="Arial"/>
              </a:rPr>
              <a:t>л</a:t>
            </a:r>
            <a:r>
              <a:rPr sz="1400" spc="-30" dirty="0">
                <a:solidFill>
                  <a:srgbClr val="008A6E"/>
                </a:solidFill>
                <a:latin typeface="Arial"/>
                <a:cs typeface="Arial"/>
              </a:rPr>
              <a:t>а</a:t>
            </a:r>
            <a:r>
              <a:rPr sz="1400" spc="-17" dirty="0">
                <a:solidFill>
                  <a:srgbClr val="008A6E"/>
                </a:solidFill>
                <a:latin typeface="Arial"/>
                <a:cs typeface="Arial"/>
              </a:rPr>
              <a:t>н</a:t>
            </a:r>
            <a:r>
              <a:rPr sz="1400" spc="-12" dirty="0">
                <a:solidFill>
                  <a:srgbClr val="008A6E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н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1118" marR="2970" defTabSz="800545">
              <a:lnSpc>
                <a:spcPts val="1610"/>
              </a:lnSpc>
              <a:spcBef>
                <a:spcPts val="519"/>
              </a:spcBef>
            </a:pPr>
            <a:r>
              <a:rPr sz="1400" spc="-17" dirty="0">
                <a:solidFill>
                  <a:srgbClr val="008A6E"/>
                </a:solidFill>
                <a:latin typeface="Arial"/>
                <a:cs typeface="Arial"/>
              </a:rPr>
              <a:t>в</a:t>
            </a:r>
            <a:r>
              <a:rPr sz="1400" spc="-8" dirty="0">
                <a:solidFill>
                  <a:srgbClr val="008A6E"/>
                </a:solidFill>
                <a:latin typeface="Arial"/>
                <a:cs typeface="Arial"/>
              </a:rPr>
              <a:t>а</a:t>
            </a:r>
            <a:r>
              <a:rPr sz="1400" spc="-4" dirty="0">
                <a:solidFill>
                  <a:srgbClr val="008A6E"/>
                </a:solidFill>
                <a:latin typeface="Arial"/>
                <a:cs typeface="Arial"/>
              </a:rPr>
              <a:t>л</a:t>
            </a:r>
            <a:r>
              <a:rPr sz="1400" spc="-12" dirty="0">
                <a:solidFill>
                  <a:srgbClr val="008A6E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н 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1118" marR="2970" defTabSz="800545">
              <a:lnSpc>
                <a:spcPts val="1610"/>
              </a:lnSpc>
              <a:spcBef>
                <a:spcPts val="584"/>
              </a:spcBef>
            </a:pPr>
            <a:r>
              <a:rPr sz="1400" spc="-34" dirty="0">
                <a:solidFill>
                  <a:srgbClr val="008A6E"/>
                </a:solidFill>
                <a:latin typeface="Arial"/>
                <a:cs typeface="Arial"/>
              </a:rPr>
              <a:t>л</a:t>
            </a:r>
            <a:r>
              <a:rPr sz="1400" spc="-22" dirty="0">
                <a:solidFill>
                  <a:srgbClr val="008A6E"/>
                </a:solidFill>
                <a:latin typeface="Arial"/>
                <a:cs typeface="Arial"/>
              </a:rPr>
              <a:t>е</a:t>
            </a:r>
            <a:r>
              <a:rPr sz="1400" spc="-12" dirty="0">
                <a:solidFill>
                  <a:srgbClr val="008A6E"/>
                </a:solidFill>
                <a:latin typeface="Arial"/>
                <a:cs typeface="Arial"/>
              </a:rPr>
              <a:t>йци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н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1118" marR="22536" defTabSz="800545">
              <a:lnSpc>
                <a:spcPct val="95825"/>
              </a:lnSpc>
              <a:spcBef>
                <a:spcPts val="610"/>
              </a:spcBef>
            </a:pPr>
            <a:r>
              <a:rPr sz="1400" spc="-39" dirty="0">
                <a:solidFill>
                  <a:srgbClr val="008A6E"/>
                </a:solidFill>
                <a:latin typeface="Arial"/>
                <a:cs typeface="Arial"/>
              </a:rPr>
              <a:t>г</a:t>
            </a:r>
            <a:r>
              <a:rPr sz="1400" spc="-8" dirty="0">
                <a:solidFill>
                  <a:srgbClr val="008A6E"/>
                </a:solidFill>
                <a:latin typeface="Arial"/>
                <a:cs typeface="Arial"/>
              </a:rPr>
              <a:t>л</a:t>
            </a:r>
            <a:r>
              <a:rPr sz="1400" spc="-17" dirty="0">
                <a:solidFill>
                  <a:srgbClr val="008A6E"/>
                </a:solidFill>
                <a:latin typeface="Arial"/>
                <a:cs typeface="Arial"/>
              </a:rPr>
              <a:t>и</a:t>
            </a:r>
            <a:r>
              <a:rPr sz="1400" spc="-12" dirty="0">
                <a:solidFill>
                  <a:srgbClr val="008A6E"/>
                </a:solidFill>
                <a:latin typeface="Arial"/>
                <a:cs typeface="Arial"/>
              </a:rPr>
              <a:t>ц</a:t>
            </a:r>
            <a:r>
              <a:rPr sz="1400" spc="-17" dirty="0">
                <a:solidFill>
                  <a:srgbClr val="008A6E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н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9097" y="3440591"/>
            <a:ext cx="1830046" cy="1094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8" marR="19567" defTabSz="800545">
              <a:lnSpc>
                <a:spcPts val="1515"/>
              </a:lnSpc>
              <a:spcBef>
                <a:spcPts val="75"/>
              </a:spcBef>
            </a:pP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я</a:t>
            </a:r>
            <a:r>
              <a:rPr sz="1400" spc="-4" dirty="0">
                <a:solidFill>
                  <a:srgbClr val="008A6E"/>
                </a:solidFill>
                <a:latin typeface="Arial"/>
                <a:cs typeface="Arial"/>
              </a:rPr>
              <a:t>н</a:t>
            </a:r>
            <a:r>
              <a:rPr sz="1400" spc="-8" dirty="0">
                <a:solidFill>
                  <a:srgbClr val="008A6E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арная</a:t>
            </a:r>
            <a:r>
              <a:rPr sz="1400" spc="-38" dirty="0">
                <a:solidFill>
                  <a:srgbClr val="008A6E"/>
                </a:solidFill>
                <a:latin typeface="Arial"/>
                <a:cs typeface="Arial"/>
              </a:rPr>
              <a:t> </a:t>
            </a:r>
            <a:r>
              <a:rPr sz="1400" spc="8" dirty="0">
                <a:solidFill>
                  <a:srgbClr val="008A6E"/>
                </a:solidFill>
                <a:latin typeface="Arial"/>
                <a:cs typeface="Arial"/>
              </a:rPr>
              <a:t>к</a:t>
            </a:r>
            <a:r>
              <a:rPr sz="1400" spc="4" dirty="0">
                <a:solidFill>
                  <a:srgbClr val="008A6E"/>
                </a:solidFill>
                <a:latin typeface="Arial"/>
                <a:cs typeface="Arial"/>
              </a:rPr>
              <a:t>и</a:t>
            </a:r>
            <a:r>
              <a:rPr sz="1400" spc="12" dirty="0">
                <a:solidFill>
                  <a:srgbClr val="008A6E"/>
                </a:solidFill>
                <a:latin typeface="Arial"/>
                <a:cs typeface="Arial"/>
              </a:rPr>
              <a:t>с</a:t>
            </a:r>
            <a:r>
              <a:rPr sz="1400" spc="25" dirty="0">
                <a:solidFill>
                  <a:srgbClr val="008A6E"/>
                </a:solidFill>
                <a:latin typeface="Arial"/>
                <a:cs typeface="Arial"/>
              </a:rPr>
              <a:t>л</a:t>
            </a:r>
            <a:r>
              <a:rPr sz="1400" spc="-22" dirty="0">
                <a:solidFill>
                  <a:srgbClr val="008A6E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та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1118" defTabSz="800545">
              <a:lnSpc>
                <a:spcPts val="1610"/>
              </a:lnSpc>
              <a:spcBef>
                <a:spcPts val="521"/>
              </a:spcBef>
            </a:pPr>
            <a:r>
              <a:rPr sz="1400" spc="-25" dirty="0">
                <a:solidFill>
                  <a:srgbClr val="008A6E"/>
                </a:solidFill>
                <a:latin typeface="Arial"/>
                <a:cs typeface="Arial"/>
              </a:rPr>
              <a:t>г</a:t>
            </a:r>
            <a:r>
              <a:rPr sz="1400" spc="4" dirty="0">
                <a:solidFill>
                  <a:srgbClr val="008A6E"/>
                </a:solidFill>
                <a:latin typeface="Arial"/>
                <a:cs typeface="Arial"/>
              </a:rPr>
              <a:t>л</a:t>
            </a:r>
            <a:r>
              <a:rPr sz="1400" spc="-17" dirty="0">
                <a:solidFill>
                  <a:srgbClr val="008A6E"/>
                </a:solidFill>
                <a:latin typeface="Arial"/>
                <a:cs typeface="Arial"/>
              </a:rPr>
              <a:t>у</a:t>
            </a:r>
            <a:r>
              <a:rPr sz="1400" spc="-8" dirty="0">
                <a:solidFill>
                  <a:srgbClr val="008A6E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а</a:t>
            </a:r>
            <a:r>
              <a:rPr sz="1400" spc="-4" dirty="0">
                <a:solidFill>
                  <a:srgbClr val="008A6E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и</a:t>
            </a:r>
            <a:r>
              <a:rPr sz="1400" spc="-8" dirty="0">
                <a:solidFill>
                  <a:srgbClr val="008A6E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о</a:t>
            </a:r>
            <a:r>
              <a:rPr sz="1400" spc="-4" dirty="0">
                <a:solidFill>
                  <a:srgbClr val="008A6E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ая</a:t>
            </a:r>
            <a:r>
              <a:rPr sz="1400" spc="-102" dirty="0">
                <a:solidFill>
                  <a:srgbClr val="008A6E"/>
                </a:solidFill>
                <a:latin typeface="Arial"/>
                <a:cs typeface="Arial"/>
              </a:rPr>
              <a:t> </a:t>
            </a:r>
            <a:r>
              <a:rPr sz="1400" spc="8" dirty="0">
                <a:solidFill>
                  <a:srgbClr val="008A6E"/>
                </a:solidFill>
                <a:latin typeface="Arial"/>
                <a:cs typeface="Arial"/>
              </a:rPr>
              <a:t>к</a:t>
            </a:r>
            <a:r>
              <a:rPr sz="1400" spc="4" dirty="0">
                <a:solidFill>
                  <a:srgbClr val="008A6E"/>
                </a:solidFill>
                <a:latin typeface="Arial"/>
                <a:cs typeface="Arial"/>
              </a:rPr>
              <a:t>и</a:t>
            </a:r>
            <a:r>
              <a:rPr sz="1400" spc="12" dirty="0">
                <a:solidFill>
                  <a:srgbClr val="008A6E"/>
                </a:solidFill>
                <a:latin typeface="Arial"/>
                <a:cs typeface="Arial"/>
              </a:rPr>
              <a:t>с</a:t>
            </a:r>
            <a:r>
              <a:rPr sz="1400" spc="25" dirty="0">
                <a:solidFill>
                  <a:srgbClr val="008A6E"/>
                </a:solidFill>
                <a:latin typeface="Arial"/>
                <a:cs typeface="Arial"/>
              </a:rPr>
              <a:t>л</a:t>
            </a:r>
            <a:r>
              <a:rPr sz="1400" spc="-22" dirty="0">
                <a:solidFill>
                  <a:srgbClr val="008A6E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та 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1118" defTabSz="800545">
              <a:lnSpc>
                <a:spcPts val="1610"/>
              </a:lnSpc>
              <a:spcBef>
                <a:spcPts val="584"/>
              </a:spcBef>
            </a:pPr>
            <a:r>
              <a:rPr sz="1400" spc="-4" dirty="0">
                <a:solidFill>
                  <a:srgbClr val="008A6E"/>
                </a:solidFill>
                <a:latin typeface="Arial"/>
                <a:cs typeface="Arial"/>
              </a:rPr>
              <a:t>м</a:t>
            </a:r>
            <a:r>
              <a:rPr sz="1400" spc="-44" dirty="0">
                <a:solidFill>
                  <a:srgbClr val="008A6E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тио</a:t>
            </a:r>
            <a:r>
              <a:rPr sz="1400" spc="-8" dirty="0">
                <a:solidFill>
                  <a:srgbClr val="008A6E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ин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1118" marR="19567" defTabSz="800545">
              <a:lnSpc>
                <a:spcPct val="95825"/>
              </a:lnSpc>
              <a:spcBef>
                <a:spcPts val="759"/>
              </a:spcBef>
            </a:pPr>
            <a:r>
              <a:rPr sz="1400" spc="4" dirty="0">
                <a:solidFill>
                  <a:srgbClr val="008A6E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из</a:t>
            </a:r>
            <a:r>
              <a:rPr sz="1400" spc="-8" dirty="0">
                <a:solidFill>
                  <a:srgbClr val="008A6E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008A6E"/>
                </a:solidFill>
                <a:latin typeface="Arial"/>
                <a:cs typeface="Arial"/>
              </a:rPr>
              <a:t>н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187" y="5719623"/>
            <a:ext cx="1374020" cy="241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8" defTabSz="800545">
              <a:lnSpc>
                <a:spcPts val="1784"/>
              </a:lnSpc>
              <a:spcBef>
                <a:spcPts val="89"/>
              </a:spcBef>
            </a:pPr>
            <a:r>
              <a:rPr sz="1700" spc="-12" dirty="0">
                <a:solidFill>
                  <a:srgbClr val="F47B4A"/>
                </a:solidFill>
                <a:latin typeface="Arial"/>
                <a:cs typeface="Arial"/>
              </a:rPr>
              <a:t>АК</a:t>
            </a:r>
            <a:r>
              <a:rPr sz="1700" spc="-78" dirty="0">
                <a:solidFill>
                  <a:srgbClr val="F47B4A"/>
                </a:solidFill>
                <a:latin typeface="Arial"/>
                <a:cs typeface="Arial"/>
              </a:rPr>
              <a:t>Т</a:t>
            </a:r>
            <a:r>
              <a:rPr sz="1700" spc="-8" dirty="0">
                <a:solidFill>
                  <a:srgbClr val="F47B4A"/>
                </a:solidFill>
                <a:latin typeface="Arial"/>
                <a:cs typeface="Arial"/>
              </a:rPr>
              <a:t>О</a:t>
            </a:r>
            <a:r>
              <a:rPr sz="1700" spc="-60" dirty="0">
                <a:solidFill>
                  <a:srgbClr val="F47B4A"/>
                </a:solidFill>
                <a:latin typeface="Arial"/>
                <a:cs typeface="Arial"/>
              </a:rPr>
              <a:t>Ф</a:t>
            </a:r>
            <a:r>
              <a:rPr sz="1700" spc="-8" dirty="0">
                <a:solidFill>
                  <a:srgbClr val="F47B4A"/>
                </a:solidFill>
                <a:latin typeface="Arial"/>
                <a:cs typeface="Arial"/>
              </a:rPr>
              <a:t>ЛО</a:t>
            </a:r>
            <a:r>
              <a:rPr sz="1700" spc="-12" dirty="0">
                <a:solidFill>
                  <a:srgbClr val="F47B4A"/>
                </a:solidFill>
                <a:latin typeface="Arial"/>
                <a:cs typeface="Arial"/>
              </a:rPr>
              <a:t>Р</a:t>
            </a:r>
            <a:r>
              <a:rPr sz="1700" spc="-4" dirty="0">
                <a:solidFill>
                  <a:srgbClr val="F47B4A"/>
                </a:solidFill>
                <a:latin typeface="Arial"/>
                <a:cs typeface="Arial"/>
              </a:rPr>
              <a:t>-</a:t>
            </a:r>
            <a:r>
              <a:rPr sz="1700" dirty="0">
                <a:solidFill>
                  <a:srgbClr val="F47B4A"/>
                </a:solidFill>
                <a:latin typeface="Arial"/>
                <a:cs typeface="Arial"/>
              </a:rPr>
              <a:t>С</a:t>
            </a:r>
            <a:endParaRPr sz="17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2441" y="5719623"/>
            <a:ext cx="4752220" cy="241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8" defTabSz="800545">
              <a:lnSpc>
                <a:spcPts val="1784"/>
              </a:lnSpc>
              <a:spcBef>
                <a:spcPts val="89"/>
              </a:spcBef>
            </a:pPr>
            <a:r>
              <a:rPr sz="1700" spc="-66" dirty="0">
                <a:solidFill>
                  <a:srgbClr val="57585B"/>
                </a:solidFill>
                <a:latin typeface="Arial"/>
                <a:cs typeface="Arial"/>
              </a:rPr>
              <a:t>н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е</a:t>
            </a:r>
            <a:r>
              <a:rPr sz="1700" spc="-140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700" spc="-8" dirty="0">
                <a:solidFill>
                  <a:srgbClr val="57585B"/>
                </a:solidFill>
                <a:latin typeface="Arial"/>
                <a:cs typeface="Arial"/>
              </a:rPr>
              <a:t>с</a:t>
            </a:r>
            <a:r>
              <a:rPr sz="1700" spc="-60" dirty="0">
                <a:solidFill>
                  <a:srgbClr val="57585B"/>
                </a:solidFill>
                <a:latin typeface="Arial"/>
                <a:cs typeface="Arial"/>
              </a:rPr>
              <a:t>о</a:t>
            </a:r>
            <a:r>
              <a:rPr sz="1700" spc="-34" dirty="0">
                <a:solidFill>
                  <a:srgbClr val="57585B"/>
                </a:solidFill>
                <a:latin typeface="Arial"/>
                <a:cs typeface="Arial"/>
              </a:rPr>
              <a:t>д</a:t>
            </a:r>
            <a:r>
              <a:rPr sz="1700" spc="-30" dirty="0">
                <a:solidFill>
                  <a:srgbClr val="57585B"/>
                </a:solidFill>
                <a:latin typeface="Arial"/>
                <a:cs typeface="Arial"/>
              </a:rPr>
              <a:t>ер</a:t>
            </a:r>
            <a:r>
              <a:rPr sz="1700" spc="-25" dirty="0">
                <a:solidFill>
                  <a:srgbClr val="57585B"/>
                </a:solidFill>
                <a:latin typeface="Arial"/>
                <a:cs typeface="Arial"/>
              </a:rPr>
              <a:t>ж</a:t>
            </a:r>
            <a:r>
              <a:rPr sz="1700" spc="-34" dirty="0">
                <a:solidFill>
                  <a:srgbClr val="57585B"/>
                </a:solidFill>
                <a:latin typeface="Arial"/>
                <a:cs typeface="Arial"/>
              </a:rPr>
              <a:t>и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т</a:t>
            </a:r>
            <a:r>
              <a:rPr sz="1700" spc="-139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700" spc="-88" dirty="0">
                <a:solidFill>
                  <a:srgbClr val="57585B"/>
                </a:solidFill>
                <a:latin typeface="Arial"/>
                <a:cs typeface="Arial"/>
              </a:rPr>
              <a:t>б</a:t>
            </a:r>
            <a:r>
              <a:rPr sz="1700" spc="-113" dirty="0">
                <a:solidFill>
                  <a:srgbClr val="57585B"/>
                </a:solidFill>
                <a:latin typeface="Arial"/>
                <a:cs typeface="Arial"/>
              </a:rPr>
              <a:t>е</a:t>
            </a:r>
            <a:r>
              <a:rPr sz="1700" spc="-66" dirty="0">
                <a:solidFill>
                  <a:srgbClr val="57585B"/>
                </a:solidFill>
                <a:latin typeface="Arial"/>
                <a:cs typeface="Arial"/>
              </a:rPr>
              <a:t>л</a:t>
            </a:r>
            <a:r>
              <a:rPr sz="1700" spc="-44" dirty="0">
                <a:solidFill>
                  <a:srgbClr val="57585B"/>
                </a:solidFill>
                <a:latin typeface="Arial"/>
                <a:cs typeface="Arial"/>
              </a:rPr>
              <a:t>к</a:t>
            </a:r>
            <a:r>
              <a:rPr sz="1700" spc="-60" dirty="0">
                <a:solidFill>
                  <a:srgbClr val="57585B"/>
                </a:solidFill>
                <a:latin typeface="Arial"/>
                <a:cs typeface="Arial"/>
              </a:rPr>
              <a:t>ов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,</a:t>
            </a:r>
            <a:r>
              <a:rPr sz="1700" spc="-156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57585B"/>
                </a:solidFill>
                <a:latin typeface="Arial"/>
                <a:cs typeface="Arial"/>
              </a:rPr>
              <a:t>пеп</a:t>
            </a:r>
            <a:r>
              <a:rPr sz="1700" spc="-66" dirty="0">
                <a:solidFill>
                  <a:srgbClr val="57585B"/>
                </a:solidFill>
                <a:latin typeface="Arial"/>
                <a:cs typeface="Arial"/>
              </a:rPr>
              <a:t>тид</a:t>
            </a:r>
            <a:r>
              <a:rPr sz="1700" spc="-60" dirty="0">
                <a:solidFill>
                  <a:srgbClr val="57585B"/>
                </a:solidFill>
                <a:latin typeface="Arial"/>
                <a:cs typeface="Arial"/>
              </a:rPr>
              <a:t>о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в</a:t>
            </a:r>
            <a:r>
              <a:rPr sz="1700" spc="-151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и</a:t>
            </a:r>
            <a:r>
              <a:rPr sz="1700" spc="-149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700" spc="-52" dirty="0">
                <a:solidFill>
                  <a:srgbClr val="57585B"/>
                </a:solidFill>
                <a:latin typeface="Arial"/>
                <a:cs typeface="Arial"/>
              </a:rPr>
              <a:t>д</a:t>
            </a:r>
            <a:r>
              <a:rPr sz="1700" spc="-69" dirty="0">
                <a:solidFill>
                  <a:srgbClr val="57585B"/>
                </a:solidFill>
                <a:latin typeface="Arial"/>
                <a:cs typeface="Arial"/>
              </a:rPr>
              <a:t>р</a:t>
            </a:r>
            <a:r>
              <a:rPr sz="1700" spc="-52" dirty="0">
                <a:solidFill>
                  <a:srgbClr val="57585B"/>
                </a:solidFill>
                <a:latin typeface="Arial"/>
                <a:cs typeface="Arial"/>
              </a:rPr>
              <a:t>у</a:t>
            </a:r>
            <a:r>
              <a:rPr sz="1700" spc="-47" dirty="0">
                <a:solidFill>
                  <a:srgbClr val="57585B"/>
                </a:solidFill>
                <a:latin typeface="Arial"/>
                <a:cs typeface="Arial"/>
              </a:rPr>
              <a:t>г</a:t>
            </a:r>
            <a:r>
              <a:rPr sz="1700" spc="-52" dirty="0">
                <a:solidFill>
                  <a:srgbClr val="57585B"/>
                </a:solidFill>
                <a:latin typeface="Arial"/>
                <a:cs typeface="Arial"/>
              </a:rPr>
              <a:t>и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х</a:t>
            </a:r>
            <a:r>
              <a:rPr sz="1700" spc="-141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700" spc="-39" dirty="0">
                <a:solidFill>
                  <a:srgbClr val="57585B"/>
                </a:solidFill>
                <a:latin typeface="Arial"/>
                <a:cs typeface="Arial"/>
              </a:rPr>
              <a:t>с</a:t>
            </a:r>
            <a:r>
              <a:rPr sz="1700" spc="-60" dirty="0">
                <a:solidFill>
                  <a:srgbClr val="57585B"/>
                </a:solidFill>
                <a:latin typeface="Arial"/>
                <a:cs typeface="Arial"/>
              </a:rPr>
              <a:t>о</a:t>
            </a:r>
            <a:r>
              <a:rPr sz="1700" spc="-91" dirty="0">
                <a:solidFill>
                  <a:srgbClr val="57585B"/>
                </a:solidFill>
                <a:latin typeface="Arial"/>
                <a:cs typeface="Arial"/>
              </a:rPr>
              <a:t>е</a:t>
            </a:r>
            <a:r>
              <a:rPr sz="1700" spc="-66" dirty="0">
                <a:solidFill>
                  <a:srgbClr val="57585B"/>
                </a:solidFill>
                <a:latin typeface="Arial"/>
                <a:cs typeface="Arial"/>
              </a:rPr>
              <a:t>дин</a:t>
            </a:r>
            <a:r>
              <a:rPr sz="1700" spc="-60" dirty="0">
                <a:solidFill>
                  <a:srgbClr val="57585B"/>
                </a:solidFill>
                <a:latin typeface="Arial"/>
                <a:cs typeface="Arial"/>
              </a:rPr>
              <a:t>е</a:t>
            </a:r>
            <a:r>
              <a:rPr sz="1700" spc="-66" dirty="0">
                <a:solidFill>
                  <a:srgbClr val="57585B"/>
                </a:solidFill>
                <a:latin typeface="Arial"/>
                <a:cs typeface="Arial"/>
              </a:rPr>
              <a:t>ний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,</a:t>
            </a:r>
            <a:endParaRPr sz="17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1190" y="5973693"/>
            <a:ext cx="2873995" cy="2411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8" defTabSz="800545">
              <a:lnSpc>
                <a:spcPts val="1784"/>
              </a:lnSpc>
              <a:spcBef>
                <a:spcPts val="89"/>
              </a:spcBef>
            </a:pPr>
            <a:r>
              <a:rPr sz="1700" spc="-52" dirty="0">
                <a:solidFill>
                  <a:srgbClr val="57585B"/>
                </a:solidFill>
                <a:latin typeface="Arial"/>
                <a:cs typeface="Arial"/>
              </a:rPr>
              <a:t>с</a:t>
            </a:r>
            <a:r>
              <a:rPr sz="1700" spc="-47" dirty="0">
                <a:solidFill>
                  <a:srgbClr val="57585B"/>
                </a:solidFill>
                <a:latin typeface="Arial"/>
                <a:cs typeface="Arial"/>
              </a:rPr>
              <a:t>п</a:t>
            </a:r>
            <a:r>
              <a:rPr sz="1700" spc="-52" dirty="0">
                <a:solidFill>
                  <a:srgbClr val="57585B"/>
                </a:solidFill>
                <a:latin typeface="Arial"/>
                <a:cs typeface="Arial"/>
              </a:rPr>
              <a:t>о</a:t>
            </a:r>
            <a:r>
              <a:rPr sz="1700" spc="-30" dirty="0">
                <a:solidFill>
                  <a:srgbClr val="57585B"/>
                </a:solidFill>
                <a:latin typeface="Arial"/>
                <a:cs typeface="Arial"/>
              </a:rPr>
              <a:t>с</a:t>
            </a:r>
            <a:r>
              <a:rPr sz="1700" spc="-52" dirty="0">
                <a:solidFill>
                  <a:srgbClr val="57585B"/>
                </a:solidFill>
                <a:latin typeface="Arial"/>
                <a:cs typeface="Arial"/>
              </a:rPr>
              <a:t>о</a:t>
            </a:r>
            <a:r>
              <a:rPr sz="1700" spc="-56" dirty="0">
                <a:solidFill>
                  <a:srgbClr val="57585B"/>
                </a:solidFill>
                <a:latin typeface="Arial"/>
                <a:cs typeface="Arial"/>
              </a:rPr>
              <a:t>бн</a:t>
            </a:r>
            <a:r>
              <a:rPr sz="1700" spc="-47" dirty="0">
                <a:solidFill>
                  <a:srgbClr val="57585B"/>
                </a:solidFill>
                <a:latin typeface="Arial"/>
                <a:cs typeface="Arial"/>
              </a:rPr>
              <a:t>ы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х</a:t>
            </a:r>
            <a:r>
              <a:rPr sz="1700" spc="-174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700" spc="-74" dirty="0">
                <a:solidFill>
                  <a:srgbClr val="57585B"/>
                </a:solidFill>
                <a:latin typeface="Arial"/>
                <a:cs typeface="Arial"/>
              </a:rPr>
              <a:t>в</a:t>
            </a:r>
            <a:r>
              <a:rPr sz="1700" spc="-69" dirty="0">
                <a:solidFill>
                  <a:srgbClr val="57585B"/>
                </a:solidFill>
                <a:latin typeface="Arial"/>
                <a:cs typeface="Arial"/>
              </a:rPr>
              <a:t>ы</a:t>
            </a:r>
            <a:r>
              <a:rPr sz="1700" spc="-78" dirty="0">
                <a:solidFill>
                  <a:srgbClr val="57585B"/>
                </a:solidFill>
                <a:latin typeface="Arial"/>
                <a:cs typeface="Arial"/>
              </a:rPr>
              <a:t>з</a:t>
            </a:r>
            <a:r>
              <a:rPr sz="1700" spc="-69" dirty="0">
                <a:solidFill>
                  <a:srgbClr val="57585B"/>
                </a:solidFill>
                <a:latin typeface="Arial"/>
                <a:cs typeface="Arial"/>
              </a:rPr>
              <a:t>ы</a:t>
            </a:r>
            <a:r>
              <a:rPr sz="1700" spc="-91" dirty="0">
                <a:solidFill>
                  <a:srgbClr val="57585B"/>
                </a:solidFill>
                <a:latin typeface="Arial"/>
                <a:cs typeface="Arial"/>
              </a:rPr>
              <a:t>в</a:t>
            </a:r>
            <a:r>
              <a:rPr sz="1700" spc="-104" dirty="0">
                <a:solidFill>
                  <a:srgbClr val="57585B"/>
                </a:solidFill>
                <a:latin typeface="Arial"/>
                <a:cs typeface="Arial"/>
              </a:rPr>
              <a:t>а</a:t>
            </a:r>
            <a:r>
              <a:rPr sz="1700" spc="-78" dirty="0">
                <a:solidFill>
                  <a:srgbClr val="57585B"/>
                </a:solidFill>
                <a:latin typeface="Arial"/>
                <a:cs typeface="Arial"/>
              </a:rPr>
              <a:t>т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ь</a:t>
            </a:r>
            <a:r>
              <a:rPr sz="1700" spc="-57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sz="1700" spc="-52" dirty="0">
                <a:solidFill>
                  <a:srgbClr val="57585B"/>
                </a:solidFill>
                <a:latin typeface="Arial"/>
                <a:cs typeface="Arial"/>
              </a:rPr>
              <a:t>алл</a:t>
            </a:r>
            <a:r>
              <a:rPr sz="1700" spc="-39" dirty="0">
                <a:solidFill>
                  <a:srgbClr val="57585B"/>
                </a:solidFill>
                <a:latin typeface="Arial"/>
                <a:cs typeface="Arial"/>
              </a:rPr>
              <a:t>е</a:t>
            </a:r>
            <a:r>
              <a:rPr sz="1700" spc="-52" dirty="0">
                <a:solidFill>
                  <a:srgbClr val="57585B"/>
                </a:solidFill>
                <a:latin typeface="Arial"/>
                <a:cs typeface="Arial"/>
              </a:rPr>
              <a:t>р</a:t>
            </a:r>
            <a:r>
              <a:rPr sz="1700" spc="-47" dirty="0">
                <a:solidFill>
                  <a:srgbClr val="57585B"/>
                </a:solidFill>
                <a:latin typeface="Arial"/>
                <a:cs typeface="Arial"/>
              </a:rPr>
              <a:t>г</a:t>
            </a:r>
            <a:r>
              <a:rPr sz="1700" spc="-56" dirty="0">
                <a:solidFill>
                  <a:srgbClr val="57585B"/>
                </a:solidFill>
                <a:latin typeface="Arial"/>
                <a:cs typeface="Arial"/>
              </a:rPr>
              <a:t>и</a:t>
            </a:r>
            <a:r>
              <a:rPr sz="1700" dirty="0">
                <a:solidFill>
                  <a:srgbClr val="57585B"/>
                </a:solidFill>
                <a:latin typeface="Arial"/>
                <a:cs typeface="Arial"/>
              </a:rPr>
              <a:t>ю</a:t>
            </a:r>
            <a:endParaRPr sz="17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4770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442913"/>
              </p:ext>
            </p:extLst>
          </p:nvPr>
        </p:nvGraphicFramePr>
        <p:xfrm>
          <a:off x="611560" y="2820988"/>
          <a:ext cx="7488831" cy="24687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48712"/>
                <a:gridCol w="1541263"/>
                <a:gridCol w="2798856"/>
              </a:tblGrid>
              <a:tr h="579039">
                <a:tc>
                  <a:txBody>
                    <a:bodyPr/>
                    <a:lstStyle/>
                    <a:p>
                      <a:pPr marL="0" marR="0" indent="0" algn="ctr" defTabSz="1007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Название</a:t>
                      </a:r>
                      <a:r>
                        <a:rPr lang="ru-RU" sz="1600" b="1" baseline="0" dirty="0" smtClean="0"/>
                        <a:t> препарата</a:t>
                      </a:r>
                      <a:endParaRPr lang="ru-RU" sz="1600" b="1" dirty="0" smtClean="0"/>
                    </a:p>
                  </a:txBody>
                  <a:tcPr marL="91433" marR="91433" marT="45704" marB="45704"/>
                </a:tc>
                <a:tc>
                  <a:txBody>
                    <a:bodyPr/>
                    <a:lstStyle/>
                    <a:p>
                      <a:pPr marL="0" marR="0" indent="0" algn="ctr" defTabSz="1007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Размер</a:t>
                      </a:r>
                      <a:r>
                        <a:rPr lang="ru-RU" sz="1600" b="1" baseline="0" dirty="0" smtClean="0"/>
                        <a:t> гранул</a:t>
                      </a:r>
                      <a:endParaRPr lang="ru-RU" sz="1600" b="1" dirty="0" smtClean="0"/>
                    </a:p>
                  </a:txBody>
                  <a:tcPr marL="91433" marR="91433" marT="45704" marB="45704"/>
                </a:tc>
                <a:tc>
                  <a:txBody>
                    <a:bodyPr/>
                    <a:lstStyle/>
                    <a:p>
                      <a:pPr marL="0" marR="0" indent="0" algn="ctr" defTabSz="1007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Состав</a:t>
                      </a:r>
                    </a:p>
                  </a:txBody>
                  <a:tcPr marL="91433" marR="91433" marT="45704" marB="45704"/>
                </a:tc>
              </a:tr>
              <a:tr h="944762">
                <a:tc>
                  <a:txBody>
                    <a:bodyPr/>
                    <a:lstStyle/>
                    <a:p>
                      <a:pPr marL="0" marR="0" indent="0" algn="l" defTabSz="1007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Микразим 10 тыс. ЕД №20</a:t>
                      </a:r>
                    </a:p>
                  </a:txBody>
                  <a:tcPr marL="91433" marR="91433" marT="45704" marB="45704" anchor="ctr"/>
                </a:tc>
                <a:tc>
                  <a:txBody>
                    <a:bodyPr/>
                    <a:lstStyle/>
                    <a:p>
                      <a:pPr marL="0" marR="0" indent="0" algn="l" defTabSz="1007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1,7–2,0 мм </a:t>
                      </a:r>
                      <a:endParaRPr lang="ru-RU" sz="1400" b="1" dirty="0" smtClean="0"/>
                    </a:p>
                  </a:txBody>
                  <a:tcPr marL="91433" marR="91433" marT="45704" marB="45704"/>
                </a:tc>
                <a:tc>
                  <a:txBody>
                    <a:bodyPr/>
                    <a:lstStyle/>
                    <a:p>
                      <a:pPr marL="0" marR="0" indent="0" algn="l" defTabSz="1007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Панкреатин  10 000 ЕД</a:t>
                      </a:r>
                    </a:p>
                    <a:p>
                      <a:pPr marL="0" marR="0" indent="0" algn="l" defTabSz="1007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Липазы 9 000 ЕД </a:t>
                      </a:r>
                    </a:p>
                    <a:p>
                      <a:pPr marL="0" marR="0" indent="0" algn="l" defTabSz="1007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Амилазы 7 500 ЕД </a:t>
                      </a:r>
                    </a:p>
                    <a:p>
                      <a:pPr marL="0" marR="0" indent="0" algn="l" defTabSz="1007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Протеаз 520 ЕД </a:t>
                      </a:r>
                      <a:endParaRPr lang="ru-RU" sz="1400" b="1" dirty="0" smtClean="0"/>
                    </a:p>
                  </a:txBody>
                  <a:tcPr marL="91433" marR="91433" marT="45704" marB="45704"/>
                </a:tc>
              </a:tr>
              <a:tr h="944762">
                <a:tc>
                  <a:txBody>
                    <a:bodyPr/>
                    <a:lstStyle/>
                    <a:p>
                      <a:pPr marL="0" marR="0" indent="0" algn="l" defTabSz="1007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/>
                        <a:t>Креон</a:t>
                      </a:r>
                      <a:r>
                        <a:rPr lang="ru-RU" sz="1600" b="1" dirty="0" smtClean="0"/>
                        <a:t>  10 тыс. ЕД №20</a:t>
                      </a:r>
                    </a:p>
                  </a:txBody>
                  <a:tcPr marL="91433" marR="91433" marT="45704" marB="45704" anchor="ctr"/>
                </a:tc>
                <a:tc>
                  <a:txBody>
                    <a:bodyPr/>
                    <a:lstStyle/>
                    <a:p>
                      <a:pPr marL="0" marR="0" indent="0" algn="l" defTabSz="1007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1-2 мм</a:t>
                      </a:r>
                      <a:endParaRPr lang="ru-RU" sz="1400" b="1" dirty="0" smtClean="0"/>
                    </a:p>
                  </a:txBody>
                  <a:tcPr marL="91433" marR="91433" marT="45704" marB="45704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Панкреатин 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10 000 ЕД</a:t>
                      </a:r>
                      <a:endParaRPr lang="ru-RU" sz="1400" b="1" dirty="0" smtClean="0"/>
                    </a:p>
                    <a:p>
                      <a:r>
                        <a:rPr lang="ru-RU" sz="1400" b="1" dirty="0" smtClean="0"/>
                        <a:t>Липазы 10000 ЕД</a:t>
                      </a:r>
                    </a:p>
                    <a:p>
                      <a:r>
                        <a:rPr lang="ru-RU" sz="1400" b="1" dirty="0" smtClean="0"/>
                        <a:t>Амилазы 8000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Протеаз 600 ЕД  </a:t>
                      </a:r>
                    </a:p>
                  </a:txBody>
                  <a:tcPr marL="91433" marR="91433" marT="45704" marB="45704"/>
                </a:tc>
              </a:tr>
            </a:tbl>
          </a:graphicData>
        </a:graphic>
      </p:graphicFrame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323850" y="981075"/>
            <a:ext cx="85693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468313" indent="-468313" algn="ctr" defTabSz="608013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tabLst>
                <a:tab pos="1609725" algn="l"/>
              </a:tabLst>
              <a:defRPr/>
            </a:pPr>
            <a:r>
              <a:rPr lang="ru-RU" b="1" dirty="0">
                <a:solidFill>
                  <a:srgbClr val="3333FF"/>
                </a:solidFill>
                <a:cs typeface="Arial" charset="0"/>
              </a:rPr>
              <a:t>Необходимость в назначении ферментов при инфекционной диареи возникает на 3-4-й день болезни в период расширения диеты</a:t>
            </a:r>
          </a:p>
          <a:p>
            <a:pPr marL="468313" indent="-468313" algn="ctr" defTabSz="608013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tabLst>
                <a:tab pos="1609725" algn="l"/>
              </a:tabLst>
              <a:defRPr/>
            </a:pPr>
            <a:endParaRPr lang="ru-RU" sz="1400" b="1" dirty="0">
              <a:solidFill>
                <a:srgbClr val="FF0000"/>
              </a:solidFill>
              <a:cs typeface="Arial" charset="0"/>
            </a:endParaRPr>
          </a:p>
          <a:p>
            <a:pPr marL="17463" indent="341313" defTabSz="608013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tabLst>
                <a:tab pos="1609725" algn="l"/>
              </a:tabLst>
              <a:defRPr/>
            </a:pPr>
            <a:r>
              <a:rPr lang="ru-RU" b="1" dirty="0">
                <a:solidFill>
                  <a:srgbClr val="3333FF"/>
                </a:solidFill>
                <a:cs typeface="Arial" charset="0"/>
              </a:rPr>
              <a:t>Рекомендуются </a:t>
            </a:r>
            <a:r>
              <a:rPr lang="ru-RU" b="1" dirty="0" err="1">
                <a:solidFill>
                  <a:srgbClr val="3333FF"/>
                </a:solidFill>
                <a:cs typeface="Arial" charset="0"/>
              </a:rPr>
              <a:t>микрагранулированные</a:t>
            </a:r>
            <a:r>
              <a:rPr lang="ru-RU" b="1" dirty="0">
                <a:solidFill>
                  <a:srgbClr val="3333FF"/>
                </a:solidFill>
                <a:cs typeface="Arial" charset="0"/>
              </a:rPr>
              <a:t> панкреатины. </a:t>
            </a:r>
          </a:p>
          <a:p>
            <a:pPr marL="17463" indent="341313" defTabSz="608013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tabLst>
                <a:tab pos="1609725" algn="l"/>
              </a:tabLst>
              <a:defRPr/>
            </a:pPr>
            <a:r>
              <a:rPr lang="ru-RU" b="1" dirty="0">
                <a:solidFill>
                  <a:srgbClr val="3333FF"/>
                </a:solidFill>
                <a:cs typeface="Arial" charset="0"/>
              </a:rPr>
              <a:t>По данным профессора </a:t>
            </a:r>
            <a:r>
              <a:rPr lang="ru-RU" b="1" dirty="0" err="1">
                <a:solidFill>
                  <a:srgbClr val="3333FF"/>
                </a:solidFill>
                <a:cs typeface="Arial" charset="0"/>
              </a:rPr>
              <a:t>Маева</a:t>
            </a:r>
            <a:r>
              <a:rPr lang="ru-RU" b="1" dirty="0">
                <a:solidFill>
                  <a:srgbClr val="3333FF"/>
                </a:solidFill>
                <a:cs typeface="Arial" charset="0"/>
              </a:rPr>
              <a:t> И.В., размер пищевого комка, проходящий через </a:t>
            </a:r>
            <a:r>
              <a:rPr lang="ru-RU" b="1" dirty="0" err="1">
                <a:solidFill>
                  <a:srgbClr val="3333FF"/>
                </a:solidFill>
                <a:cs typeface="Arial" charset="0"/>
              </a:rPr>
              <a:t>пилорический</a:t>
            </a:r>
            <a:r>
              <a:rPr lang="ru-RU" b="1" dirty="0">
                <a:solidFill>
                  <a:srgbClr val="3333FF"/>
                </a:solidFill>
                <a:cs typeface="Arial" charset="0"/>
              </a:rPr>
              <a:t> сфинктер, должен быть не более </a:t>
            </a:r>
            <a:r>
              <a:rPr lang="ru-RU" sz="2000" b="1" dirty="0">
                <a:solidFill>
                  <a:srgbClr val="FF0000"/>
                </a:solidFill>
                <a:cs typeface="Arial" charset="0"/>
              </a:rPr>
              <a:t>2 мм </a:t>
            </a:r>
            <a:r>
              <a:rPr lang="ru-RU" b="1" dirty="0">
                <a:solidFill>
                  <a:srgbClr val="3333FF"/>
                </a:solidFill>
                <a:cs typeface="Arial" charset="0"/>
              </a:rPr>
              <a:t>(обеспечение </a:t>
            </a:r>
            <a:r>
              <a:rPr lang="ru-RU" b="1" dirty="0" err="1">
                <a:solidFill>
                  <a:srgbClr val="3333FF"/>
                </a:solidFill>
                <a:cs typeface="Arial" charset="0"/>
              </a:rPr>
              <a:t>физиологичности</a:t>
            </a:r>
            <a:r>
              <a:rPr lang="ru-RU" b="1" dirty="0">
                <a:solidFill>
                  <a:srgbClr val="3333FF"/>
                </a:solidFill>
                <a:cs typeface="Arial" charset="0"/>
              </a:rPr>
              <a:t> пищеварения)</a:t>
            </a:r>
          </a:p>
        </p:txBody>
      </p:sp>
      <p:sp>
        <p:nvSpPr>
          <p:cNvPr id="71705" name="Прямоугольник 10"/>
          <p:cNvSpPr>
            <a:spLocks noChangeArrowheads="1"/>
          </p:cNvSpPr>
          <p:nvPr/>
        </p:nvSpPr>
        <p:spPr bwMode="auto">
          <a:xfrm>
            <a:off x="250825" y="5467350"/>
            <a:ext cx="853281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8313" indent="-468313" defTabSz="608013" eaLnBrk="0" hangingPunct="0">
              <a:tabLst>
                <a:tab pos="1609725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defTabSz="608013" eaLnBrk="0" hangingPunct="0">
              <a:tabLst>
                <a:tab pos="1609725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defTabSz="608013" eaLnBrk="0" hangingPunct="0">
              <a:tabLst>
                <a:tab pos="1609725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defTabSz="608013" eaLnBrk="0" hangingPunct="0">
              <a:tabLst>
                <a:tab pos="1609725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defTabSz="608013" eaLnBrk="0" hangingPunct="0">
              <a:tabLst>
                <a:tab pos="1609725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tabLst>
                <a:tab pos="1609725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tabLst>
                <a:tab pos="1609725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tabLst>
                <a:tab pos="1609725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tabLst>
                <a:tab pos="1609725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C0504D"/>
              </a:buClr>
            </a:pPr>
            <a:r>
              <a:rPr lang="ru-RU" altLang="ru-RU" b="1">
                <a:solidFill>
                  <a:srgbClr val="FF0000"/>
                </a:solidFill>
                <a:latin typeface="Arial" pitchFamily="34" charset="0"/>
              </a:rPr>
              <a:t>Не рекомендуются:</a:t>
            </a:r>
            <a:r>
              <a:rPr lang="ru-RU" altLang="ru-RU" sz="1600" b="1">
                <a:solidFill>
                  <a:srgbClr val="0033CC"/>
                </a:solidFill>
                <a:latin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504D"/>
              </a:buClr>
              <a:buFont typeface="Wingdings" pitchFamily="2" charset="2"/>
              <a:buChar char="q"/>
            </a:pPr>
            <a:r>
              <a:rPr lang="ru-RU" altLang="ru-RU" sz="1600" b="1">
                <a:solidFill>
                  <a:srgbClr val="0033CC"/>
                </a:solidFill>
                <a:latin typeface="Arial" pitchFamily="34" charset="0"/>
              </a:rPr>
              <a:t>ферменты на основе панкреатина с компонентами бычьей желчи:</a:t>
            </a:r>
            <a:r>
              <a:rPr lang="ru-RU" altLang="ru-RU" sz="1600" b="1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504D"/>
              </a:buClr>
            </a:pPr>
            <a:r>
              <a:rPr lang="ru-RU" altLang="ru-RU" sz="1600" b="1">
                <a:solidFill>
                  <a:srgbClr val="FF0000"/>
                </a:solidFill>
                <a:latin typeface="Arial" pitchFamily="34" charset="0"/>
              </a:rPr>
              <a:t>фестал, дигестал, панолез, энзистал и др.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504D"/>
              </a:buClr>
              <a:buSzPct val="95000"/>
              <a:buFont typeface="Wingdings" pitchFamily="2" charset="2"/>
              <a:buChar char="q"/>
            </a:pPr>
            <a:r>
              <a:rPr lang="ru-RU" altLang="ru-RU" sz="1600" b="1">
                <a:solidFill>
                  <a:srgbClr val="0033CC"/>
                </a:solidFill>
                <a:latin typeface="Arial" pitchFamily="34" charset="0"/>
              </a:rPr>
              <a:t>ферменты с высокой протеолитической активностью: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504D"/>
              </a:buClr>
              <a:buSzPct val="95000"/>
            </a:pPr>
            <a:r>
              <a:rPr lang="ru-RU" altLang="ru-RU" sz="1600" b="1">
                <a:solidFill>
                  <a:srgbClr val="FF0000"/>
                </a:solidFill>
                <a:latin typeface="Arial" pitchFamily="34" charset="0"/>
              </a:rPr>
              <a:t>абомин, панзинорм форте и др., </a:t>
            </a:r>
            <a:r>
              <a:rPr lang="ru-RU" altLang="ru-RU" sz="1600" b="1">
                <a:solidFill>
                  <a:srgbClr val="0033CC"/>
                </a:solidFill>
                <a:latin typeface="Arial" pitchFamily="34" charset="0"/>
              </a:rPr>
              <a:t>так как они могут усилить диарейный синдром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115888"/>
            <a:ext cx="6408738" cy="5778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2719">
              <a:defRPr/>
            </a:pPr>
            <a:r>
              <a:rPr lang="ru-RU" sz="2400" b="1" dirty="0">
                <a:solidFill>
                  <a:srgbClr val="FF0000"/>
                </a:solidFill>
                <a:cs typeface="Arial" charset="0"/>
              </a:rPr>
              <a:t>Заместительная ферментная терапия</a:t>
            </a:r>
            <a:endParaRPr lang="ru-RU" sz="2400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4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1" y="79154"/>
            <a:ext cx="8818605" cy="1416962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0" y="178035"/>
            <a:ext cx="8676502" cy="1219200"/>
          </a:xfrm>
          <a:prstGeom prst="homePlate">
            <a:avLst/>
          </a:prstGeom>
          <a:solidFill>
            <a:srgbClr val="CD9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532722"/>
            <a:ext cx="9144000" cy="31862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Fischbach W, Andresen V, </a:t>
            </a:r>
            <a:r>
              <a:rPr lang="de-DE" sz="1400" i="1" dirty="0" err="1">
                <a:solidFill>
                  <a:prstClr val="black"/>
                </a:solidFill>
              </a:rPr>
              <a:t>Eberlin</a:t>
            </a:r>
            <a:r>
              <a:rPr lang="de-DE" sz="1400" i="1" dirty="0">
                <a:solidFill>
                  <a:prstClr val="black"/>
                </a:solidFill>
              </a:rPr>
              <a:t> M, </a:t>
            </a:r>
            <a:r>
              <a:rPr lang="en-US" sz="1400" i="1" dirty="0">
                <a:solidFill>
                  <a:prstClr val="black"/>
                </a:solidFill>
              </a:rPr>
              <a:t>et al. 2016; Riddle MS, DuPont HL, Connor BA. </a:t>
            </a:r>
            <a:r>
              <a:rPr lang="ru-RU" sz="1400" i="1" dirty="0">
                <a:solidFill>
                  <a:prstClr val="black"/>
                </a:solidFill>
              </a:rPr>
              <a:t>2016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0" y="0"/>
            <a:ext cx="8496300" cy="1219200"/>
          </a:xfrm>
          <a:prstGeom prst="homePlat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4" tIns="45717" rIns="91434" bIns="45717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7251"/>
            <a:ext cx="8496300" cy="9541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Georgia" panose="02040502050405020303" pitchFamily="18" charset="0"/>
              </a:rPr>
              <a:t>Симптоматическая </a:t>
            </a:r>
            <a:r>
              <a:rPr lang="ru-RU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Georgia" panose="02040502050405020303" pitchFamily="18" charset="0"/>
              </a:rPr>
              <a:t>патогенетическая терапия острой </a:t>
            </a:r>
            <a:r>
              <a:rPr lang="ru-RU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Georgia" panose="02040502050405020303" pitchFamily="18" charset="0"/>
              </a:rPr>
              <a:t>диареи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3620" y="1763926"/>
            <a:ext cx="4322179" cy="2217119"/>
          </a:xfrm>
          <a:prstGeom prst="rect">
            <a:avLst/>
          </a:prstGeom>
          <a:ln w="19050">
            <a:solidFill>
              <a:srgbClr val="CD97C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4" tIns="45717" rIns="91434" bIns="45717" rtlCol="0" anchor="b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Преимущества:</a:t>
            </a:r>
          </a:p>
          <a:p>
            <a:pPr marL="285732" indent="-285732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Широкая доказательная база при лечении ОД</a:t>
            </a:r>
          </a:p>
          <a:p>
            <a:pPr marL="285732" indent="-285732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Быстрый эффект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Недостатки:</a:t>
            </a:r>
          </a:p>
          <a:p>
            <a:pPr marL="285732" indent="-285732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Противопоказан при ВЗК, </a:t>
            </a:r>
            <a:r>
              <a:rPr lang="ru-RU" sz="1400" dirty="0" err="1">
                <a:solidFill>
                  <a:prstClr val="black"/>
                </a:solidFill>
                <a:latin typeface="Georgia" panose="02040502050405020303" pitchFamily="18" charset="0"/>
              </a:rPr>
              <a:t>дивертикулезе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, псевдомембранозном колите и </a:t>
            </a:r>
            <a:r>
              <a:rPr lang="ru-RU" sz="1400" b="1" dirty="0">
                <a:solidFill>
                  <a:srgbClr val="C00000"/>
                </a:solidFill>
                <a:latin typeface="Georgia" panose="02040502050405020303" pitchFamily="18" charset="0"/>
              </a:rPr>
              <a:t>бактериальном энтероколите</a:t>
            </a:r>
          </a:p>
          <a:p>
            <a:pPr marL="285732" indent="-285732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Риск развития вторичного запора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08011" y="4252113"/>
            <a:ext cx="4159758" cy="2280609"/>
          </a:xfrm>
          <a:prstGeom prst="rect">
            <a:avLst/>
          </a:prstGeom>
          <a:ln w="19050">
            <a:solidFill>
              <a:srgbClr val="CD97C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4" tIns="45717" rIns="91434" bIns="45717" rtlCol="0" anchor="ctr"/>
          <a:lstStyle/>
          <a:p>
            <a:pPr algn="ctr"/>
            <a:endParaRPr lang="en-US" sz="14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/>
            <a:endParaRPr lang="en-US" sz="14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Преимущества:</a:t>
            </a:r>
          </a:p>
          <a:p>
            <a:pPr marL="285732" indent="-285732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Широкая доказательная база при лечении ОД</a:t>
            </a:r>
          </a:p>
          <a:p>
            <a:pPr marL="285732" indent="-285732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Быстрый эффект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Недостатки:</a:t>
            </a:r>
          </a:p>
          <a:p>
            <a:pPr marL="285732" indent="-285732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Недоступны в ряде стран мира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08012" y="1476949"/>
            <a:ext cx="4159759" cy="2504097"/>
          </a:xfrm>
          <a:prstGeom prst="rect">
            <a:avLst/>
          </a:prstGeom>
          <a:ln w="19050">
            <a:solidFill>
              <a:srgbClr val="CD97C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4" tIns="45717" rIns="91434" bIns="45717" rtlCol="0" anchor="b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Преимущества:</a:t>
            </a:r>
          </a:p>
          <a:p>
            <a:pPr marL="285732" indent="-285732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Благоприятный профиль безопасности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Недостатки:</a:t>
            </a:r>
          </a:p>
          <a:p>
            <a:pPr marL="285732" indent="-285732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Очень ограниченная доказательная база при лечении ОД</a:t>
            </a:r>
          </a:p>
          <a:p>
            <a:pPr marL="285732" indent="-285732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Неудобный прием</a:t>
            </a:r>
          </a:p>
          <a:p>
            <a:pPr marL="285732" indent="-285732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Адсорбция других препаратов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3620" y="4315603"/>
            <a:ext cx="4322180" cy="2217119"/>
          </a:xfrm>
          <a:prstGeom prst="rect">
            <a:avLst/>
          </a:prstGeom>
          <a:ln w="19050">
            <a:solidFill>
              <a:srgbClr val="CD97C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4" tIns="45717" rIns="91434" bIns="45717" rtlCol="0" anchor="b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Преимущества:</a:t>
            </a:r>
          </a:p>
          <a:p>
            <a:pPr marL="285732" indent="-285732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Благоприятный профиль безопасности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Недостатки:</a:t>
            </a:r>
          </a:p>
          <a:p>
            <a:pPr marL="285732" indent="-285732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Ограниченная доказательная база при лечении ОД</a:t>
            </a:r>
          </a:p>
          <a:p>
            <a:pPr marL="285732" indent="-285732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Не рекомендуются для лечения ОД у взрослых, за исключением ААД (</a:t>
            </a:r>
            <a:r>
              <a:rPr lang="en-US" sz="1400" dirty="0">
                <a:solidFill>
                  <a:prstClr val="black"/>
                </a:solidFill>
                <a:latin typeface="Georgia" panose="02040502050405020303" pitchFamily="18" charset="0"/>
              </a:rPr>
              <a:t>ACG, 2016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 г.</a:t>
            </a:r>
            <a:r>
              <a:rPr lang="en-US" sz="1400" dirty="0">
                <a:solidFill>
                  <a:prstClr val="black"/>
                </a:solidFill>
                <a:latin typeface="Georgia" panose="02040502050405020303" pitchFamily="18" charset="0"/>
              </a:rPr>
              <a:t>)</a:t>
            </a:r>
            <a:endParaRPr lang="ru-RU" sz="14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491" y="4102469"/>
            <a:ext cx="4317309" cy="792681"/>
          </a:xfrm>
          <a:prstGeom prst="rect">
            <a:avLst/>
          </a:prstGeom>
          <a:solidFill>
            <a:schemeClr val="bg1"/>
          </a:solidFill>
          <a:ln w="19050">
            <a:solidFill>
              <a:srgbClr val="CD97C3"/>
            </a:solidFill>
          </a:ln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ПРОБИОТИКИ</a:t>
            </a:r>
            <a:endParaRPr lang="ru-RU" sz="14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b="1" i="1" dirty="0" err="1">
                <a:solidFill>
                  <a:srgbClr val="7030A0"/>
                </a:solidFill>
                <a:latin typeface="Georgia" panose="02040502050405020303" pitchFamily="18" charset="0"/>
              </a:rPr>
              <a:t>Lactobacillus</a:t>
            </a:r>
            <a:r>
              <a:rPr lang="ru-RU" sz="1400" b="1" i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1400" b="1" i="1" dirty="0" err="1">
                <a:solidFill>
                  <a:srgbClr val="7030A0"/>
                </a:solidFill>
                <a:latin typeface="Georgia" panose="02040502050405020303" pitchFamily="18" charset="0"/>
              </a:rPr>
              <a:t>rhamnosus</a:t>
            </a:r>
            <a:r>
              <a:rPr lang="ru-RU" sz="1400" b="1" dirty="0">
                <a:solidFill>
                  <a:srgbClr val="7030A0"/>
                </a:solidFill>
                <a:latin typeface="Georgia" panose="02040502050405020303" pitchFamily="18" charset="0"/>
              </a:rPr>
              <a:t> GG</a:t>
            </a:r>
            <a:r>
              <a:rPr lang="en-US" sz="1400" b="1" dirty="0">
                <a:solidFill>
                  <a:srgbClr val="7030A0"/>
                </a:solidFill>
                <a:latin typeface="Georgia" panose="02040502050405020303" pitchFamily="18" charset="0"/>
              </a:rPr>
              <a:t>,</a:t>
            </a:r>
            <a:r>
              <a:rPr lang="ru-RU" sz="14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1400" b="1" i="1" dirty="0" err="1">
                <a:solidFill>
                  <a:srgbClr val="7030A0"/>
                </a:solidFill>
                <a:latin typeface="Georgia" panose="02040502050405020303" pitchFamily="18" charset="0"/>
              </a:rPr>
              <a:t>Saccharomyces</a:t>
            </a:r>
            <a:r>
              <a:rPr lang="ru-RU" sz="1400" b="1" i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1400" b="1" i="1" dirty="0" err="1">
                <a:solidFill>
                  <a:srgbClr val="7030A0"/>
                </a:solidFill>
                <a:latin typeface="Georgia" panose="02040502050405020303" pitchFamily="18" charset="0"/>
              </a:rPr>
              <a:t>boulardii</a:t>
            </a:r>
            <a:endParaRPr lang="ru-RU" sz="14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490" y="1432339"/>
            <a:ext cx="4317308" cy="569595"/>
          </a:xfrm>
          <a:prstGeom prst="rect">
            <a:avLst/>
          </a:prstGeom>
          <a:solidFill>
            <a:schemeClr val="bg1"/>
          </a:solidFill>
          <a:ln w="19050">
            <a:solidFill>
              <a:srgbClr val="CD97C3"/>
            </a:solidFill>
          </a:ln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ИНГИБИТОРЫ МОТОРИКИ</a:t>
            </a:r>
          </a:p>
          <a:p>
            <a:pPr algn="ctr"/>
            <a:r>
              <a:rPr lang="ru-RU" sz="14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Лоперамид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08009" y="4102469"/>
            <a:ext cx="4159759" cy="792681"/>
          </a:xfrm>
          <a:prstGeom prst="rect">
            <a:avLst/>
          </a:prstGeom>
          <a:solidFill>
            <a:schemeClr val="bg1"/>
          </a:solidFill>
          <a:ln w="19050">
            <a:solidFill>
              <a:srgbClr val="CD97C3"/>
            </a:solidFill>
          </a:ln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ИНГИБИТОРЫ ГИПЕРСЕКРЕЦИИ</a:t>
            </a:r>
          </a:p>
          <a:p>
            <a:pPr algn="ctr"/>
            <a:r>
              <a:rPr lang="ru-RU" sz="14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Рацекадотрил</a:t>
            </a:r>
            <a:r>
              <a:rPr lang="ru-RU" sz="1400" b="1" dirty="0">
                <a:solidFill>
                  <a:srgbClr val="7030A0"/>
                </a:solidFill>
                <a:latin typeface="Georgia" panose="02040502050405020303" pitchFamily="18" charset="0"/>
              </a:rPr>
              <a:t> (</a:t>
            </a:r>
            <a:r>
              <a:rPr lang="ru-RU" sz="14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Гидрасек</a:t>
            </a:r>
            <a:r>
              <a:rPr lang="ru-RU" sz="1400" b="1" dirty="0">
                <a:solidFill>
                  <a:srgbClr val="7030A0"/>
                </a:solidFill>
                <a:latin typeface="Georgia" panose="02040502050405020303" pitchFamily="18" charset="0"/>
              </a:rPr>
              <a:t>)</a:t>
            </a:r>
          </a:p>
          <a:p>
            <a:pPr algn="ctr"/>
            <a:endParaRPr lang="en-US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08012" y="1431400"/>
            <a:ext cx="4159759" cy="569595"/>
          </a:xfrm>
          <a:prstGeom prst="rect">
            <a:avLst/>
          </a:prstGeom>
          <a:ln w="19050">
            <a:solidFill>
              <a:srgbClr val="CD97C3"/>
            </a:solidFill>
          </a:ln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АДСОРБЕНТЫ</a:t>
            </a:r>
          </a:p>
          <a:p>
            <a:pPr algn="ctr"/>
            <a:r>
              <a:rPr lang="ru-RU" sz="14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Диоктаэдрический</a:t>
            </a:r>
            <a:r>
              <a:rPr lang="ru-RU" sz="14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смектит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451601"/>
            <a:ext cx="800100" cy="36932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20" name="TextBox 19"/>
          <p:cNvSpPr txBox="1"/>
          <p:nvPr/>
        </p:nvSpPr>
        <p:spPr>
          <a:xfrm rot="5400000">
            <a:off x="-2135358" y="2087222"/>
            <a:ext cx="4522934" cy="27699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Georgia" panose="02040502050405020303" pitchFamily="18" charset="0"/>
              </a:rPr>
              <a:t>RUHID172191 </a:t>
            </a:r>
            <a:r>
              <a:rPr lang="ru-RU" sz="1200" dirty="0">
                <a:solidFill>
                  <a:prstClr val="black"/>
                </a:solidFill>
                <a:latin typeface="Georgia" panose="02040502050405020303" pitchFamily="18" charset="0"/>
              </a:rPr>
              <a:t>от 30 августа 2017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00050" y="2132856"/>
            <a:ext cx="3523878" cy="16561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11560" y="2132856"/>
            <a:ext cx="3726691" cy="15121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050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4753" y="4149089"/>
            <a:ext cx="7937648" cy="163449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Exo2Light"/>
              </a:rPr>
              <a:t> </a:t>
            </a:r>
            <a:r>
              <a:rPr lang="ru-RU" b="1" dirty="0" smtClean="0">
                <a:solidFill>
                  <a:prstClr val="white"/>
                </a:solidFill>
                <a:latin typeface="Exo2Light"/>
              </a:rPr>
              <a:t>В 85-95</a:t>
            </a:r>
            <a:r>
              <a:rPr lang="ru-RU" b="1" dirty="0">
                <a:solidFill>
                  <a:prstClr val="white"/>
                </a:solidFill>
                <a:latin typeface="Exo2Light"/>
              </a:rPr>
              <a:t>% случаев </a:t>
            </a:r>
            <a:r>
              <a:rPr lang="ru-RU" b="1" dirty="0" smtClean="0">
                <a:solidFill>
                  <a:prstClr val="white"/>
                </a:solidFill>
                <a:latin typeface="Exo2Light"/>
              </a:rPr>
              <a:t>лечение может  осуществляться путем оральной </a:t>
            </a:r>
            <a:r>
              <a:rPr lang="ru-RU" b="1" dirty="0" err="1" smtClean="0">
                <a:solidFill>
                  <a:prstClr val="white"/>
                </a:solidFill>
                <a:latin typeface="Exo2Light"/>
              </a:rPr>
              <a:t>регидратации</a:t>
            </a:r>
            <a:r>
              <a:rPr lang="ru-RU" b="1" dirty="0" smtClean="0">
                <a:solidFill>
                  <a:prstClr val="white"/>
                </a:solidFill>
                <a:latin typeface="Exo2Light"/>
              </a:rPr>
              <a:t> с использованием </a:t>
            </a:r>
          </a:p>
          <a:p>
            <a:pPr algn="ctr"/>
            <a:r>
              <a:rPr lang="ru-RU" b="1" dirty="0" err="1" smtClean="0">
                <a:solidFill>
                  <a:prstClr val="white"/>
                </a:solidFill>
                <a:latin typeface="Exo2Light"/>
              </a:rPr>
              <a:t>глюкозо</a:t>
            </a:r>
            <a:r>
              <a:rPr lang="ru-RU" b="1" dirty="0" smtClean="0">
                <a:solidFill>
                  <a:prstClr val="white"/>
                </a:solidFill>
                <a:latin typeface="Exo2Light"/>
              </a:rPr>
              <a:t>-солевых растворов: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latin typeface="Exo2Light"/>
              </a:rPr>
              <a:t>Объем оральной </a:t>
            </a:r>
            <a:r>
              <a:rPr lang="ru-RU" b="1" dirty="0" err="1" smtClean="0">
                <a:solidFill>
                  <a:prstClr val="white"/>
                </a:solidFill>
                <a:latin typeface="Exo2Light"/>
              </a:rPr>
              <a:t>регидратации</a:t>
            </a:r>
            <a:endParaRPr lang="ru-RU" b="1" dirty="0" smtClean="0">
              <a:solidFill>
                <a:prstClr val="white"/>
              </a:solidFill>
              <a:latin typeface="Exo2Light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prstClr val="white"/>
                </a:solidFill>
                <a:latin typeface="Exo2Light"/>
              </a:rPr>
              <a:t>750 мл/час за первые 4 часа (до 4 литров за 4 часа)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3761" y="2276872"/>
            <a:ext cx="7958639" cy="16344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arial"/>
              </a:rPr>
              <a:t>Основу лечения больных </a:t>
            </a:r>
            <a:r>
              <a:rPr lang="ru-RU" b="1" dirty="0" smtClean="0">
                <a:solidFill>
                  <a:prstClr val="white"/>
                </a:solidFill>
                <a:latin typeface="arial"/>
              </a:rPr>
              <a:t>острой диареей составляет </a:t>
            </a:r>
            <a:r>
              <a:rPr lang="ru-RU" b="1" dirty="0" err="1">
                <a:solidFill>
                  <a:prstClr val="white"/>
                </a:solidFill>
                <a:latin typeface="arial"/>
              </a:rPr>
              <a:t>регидратационная</a:t>
            </a:r>
            <a:r>
              <a:rPr lang="ru-RU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u-RU" b="1" dirty="0" smtClean="0">
                <a:solidFill>
                  <a:prstClr val="white"/>
                </a:solidFill>
                <a:latin typeface="arial"/>
              </a:rPr>
              <a:t>терапия: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prstClr val="white"/>
                </a:solidFill>
                <a:latin typeface="arial"/>
              </a:rPr>
              <a:t>В</a:t>
            </a:r>
            <a:r>
              <a:rPr lang="ru-RU" b="1" dirty="0" smtClean="0">
                <a:solidFill>
                  <a:prstClr val="white"/>
                </a:solidFill>
                <a:latin typeface="arial"/>
              </a:rPr>
              <a:t>осстановление водно-электролитного</a:t>
            </a:r>
            <a:r>
              <a:rPr lang="ru-RU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u-RU" b="1" dirty="0" smtClean="0">
                <a:solidFill>
                  <a:prstClr val="white"/>
                </a:solidFill>
                <a:latin typeface="arial"/>
              </a:rPr>
              <a:t>баланса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prstClr val="white"/>
                </a:solidFill>
                <a:latin typeface="arial"/>
              </a:rPr>
              <a:t>Восстановление кислотно-основного баланса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err="1" smtClean="0">
                <a:solidFill>
                  <a:prstClr val="white"/>
                </a:solidFill>
                <a:latin typeface="arial"/>
              </a:rPr>
              <a:t>Дезинтоксикация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6455183"/>
            <a:ext cx="5867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http://www.gastroscan.ru/handbook/121/4705</a:t>
            </a:r>
            <a:endParaRPr lang="ru-RU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194" name="Picture 2" descr="Bildergebnis für этапы пероральной регидратации при острой диарее у взрослых пациент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819333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4021" y="645385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Регидратация</a:t>
            </a:r>
            <a:r>
              <a:rPr lang="ru-RU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: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Восполнение потери жидкости 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52533" y="0"/>
            <a:ext cx="1332156" cy="365125"/>
          </a:xfrm>
        </p:spPr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-2047707" y="2138372"/>
            <a:ext cx="452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RUHID172191 </a:t>
            </a: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от 30 августа 2017</a:t>
            </a:r>
            <a:endParaRPr lang="ru-RU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372540" y="6629400"/>
            <a:ext cx="8742363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chemeClr val="bg1"/>
                </a:solidFill>
              </a:rPr>
              <a:t>Farthing MJG. </a:t>
            </a:r>
            <a:r>
              <a:rPr lang="en-US" altLang="en-US" sz="900" i="1" dirty="0">
                <a:solidFill>
                  <a:schemeClr val="bg1"/>
                </a:solidFill>
              </a:rPr>
              <a:t>J Gastroenterol Hepatol.</a:t>
            </a:r>
            <a:r>
              <a:rPr lang="en-US" altLang="en-US" sz="900" dirty="0">
                <a:solidFill>
                  <a:schemeClr val="bg1"/>
                </a:solidFill>
              </a:rPr>
              <a:t>  2000;15 Suppl:G38-G45.</a:t>
            </a:r>
          </a:p>
        </p:txBody>
      </p:sp>
      <p:grpSp>
        <p:nvGrpSpPr>
          <p:cNvPr id="67588" name="Group 21"/>
          <p:cNvGrpSpPr>
            <a:grpSpLocks/>
          </p:cNvGrpSpPr>
          <p:nvPr/>
        </p:nvGrpSpPr>
        <p:grpSpPr bwMode="auto">
          <a:xfrm>
            <a:off x="5527098" y="2098180"/>
            <a:ext cx="3101787" cy="3260761"/>
            <a:chOff x="5789927" y="2132856"/>
            <a:chExt cx="3101762" cy="3261604"/>
          </a:xfrm>
        </p:grpSpPr>
        <p:pic>
          <p:nvPicPr>
            <p:cNvPr id="67600" name="Picture 18" descr="\\bellagio\product\Abbott\Abbott_Hidrasec\Deck_Modules\Module_03\Arts\Illustrations\Illustration_03_PP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2132856"/>
              <a:ext cx="2817168" cy="303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1" name="Text Box 8"/>
            <p:cNvSpPr txBox="1">
              <a:spLocks noChangeArrowheads="1"/>
            </p:cNvSpPr>
            <p:nvPr/>
          </p:nvSpPr>
          <p:spPr bwMode="auto">
            <a:xfrm>
              <a:off x="5789927" y="4437076"/>
              <a:ext cx="1339779" cy="27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4622800" algn="l"/>
                  <a:tab pos="4711700" algn="l"/>
                  <a:tab pos="6400800" algn="l"/>
                </a:tabLst>
              </a:pPr>
              <a:r>
                <a:rPr lang="ru-RU" altLang="zh-CN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Гиперсекреция</a:t>
              </a:r>
              <a:endPara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02" name="Text Box 10"/>
            <p:cNvSpPr txBox="1">
              <a:spLocks noChangeArrowheads="1"/>
            </p:cNvSpPr>
            <p:nvPr/>
          </p:nvSpPr>
          <p:spPr bwMode="auto">
            <a:xfrm>
              <a:off x="6044480" y="5117389"/>
              <a:ext cx="830670" cy="27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4622800" algn="l"/>
                  <a:tab pos="4711700" algn="l"/>
                  <a:tab pos="6400800" algn="l"/>
                </a:tabLst>
              </a:pPr>
              <a:r>
                <a:rPr lang="ru-RU" altLang="zh-CN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ДИАРЕЯ</a:t>
              </a:r>
              <a:endPara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7596345" y="4044793"/>
              <a:ext cx="1295344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Всасывание</a:t>
              </a:r>
            </a:p>
          </p:txBody>
        </p:sp>
      </p:grpSp>
      <p:grpSp>
        <p:nvGrpSpPr>
          <p:cNvPr id="67589" name="Group 20"/>
          <p:cNvGrpSpPr>
            <a:grpSpLocks/>
          </p:cNvGrpSpPr>
          <p:nvPr/>
        </p:nvGrpSpPr>
        <p:grpSpPr bwMode="auto">
          <a:xfrm>
            <a:off x="456796" y="2112672"/>
            <a:ext cx="5097165" cy="3370465"/>
            <a:chOff x="-123441" y="1725907"/>
            <a:chExt cx="5607435" cy="3370021"/>
          </a:xfrm>
        </p:grpSpPr>
        <p:pic>
          <p:nvPicPr>
            <p:cNvPr id="67590" name="Picture 17" descr="\\bellagio\product\Abbott\Abbott_Hidrasec\Deck_Modules\Module_03\Arts\Illustrations\Illustration_01_PP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" y="1725907"/>
              <a:ext cx="5481549" cy="337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1" name="Text Box 13"/>
            <p:cNvSpPr txBox="1">
              <a:spLocks noChangeArrowheads="1"/>
            </p:cNvSpPr>
            <p:nvPr/>
          </p:nvSpPr>
          <p:spPr bwMode="auto">
            <a:xfrm>
              <a:off x="986825" y="4759548"/>
              <a:ext cx="1335910" cy="23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Энкефалиназа</a:t>
              </a:r>
              <a:endPara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7592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2318580" y="4874277"/>
              <a:ext cx="218605" cy="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3" name="Elbow Connector 2"/>
            <p:cNvCxnSpPr>
              <a:cxnSpLocks noChangeShapeType="1"/>
              <a:stCxn id="67591" idx="1"/>
            </p:cNvCxnSpPr>
            <p:nvPr/>
          </p:nvCxnSpPr>
          <p:spPr bwMode="auto">
            <a:xfrm rot="10800000">
              <a:off x="895377" y="4656017"/>
              <a:ext cx="91449" cy="218949"/>
            </a:xfrm>
            <a:prstGeom prst="bentConnector2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594" name="Text Box 7"/>
            <p:cNvSpPr txBox="1">
              <a:spLocks noChangeArrowheads="1"/>
            </p:cNvSpPr>
            <p:nvPr/>
          </p:nvSpPr>
          <p:spPr bwMode="auto">
            <a:xfrm>
              <a:off x="98737" y="3791864"/>
              <a:ext cx="1185140" cy="27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Энкефалины</a:t>
              </a:r>
              <a:endPara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7595" name="Elbow Connector 4"/>
            <p:cNvCxnSpPr>
              <a:cxnSpLocks noChangeShapeType="1"/>
              <a:stCxn id="67594" idx="0"/>
            </p:cNvCxnSpPr>
            <p:nvPr/>
          </p:nvCxnSpPr>
          <p:spPr bwMode="auto">
            <a:xfrm rot="5400000" flipH="1" flipV="1">
              <a:off x="532264" y="3424537"/>
              <a:ext cx="526372" cy="208283"/>
            </a:xfrm>
            <a:prstGeom prst="bentConnector3">
              <a:avLst>
                <a:gd name="adj1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596" name="Text Box 7"/>
            <p:cNvSpPr txBox="1">
              <a:spLocks noChangeArrowheads="1"/>
            </p:cNvSpPr>
            <p:nvPr/>
          </p:nvSpPr>
          <p:spPr bwMode="auto">
            <a:xfrm>
              <a:off x="-123441" y="2031962"/>
              <a:ext cx="1018816" cy="46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Дельта Рецептор</a:t>
              </a:r>
              <a:endPara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7597" name="Elbow Connector 13"/>
            <p:cNvCxnSpPr>
              <a:cxnSpLocks noChangeShapeType="1"/>
            </p:cNvCxnSpPr>
            <p:nvPr/>
          </p:nvCxnSpPr>
          <p:spPr bwMode="auto">
            <a:xfrm rot="16200000" flipH="1">
              <a:off x="439395" y="2464747"/>
              <a:ext cx="606142" cy="602283"/>
            </a:xfrm>
            <a:prstGeom prst="bentConnector3">
              <a:avLst>
                <a:gd name="adj1" fmla="val 24333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9" name="Straight Arrow Connector 16"/>
            <p:cNvCxnSpPr>
              <a:cxnSpLocks noChangeShapeType="1"/>
            </p:cNvCxnSpPr>
            <p:nvPr/>
          </p:nvCxnSpPr>
          <p:spPr bwMode="auto">
            <a:xfrm>
              <a:off x="4864100" y="2062708"/>
              <a:ext cx="0" cy="79022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Box 1"/>
          <p:cNvSpPr txBox="1"/>
          <p:nvPr/>
        </p:nvSpPr>
        <p:spPr>
          <a:xfrm>
            <a:off x="4376184" y="1864769"/>
            <a:ext cx="128811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622800" algn="l"/>
                <a:tab pos="4711700" algn="l"/>
                <a:tab pos="6400800" algn="l"/>
              </a:tabLst>
            </a:pPr>
            <a:r>
              <a:rPr lang="ru-RU" altLang="zh-CN" sz="1200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Токсичные вирусы бактерии</a:t>
            </a:r>
            <a:endParaRPr lang="en-US" altLang="zh-CN" sz="1200" b="1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1800" y="3245224"/>
            <a:ext cx="1008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цАМФ</a:t>
            </a:r>
            <a:endParaRPr lang="ru-RU" sz="11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376124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</a:rPr>
              <a:t>АТФ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5676634" y="5812538"/>
            <a:ext cx="24090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4622800" algn="l"/>
                <a:tab pos="4711700" algn="l"/>
                <a:tab pos="6400800" algn="l"/>
              </a:tabLst>
            </a:pPr>
            <a:r>
              <a:rPr lang="ru-RU" altLang="zh-CN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Дегидратация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795" y="879857"/>
            <a:ext cx="8172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Патогенные микроорганизмы стимулируют секреторные процессы в кишечнике посредством увеличения внутриклеточного циклического </a:t>
            </a:r>
            <a:r>
              <a:rPr lang="ru-RU" dirty="0" err="1">
                <a:latin typeface="Georgia" panose="02040502050405020303" pitchFamily="18" charset="0"/>
              </a:rPr>
              <a:t>аденозинмонофосфата</a:t>
            </a:r>
            <a:r>
              <a:rPr lang="ru-RU" dirty="0">
                <a:latin typeface="Georgia" panose="02040502050405020303" pitchFamily="18" charset="0"/>
              </a:rPr>
              <a:t> (</a:t>
            </a:r>
            <a:r>
              <a:rPr lang="ru-RU" dirty="0" err="1">
                <a:latin typeface="Georgia" panose="02040502050405020303" pitchFamily="18" charset="0"/>
              </a:rPr>
              <a:t>цАМФ</a:t>
            </a:r>
            <a:r>
              <a:rPr lang="ru-RU" dirty="0">
                <a:latin typeface="Georgia" panose="02040502050405020303" pitchFamily="18" charset="0"/>
              </a:rPr>
              <a:t>).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3858" y="23352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Острая диарея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49" y="4719556"/>
            <a:ext cx="1392782" cy="15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>
            <a:off x="6215128" y="5358941"/>
            <a:ext cx="0" cy="376654"/>
          </a:xfrm>
          <a:prstGeom prst="straightConnector1">
            <a:avLst/>
          </a:prstGeom>
          <a:ln>
            <a:solidFill>
              <a:srgbClr val="003366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68314" y="-28936"/>
            <a:ext cx="1332156" cy="365125"/>
          </a:xfrm>
        </p:spPr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4613A4A-2F18-4B8E-973B-EA83D15B0680}"/>
              </a:ext>
            </a:extLst>
          </p:cNvPr>
          <p:cNvSpPr txBox="1"/>
          <p:nvPr/>
        </p:nvSpPr>
        <p:spPr>
          <a:xfrm rot="5400000">
            <a:off x="-2122968" y="2773988"/>
            <a:ext cx="452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</a:rPr>
              <a:t>RUHID172191</a:t>
            </a:r>
            <a:r>
              <a:rPr lang="ru-RU" sz="1200" dirty="0">
                <a:latin typeface="Georgia" panose="02040502050405020303" pitchFamily="18" charset="0"/>
              </a:rPr>
              <a:t>(1)</a:t>
            </a:r>
            <a:r>
              <a:rPr lang="en-US" sz="1200" dirty="0">
                <a:latin typeface="Georgia" panose="02040502050405020303" pitchFamily="18" charset="0"/>
              </a:rPr>
              <a:t> </a:t>
            </a:r>
            <a:r>
              <a:rPr lang="ru-RU" sz="1200" dirty="0">
                <a:latin typeface="Georgia" panose="02040502050405020303" pitchFamily="18" charset="0"/>
              </a:rPr>
              <a:t>от 25 августа 2019</a:t>
            </a:r>
          </a:p>
        </p:txBody>
      </p:sp>
    </p:spTree>
    <p:extLst>
      <p:ext uri="{BB962C8B-B14F-4D97-AF65-F5344CB8AC3E}">
        <p14:creationId xmlns:p14="http://schemas.microsoft.com/office/powerpoint/2010/main" val="62800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46" y="1988840"/>
            <a:ext cx="7084474" cy="409892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2475286" y="208091"/>
            <a:ext cx="41024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Georgia" panose="02040502050405020303" pitchFamily="18" charset="0"/>
              </a:rPr>
              <a:t>ГИДРАСЕК</a:t>
            </a:r>
          </a:p>
          <a:p>
            <a:pPr algn="ctr"/>
            <a:r>
              <a:rPr lang="ru-RU" sz="3600" b="1" dirty="0" smtClean="0">
                <a:latin typeface="Georgia" panose="02040502050405020303" pitchFamily="18" charset="0"/>
              </a:rPr>
              <a:t>(</a:t>
            </a:r>
            <a:r>
              <a:rPr lang="ru-RU" sz="3600" b="1" dirty="0" err="1" smtClean="0">
                <a:latin typeface="Georgia" panose="02040502050405020303" pitchFamily="18" charset="0"/>
              </a:rPr>
              <a:t>рацекадотрил</a:t>
            </a:r>
            <a:r>
              <a:rPr lang="ru-RU" sz="3600" b="1" dirty="0" smtClean="0">
                <a:latin typeface="Georgia" panose="02040502050405020303" pitchFamily="18" charset="0"/>
              </a:rPr>
              <a:t>)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13" b="89969" l="9982" r="91790">
                        <a14:foregroundMark x1="35824" y1="9091" x2="74424" y2="10658"/>
                        <a14:foregroundMark x1="75487" y1="17017" x2="75281" y2="82803"/>
                        <a14:foregroundMark x1="75487" y1="34707" x2="76108" y2="56874"/>
                        <a14:backgroundMark x1="19965" y1="85043" x2="55877" y2="85043"/>
                        <a14:backgroundMark x1="76108" y1="64174" x2="76314" y2="41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781800" cy="4133056"/>
          </a:xfrm>
          <a:prstGeom prst="hex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7987" y="6566702"/>
            <a:ext cx="8352928" cy="29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Инструкция по медицинскому применению препарата </a:t>
            </a:r>
            <a:r>
              <a:rPr lang="ru-RU" sz="12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Гидрасек</a:t>
            </a: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12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рацекадотрил</a:t>
            </a: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), капсулы  100 мг от 21.02.2017</a:t>
            </a:r>
            <a:endParaRPr lang="ru-RU" sz="1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065" y="5317757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4C600">
                    <a:lumMod val="50000"/>
                  </a:srgbClr>
                </a:solidFill>
                <a:latin typeface="Georgia" panose="02040502050405020303" pitchFamily="18" charset="0"/>
              </a:rPr>
              <a:t>Новый препарат для симптоматического лечения острой диареи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450" y="130781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2017 год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457700" y="12882"/>
            <a:ext cx="1332156" cy="365125"/>
          </a:xfrm>
        </p:spPr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-1970568" y="2926388"/>
            <a:ext cx="452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RUHID172191 </a:t>
            </a: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от 30 августа 2017</a:t>
            </a:r>
            <a:endParaRPr lang="ru-RU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477916" y="1371600"/>
            <a:ext cx="4032986" cy="4683070"/>
          </a:xfrm>
          <a:custGeom>
            <a:avLst/>
            <a:gdLst>
              <a:gd name="connsiteX0" fmla="*/ 265429 w 4436871"/>
              <a:gd name="connsiteY0" fmla="*/ 6350 h 4517643"/>
              <a:gd name="connsiteX1" fmla="*/ 6350 w 4436871"/>
              <a:gd name="connsiteY1" fmla="*/ 263905 h 4517643"/>
              <a:gd name="connsiteX2" fmla="*/ 6350 w 4436871"/>
              <a:gd name="connsiteY2" fmla="*/ 4253737 h 4517643"/>
              <a:gd name="connsiteX3" fmla="*/ 265429 w 4436871"/>
              <a:gd name="connsiteY3" fmla="*/ 4511293 h 4517643"/>
              <a:gd name="connsiteX4" fmla="*/ 4171441 w 4436871"/>
              <a:gd name="connsiteY4" fmla="*/ 4511293 h 4517643"/>
              <a:gd name="connsiteX5" fmla="*/ 4430521 w 4436871"/>
              <a:gd name="connsiteY5" fmla="*/ 4253737 h 4517643"/>
              <a:gd name="connsiteX6" fmla="*/ 4430521 w 4436871"/>
              <a:gd name="connsiteY6" fmla="*/ 263905 h 4517643"/>
              <a:gd name="connsiteX7" fmla="*/ 4171441 w 4436871"/>
              <a:gd name="connsiteY7" fmla="*/ 6350 h 4517643"/>
              <a:gd name="connsiteX8" fmla="*/ 265429 w 4436871"/>
              <a:gd name="connsiteY8" fmla="*/ 6350 h 45176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436871" h="4517643">
                <a:moveTo>
                  <a:pt x="265429" y="6350"/>
                </a:moveTo>
                <a:cubicBezTo>
                  <a:pt x="122173" y="6350"/>
                  <a:pt x="6350" y="120650"/>
                  <a:pt x="6350" y="263905"/>
                </a:cubicBezTo>
                <a:lnTo>
                  <a:pt x="6350" y="4253737"/>
                </a:lnTo>
                <a:cubicBezTo>
                  <a:pt x="6350" y="4395469"/>
                  <a:pt x="122173" y="4511293"/>
                  <a:pt x="265429" y="4511293"/>
                </a:cubicBezTo>
                <a:lnTo>
                  <a:pt x="4171441" y="4511293"/>
                </a:lnTo>
                <a:cubicBezTo>
                  <a:pt x="4314697" y="4511293"/>
                  <a:pt x="4430521" y="4395469"/>
                  <a:pt x="4430521" y="4253737"/>
                </a:cubicBezTo>
                <a:lnTo>
                  <a:pt x="4430521" y="263905"/>
                </a:lnTo>
                <a:cubicBezTo>
                  <a:pt x="4430521" y="120650"/>
                  <a:pt x="4314697" y="6350"/>
                  <a:pt x="4171441" y="6350"/>
                </a:cubicBezTo>
                <a:lnTo>
                  <a:pt x="265429" y="6350"/>
                </a:lnTo>
              </a:path>
            </a:pathLst>
          </a:custGeom>
          <a:solidFill>
            <a:schemeClr val="accent1">
              <a:lumMod val="40000"/>
              <a:lumOff val="60000"/>
              <a:alpha val="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143991" tIns="45717" rIns="91434" bIns="45717" rtlCol="0" anchor="ctr"/>
          <a:lstStyle/>
          <a:p>
            <a:pPr>
              <a:spcAft>
                <a:spcPts val="300"/>
              </a:spcAft>
            </a:pPr>
            <a:r>
              <a:rPr lang="ru-RU" altLang="zh-CN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НОРМАЛЬНЫЙ ПРОЦЕСС СЕКРЕЦИИ</a:t>
            </a:r>
            <a:endParaRPr lang="en-US" altLang="zh-CN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Регулируется нейротрансмиттерами, энкефалинами и ферментом энкефалиназой</a:t>
            </a:r>
          </a:p>
          <a:p>
            <a:pPr>
              <a:spcAft>
                <a:spcPts val="300"/>
              </a:spcAft>
            </a:pPr>
            <a:r>
              <a:rPr lang="ru-RU" altLang="zh-CN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БАЗОВОЕ СОСТОЯНИЕ</a:t>
            </a:r>
            <a:endParaRPr lang="en-US" altLang="zh-CN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Энкефалины приводят к снижению уровня </a:t>
            </a:r>
            <a:r>
              <a:rPr lang="ru-RU" altLang="zh-CN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цАМФ</a:t>
            </a:r>
            <a:r>
              <a:rPr lang="ru-RU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Вследствие этого уменьшается секреция воды и электролитов в просвет тонкого кишечника</a:t>
            </a:r>
            <a:endParaRPr lang="en-US" altLang="zh-CN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Энкефалиназа вызывает повышение уровня </a:t>
            </a:r>
            <a:r>
              <a:rPr lang="ru-RU" altLang="zh-CN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цАМФ</a:t>
            </a:r>
            <a:r>
              <a:rPr lang="ru-RU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и, следовательно, секреции путем инактивации энкефалинов</a:t>
            </a:r>
          </a:p>
          <a:p>
            <a:pPr>
              <a:spcAft>
                <a:spcPts val="300"/>
              </a:spcAft>
            </a:pPr>
            <a:r>
              <a:rPr lang="ru-RU" altLang="zh-CN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ГИПЕРСЕКРЕЦИЯ</a:t>
            </a:r>
            <a:endParaRPr lang="en-US" altLang="zh-CN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диарее вирусные/бактериальные токсины и простагландины приводят к значительному повышение уровня</a:t>
            </a:r>
            <a:r>
              <a:rPr lang="en-US" altLang="zh-CN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en-US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ru-RU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endParaRPr lang="en-US" altLang="zh-CN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Секреция воды и электролитов в просвет тонкого кишечника</a:t>
            </a:r>
            <a:endParaRPr lang="en-US" altLang="zh-CN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altLang="zh-CN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НОРМАЛИЗАЦИЯ</a:t>
            </a:r>
            <a:endParaRPr lang="en-US" altLang="zh-CN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Рацекадотрил</a:t>
            </a:r>
            <a:r>
              <a:rPr lang="en-US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300"/>
              </a:spcAft>
            </a:pPr>
            <a:r>
              <a:rPr lang="en-US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Мощный и селективный ингибитор энкефалиназы</a:t>
            </a:r>
            <a:endParaRPr lang="en-US" altLang="zh-CN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Пролонгирует антисекреторное действие энкефалинов</a:t>
            </a:r>
            <a:endParaRPr lang="en-US" altLang="zh-CN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altLang="zh-CN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Препятствует гиперсекреции воды и электролитов в кишечнике</a:t>
            </a:r>
            <a:endParaRPr lang="en-US" altLang="zh-CN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506986" y="381000"/>
            <a:ext cx="8141186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65089" algn="l"/>
              </a:tabLst>
            </a:pPr>
            <a:r>
              <a:rPr lang="ru-RU" altLang="zh-CN" sz="2800" dirty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Рацекадотрил </a:t>
            </a:r>
            <a:r>
              <a:rPr lang="en-US" altLang="zh-CN" sz="2800" dirty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</a:t>
            </a:r>
            <a:r>
              <a:rPr lang="ru-RU" altLang="zh-CN" sz="2800" dirty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ГИДРАСЕК</a:t>
            </a:r>
            <a:r>
              <a:rPr lang="en-US" altLang="zh-CN" sz="2800" dirty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):</a:t>
            </a:r>
            <a:r>
              <a:rPr lang="ru-RU" altLang="zh-CN" b="1" dirty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Селективный ингибитор </a:t>
            </a:r>
            <a:r>
              <a:rPr lang="ru-RU" altLang="zh-CN" b="1" dirty="0" err="1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энкефалиназы</a:t>
            </a:r>
            <a:r>
              <a:rPr lang="ru-RU" altLang="zh-CN" b="1" dirty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снижающий гиперсекрецию в кишечнике</a:t>
            </a:r>
            <a:endParaRPr lang="en-US" altLang="zh-CN" b="1" dirty="0">
              <a:solidFill>
                <a:srgbClr val="00B050">
                  <a:lumMod val="50000"/>
                </a:srgb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en-US" altLang="zh-CN" sz="2800" dirty="0">
              <a:solidFill>
                <a:srgbClr val="00B050">
                  <a:lumMod val="50000"/>
                </a:srgb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4" t="24838" r="928" b="19997"/>
          <a:stretch/>
        </p:blipFill>
        <p:spPr bwMode="auto">
          <a:xfrm>
            <a:off x="4510902" y="1955673"/>
            <a:ext cx="4249001" cy="37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/>
          <p:nvPr/>
        </p:nvSpPr>
        <p:spPr>
          <a:xfrm>
            <a:off x="6063474" y="1648325"/>
            <a:ext cx="113973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558764" algn="l"/>
              </a:tabLst>
            </a:pPr>
            <a:r>
              <a:rPr lang="en-US" altLang="zh-CN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tabLst>
                <a:tab pos="558764" algn="l"/>
              </a:tabLst>
            </a:pPr>
            <a:r>
              <a:rPr lang="ru-RU" altLang="zh-CN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ГИПЕРСЕКРЕЦИЯ</a:t>
            </a:r>
            <a:endParaRPr lang="en-US" altLang="zh-CN" sz="1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62103" y="1647468"/>
            <a:ext cx="111248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495268" algn="l"/>
              </a:tabLst>
            </a:pPr>
            <a:r>
              <a:rPr lang="en-US" altLang="zh-CN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tabLst>
                <a:tab pos="495268" algn="l"/>
              </a:tabLst>
            </a:pPr>
            <a:r>
              <a:rPr lang="ru-RU" altLang="zh-CN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НОРМАЛИЗАЦИЯ</a:t>
            </a:r>
            <a:endParaRPr lang="en-US" altLang="zh-CN" sz="1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628474" y="1648325"/>
            <a:ext cx="125675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50797" algn="l"/>
                <a:tab pos="419073" algn="l"/>
                <a:tab pos="558764" algn="l"/>
              </a:tabLst>
            </a:pPr>
            <a:r>
              <a:rPr lang="en-US" altLang="zh-CN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altLang="zh-CN" sz="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tabLst>
                <a:tab pos="50797" algn="l"/>
                <a:tab pos="419073" algn="l"/>
                <a:tab pos="558764" algn="l"/>
              </a:tabLst>
            </a:pPr>
            <a:r>
              <a:rPr lang="en-US" altLang="zh-CN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zh-CN" sz="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БАЗОВОЕ СОСТОЯНИЕ</a:t>
            </a:r>
            <a:endParaRPr lang="en-US" altLang="zh-CN" sz="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303021" y="4042469"/>
            <a:ext cx="53700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520666" algn="l"/>
                <a:tab pos="711154" algn="l"/>
              </a:tabLst>
            </a:pP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altLang="zh-CN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рецептор</a:t>
            </a:r>
            <a:endParaRPr lang="en-US" altLang="zh-CN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039431" y="3394216"/>
            <a:ext cx="43922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altLang="zh-CN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Вирусы</a:t>
            </a:r>
          </a:p>
          <a:p>
            <a:pPr algn="ctr"/>
            <a:r>
              <a:rPr lang="ru-RU" altLang="zh-CN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бактерии</a:t>
            </a:r>
            <a:endParaRPr lang="en-US" altLang="zh-CN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841081" y="3957655"/>
            <a:ext cx="1150869" cy="250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253984" algn="l"/>
                <a:tab pos="279382" algn="l"/>
              </a:tabLst>
            </a:pPr>
            <a:r>
              <a:rPr lang="ru-RU" altLang="zh-CN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ИНГИБИТОР ЭНКЕФАЛИНАЗЫ</a:t>
            </a:r>
            <a:endParaRPr lang="en-US" altLang="zh-CN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577580" y="4643739"/>
            <a:ext cx="559295" cy="250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Тонкий кишечник</a:t>
            </a:r>
            <a:endParaRPr lang="en-US" altLang="zh-CN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663130" y="5307771"/>
            <a:ext cx="1111305" cy="306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Нормальная секреция</a:t>
            </a:r>
            <a:endParaRPr lang="en-US" altLang="zh-CN" sz="1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6201614" y="5378150"/>
            <a:ext cx="9778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altLang="zh-CN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Гиперсекреция</a:t>
            </a:r>
            <a:endParaRPr lang="en-US" altLang="zh-CN" sz="1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532010" y="5297804"/>
            <a:ext cx="1172670" cy="306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Нормальная секреция</a:t>
            </a:r>
            <a:endParaRPr lang="en-US" altLang="zh-CN" sz="1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4606339" y="2023445"/>
            <a:ext cx="1198500" cy="250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50797" algn="l"/>
                <a:tab pos="419073" algn="l"/>
                <a:tab pos="558764" algn="l"/>
              </a:tabLst>
            </a:pPr>
            <a:r>
              <a:rPr lang="ru-RU" altLang="zh-CN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Баланс энкефалин-энкефалиназа</a:t>
            </a:r>
            <a:endParaRPr lang="en-US" altLang="zh-CN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635484" y="3565034"/>
            <a:ext cx="68929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520666" algn="l"/>
                <a:tab pos="711154" algn="l"/>
              </a:tabLst>
            </a:pPr>
            <a:r>
              <a:rPr lang="ru-RU" altLang="zh-CN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энкефалиназа</a:t>
            </a:r>
            <a:endParaRPr lang="en-US" altLang="zh-CN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184655" y="3826146"/>
            <a:ext cx="5273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520666" algn="l"/>
                <a:tab pos="711154" algn="l"/>
              </a:tabLst>
            </a:pPr>
            <a:r>
              <a:rPr lang="ru-RU" altLang="zh-CN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энкефалин</a:t>
            </a:r>
            <a:endParaRPr lang="en-US" altLang="zh-CN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7913584" y="3615780"/>
            <a:ext cx="761004" cy="125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253984" algn="l"/>
                <a:tab pos="279382" algn="l"/>
              </a:tabLst>
            </a:pPr>
            <a:r>
              <a:rPr lang="ru-RU" altLang="zh-CN" sz="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ГИДРАСЕК</a:t>
            </a:r>
            <a:endParaRPr lang="en-US" altLang="zh-CN" sz="8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77917" y="6647557"/>
            <a:ext cx="2526333" cy="1386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in focus. Wolters Kluwer Health. 2009.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4628473" y="0"/>
            <a:ext cx="1332156" cy="365125"/>
          </a:xfrm>
        </p:spPr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5400000">
            <a:off x="-1970567" y="2926388"/>
            <a:ext cx="4522934" cy="27699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Georgia" panose="02040502050405020303" pitchFamily="18" charset="0"/>
              </a:rPr>
              <a:t>RUHID172191 </a:t>
            </a:r>
            <a:r>
              <a:rPr lang="ru-RU" sz="1200" dirty="0">
                <a:solidFill>
                  <a:prstClr val="white"/>
                </a:solidFill>
                <a:latin typeface="Georgia" panose="02040502050405020303" pitchFamily="18" charset="0"/>
              </a:rPr>
              <a:t>от 30 августа 2017</a:t>
            </a:r>
          </a:p>
        </p:txBody>
      </p:sp>
    </p:spTree>
    <p:extLst>
      <p:ext uri="{BB962C8B-B14F-4D97-AF65-F5344CB8AC3E}">
        <p14:creationId xmlns:p14="http://schemas.microsoft.com/office/powerpoint/2010/main" val="400129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5"/>
          <p:cNvSpPr txBox="1">
            <a:spLocks noChangeArrowheads="1"/>
          </p:cNvSpPr>
          <p:nvPr/>
        </p:nvSpPr>
        <p:spPr bwMode="auto">
          <a:xfrm>
            <a:off x="289719" y="6719888"/>
            <a:ext cx="73152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prstClr val="white"/>
                </a:solidFill>
              </a:rPr>
              <a:t>1. 	Schwartz JC. </a:t>
            </a:r>
            <a:r>
              <a:rPr lang="en-US" altLang="en-US" sz="900" i="1" dirty="0">
                <a:solidFill>
                  <a:prstClr val="white"/>
                </a:solidFill>
              </a:rPr>
              <a:t>Int J Antimicrob Agents . </a:t>
            </a:r>
            <a:r>
              <a:rPr lang="en-US" altLang="en-US" sz="900" dirty="0">
                <a:solidFill>
                  <a:prstClr val="white"/>
                </a:solidFill>
              </a:rPr>
              <a:t>2000;14:75-79.</a:t>
            </a:r>
          </a:p>
        </p:txBody>
      </p:sp>
      <p:sp>
        <p:nvSpPr>
          <p:cNvPr id="68611" name="Title 1"/>
          <p:cNvSpPr>
            <a:spLocks noGrp="1"/>
          </p:cNvSpPr>
          <p:nvPr>
            <p:ph type="title" idx="4294967295"/>
          </p:nvPr>
        </p:nvSpPr>
        <p:spPr>
          <a:xfrm>
            <a:off x="459435" y="484188"/>
            <a:ext cx="8307387" cy="927100"/>
          </a:xfrm>
        </p:spPr>
        <p:txBody>
          <a:bodyPr>
            <a:normAutofit fontScale="90000"/>
          </a:bodyPr>
          <a:lstStyle/>
          <a:p>
            <a:r>
              <a:rPr lang="ru-RU" alt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РАЦЕКАДОТРИЛ (ГИДРАСЕК) </a:t>
            </a:r>
            <a:r>
              <a:rPr lang="ru-RU" altLang="en-US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altLang="en-US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en-US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НОРМАЛИЗУЕТ </a:t>
            </a:r>
            <a:r>
              <a:rPr lang="ru-RU" altLang="en-US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СЕКРЕЦИЮ ПУТЕМ ПОДДЕРЖАНИЯ АКТИВНОСТИ ЭНКЕФАЛИНОВ</a:t>
            </a:r>
          </a:p>
        </p:txBody>
      </p:sp>
      <p:sp>
        <p:nvSpPr>
          <p:cNvPr id="68612" name="Text Box 15"/>
          <p:cNvSpPr txBox="1">
            <a:spLocks noChangeArrowheads="1"/>
          </p:cNvSpPr>
          <p:nvPr/>
        </p:nvSpPr>
        <p:spPr bwMode="auto">
          <a:xfrm>
            <a:off x="7315200" y="1830188"/>
            <a:ext cx="1619672" cy="53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163" tIns="36081" rIns="72163" bIns="36081">
            <a:spAutoFit/>
          </a:bodyPr>
          <a:lstStyle>
            <a:lvl1pPr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400" b="1" dirty="0" smtClean="0">
                <a:solidFill>
                  <a:srgbClr val="000000"/>
                </a:solidFill>
              </a:rPr>
              <a:t>Вирусы</a:t>
            </a:r>
          </a:p>
          <a:p>
            <a:pPr algn="ctr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400" b="1" dirty="0" smtClean="0">
                <a:solidFill>
                  <a:srgbClr val="000000"/>
                </a:solidFill>
              </a:rPr>
              <a:t>Бактерии</a:t>
            </a:r>
            <a:endParaRPr lang="ru-RU" altLang="en-US" sz="1400" b="1" dirty="0">
              <a:solidFill>
                <a:srgbClr val="000000"/>
              </a:solidFill>
            </a:endParaRPr>
          </a:p>
        </p:txBody>
      </p:sp>
      <p:pic>
        <p:nvPicPr>
          <p:cNvPr id="68613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1288"/>
            <a:ext cx="83137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68313" y="3987800"/>
            <a:ext cx="12779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163" tIns="36081" rIns="72163" bIns="36081">
            <a:spAutoFit/>
          </a:bodyPr>
          <a:lstStyle>
            <a:lvl1pPr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200" b="1" dirty="0">
                <a:solidFill>
                  <a:srgbClr val="000000"/>
                </a:solidFill>
              </a:rPr>
              <a:t>Энкефалины</a:t>
            </a:r>
          </a:p>
        </p:txBody>
      </p:sp>
      <p:sp>
        <p:nvSpPr>
          <p:cNvPr id="68615" name="Line 8"/>
          <p:cNvSpPr>
            <a:spLocks noChangeShapeType="1"/>
          </p:cNvSpPr>
          <p:nvPr/>
        </p:nvSpPr>
        <p:spPr bwMode="auto">
          <a:xfrm>
            <a:off x="2282234" y="5353072"/>
            <a:ext cx="258762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8616" name="Line 9"/>
          <p:cNvSpPr>
            <a:spLocks noChangeShapeType="1"/>
          </p:cNvSpPr>
          <p:nvPr/>
        </p:nvSpPr>
        <p:spPr bwMode="auto">
          <a:xfrm>
            <a:off x="3640138" y="5507038"/>
            <a:ext cx="2150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8617" name="Text Box 10"/>
          <p:cNvSpPr txBox="1">
            <a:spLocks noChangeArrowheads="1"/>
          </p:cNvSpPr>
          <p:nvPr/>
        </p:nvSpPr>
        <p:spPr bwMode="auto">
          <a:xfrm>
            <a:off x="2441207" y="5350415"/>
            <a:ext cx="12779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163" tIns="36081" rIns="72163" bIns="36081">
            <a:spAutoFit/>
          </a:bodyPr>
          <a:lstStyle>
            <a:lvl1pPr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200" b="1" dirty="0">
                <a:solidFill>
                  <a:srgbClr val="000000"/>
                </a:solidFill>
              </a:rPr>
              <a:t>Энкефалиназа</a:t>
            </a:r>
          </a:p>
        </p:txBody>
      </p:sp>
      <p:sp>
        <p:nvSpPr>
          <p:cNvPr id="68618" name="Line 13"/>
          <p:cNvSpPr>
            <a:spLocks noChangeShapeType="1"/>
          </p:cNvSpPr>
          <p:nvPr/>
        </p:nvSpPr>
        <p:spPr bwMode="auto">
          <a:xfrm flipV="1">
            <a:off x="1135063" y="3756025"/>
            <a:ext cx="223837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8619" name="Line 18"/>
          <p:cNvSpPr>
            <a:spLocks noChangeShapeType="1"/>
          </p:cNvSpPr>
          <p:nvPr/>
        </p:nvSpPr>
        <p:spPr bwMode="auto">
          <a:xfrm flipV="1">
            <a:off x="2278063" y="4830763"/>
            <a:ext cx="4143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8620" name="Line 19"/>
          <p:cNvSpPr>
            <a:spLocks noChangeShapeType="1"/>
          </p:cNvSpPr>
          <p:nvPr/>
        </p:nvSpPr>
        <p:spPr bwMode="auto">
          <a:xfrm>
            <a:off x="3735388" y="4832350"/>
            <a:ext cx="319087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8621" name="Text Box 20"/>
          <p:cNvSpPr txBox="1">
            <a:spLocks noChangeArrowheads="1"/>
          </p:cNvSpPr>
          <p:nvPr/>
        </p:nvSpPr>
        <p:spPr bwMode="auto">
          <a:xfrm>
            <a:off x="2555776" y="4581128"/>
            <a:ext cx="12779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163" tIns="36081" rIns="72163" bIns="36081">
            <a:spAutoFit/>
          </a:bodyPr>
          <a:lstStyle>
            <a:lvl1pPr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200" b="1" dirty="0">
                <a:solidFill>
                  <a:srgbClr val="000000"/>
                </a:solidFill>
              </a:rPr>
              <a:t>Рацекадотрил</a:t>
            </a:r>
          </a:p>
        </p:txBody>
      </p:sp>
      <p:sp>
        <p:nvSpPr>
          <p:cNvPr id="68622" name="Text Box 3"/>
          <p:cNvSpPr txBox="1">
            <a:spLocks noChangeArrowheads="1"/>
          </p:cNvSpPr>
          <p:nvPr/>
        </p:nvSpPr>
        <p:spPr bwMode="auto">
          <a:xfrm>
            <a:off x="3640138" y="2700338"/>
            <a:ext cx="2901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163" tIns="36081" rIns="72163" bIns="36081">
            <a:spAutoFit/>
          </a:bodyPr>
          <a:lstStyle>
            <a:lvl1pPr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800" b="1" dirty="0">
                <a:solidFill>
                  <a:srgbClr val="000000"/>
                </a:solidFill>
              </a:rPr>
              <a:t>ц</a:t>
            </a:r>
            <a:r>
              <a:rPr lang="fr-FR" altLang="en-US" sz="1800" b="1" dirty="0">
                <a:solidFill>
                  <a:srgbClr val="000000"/>
                </a:solidFill>
              </a:rPr>
              <a:t>A</a:t>
            </a:r>
            <a:r>
              <a:rPr lang="ru-RU" altLang="en-US" sz="1800" b="1" dirty="0">
                <a:solidFill>
                  <a:srgbClr val="000000"/>
                </a:solidFill>
              </a:rPr>
              <a:t>МФ</a:t>
            </a:r>
          </a:p>
        </p:txBody>
      </p:sp>
      <p:sp>
        <p:nvSpPr>
          <p:cNvPr id="68623" name="Text Box 4"/>
          <p:cNvSpPr txBox="1">
            <a:spLocks noChangeArrowheads="1"/>
          </p:cNvSpPr>
          <p:nvPr/>
        </p:nvSpPr>
        <p:spPr bwMode="auto">
          <a:xfrm>
            <a:off x="4554538" y="3614738"/>
            <a:ext cx="17272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163" tIns="36081" rIns="72163" bIns="36081">
            <a:spAutoFit/>
          </a:bodyPr>
          <a:lstStyle>
            <a:lvl1pPr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1600" b="1" dirty="0">
                <a:solidFill>
                  <a:srgbClr val="000000"/>
                </a:solidFill>
              </a:rPr>
              <a:t>AT</a:t>
            </a:r>
            <a:r>
              <a:rPr lang="ru-RU" altLang="en-US" sz="1600" b="1" dirty="0">
                <a:solidFill>
                  <a:srgbClr val="000000"/>
                </a:solidFill>
              </a:rPr>
              <a:t>Ф</a:t>
            </a:r>
          </a:p>
        </p:txBody>
      </p:sp>
      <p:sp>
        <p:nvSpPr>
          <p:cNvPr id="68624" name="Text Box 11"/>
          <p:cNvSpPr txBox="1">
            <a:spLocks noChangeArrowheads="1"/>
          </p:cNvSpPr>
          <p:nvPr/>
        </p:nvSpPr>
        <p:spPr bwMode="auto">
          <a:xfrm>
            <a:off x="1477963" y="2014538"/>
            <a:ext cx="10271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163" tIns="36081" rIns="72163" bIns="36081">
            <a:spAutoFit/>
          </a:bodyPr>
          <a:lstStyle>
            <a:lvl1pPr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223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22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200" b="1" dirty="0">
                <a:solidFill>
                  <a:srgbClr val="000000"/>
                </a:solidFill>
              </a:rPr>
              <a:t>Дельта рецептор</a:t>
            </a:r>
          </a:p>
        </p:txBody>
      </p:sp>
      <p:sp>
        <p:nvSpPr>
          <p:cNvPr id="68625" name="Line 12"/>
          <p:cNvSpPr>
            <a:spLocks noChangeShapeType="1"/>
          </p:cNvSpPr>
          <p:nvPr/>
        </p:nvSpPr>
        <p:spPr bwMode="auto">
          <a:xfrm flipH="1" flipV="1">
            <a:off x="2058988" y="2452688"/>
            <a:ext cx="396875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67200" y="0"/>
            <a:ext cx="1332156" cy="365125"/>
          </a:xfrm>
        </p:spPr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-1970568" y="2926388"/>
            <a:ext cx="452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RUHID172191 </a:t>
            </a: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от 30 августа 2017</a:t>
            </a:r>
            <a:endParaRPr lang="ru-RU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6237312"/>
            <a:ext cx="8064896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Schwartz JC. </a:t>
            </a:r>
            <a:r>
              <a:rPr lang="en-US" dirty="0" err="1">
                <a:solidFill>
                  <a:schemeClr val="tx1"/>
                </a:solidFill>
              </a:rPr>
              <a:t>Racecadotril</a:t>
            </a:r>
            <a:r>
              <a:rPr lang="en-US" dirty="0">
                <a:solidFill>
                  <a:schemeClr val="tx1"/>
                </a:solidFill>
              </a:rPr>
              <a:t>: a new approach to the treatment of diarrhea. </a:t>
            </a:r>
            <a:r>
              <a:rPr lang="en-US" dirty="0" err="1">
                <a:solidFill>
                  <a:schemeClr val="tx1"/>
                </a:solidFill>
              </a:rPr>
              <a:t>Int</a:t>
            </a:r>
            <a:r>
              <a:rPr lang="en-US" dirty="0">
                <a:solidFill>
                  <a:schemeClr val="tx1"/>
                </a:solidFill>
              </a:rPr>
              <a:t> J </a:t>
            </a:r>
            <a:r>
              <a:rPr lang="en-US" dirty="0" err="1">
                <a:solidFill>
                  <a:schemeClr val="tx1"/>
                </a:solidFill>
              </a:rPr>
              <a:t>Antimicrob</a:t>
            </a:r>
            <a:r>
              <a:rPr lang="en-US" dirty="0">
                <a:solidFill>
                  <a:schemeClr val="tx1"/>
                </a:solidFill>
              </a:rPr>
              <a:t> Agents. 2000;14:75-79.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3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506986" y="381000"/>
            <a:ext cx="8141186" cy="14142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65100" algn="l"/>
              </a:tabLst>
            </a:pPr>
            <a:r>
              <a:rPr lang="ru-RU" altLang="zh-CN" sz="2795" b="1" dirty="0" smtClean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Рацекадотрил </a:t>
            </a:r>
            <a:r>
              <a:rPr lang="en-US" altLang="zh-CN" sz="2795" b="1" dirty="0" smtClean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</a:t>
            </a:r>
            <a:r>
              <a:rPr lang="ru-RU" altLang="zh-CN" sz="2795" b="1" dirty="0" smtClean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ГИДРАСЕК</a:t>
            </a:r>
            <a:r>
              <a:rPr lang="en-US" altLang="zh-CN" sz="2795" b="1" dirty="0" smtClean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):</a:t>
            </a:r>
            <a:endParaRPr lang="ru-RU" altLang="zh-CN" sz="2795" b="1" dirty="0" smtClean="0">
              <a:solidFill>
                <a:srgbClr val="00B050">
                  <a:lumMod val="50000"/>
                </a:srgb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tabLst>
                <a:tab pos="165100" algn="l"/>
              </a:tabLst>
            </a:pPr>
            <a:r>
              <a:rPr lang="ru-RU" altLang="zh-CN" b="1" dirty="0" smtClean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Селективный </a:t>
            </a:r>
            <a:r>
              <a:rPr lang="ru-RU" altLang="zh-CN" b="1" dirty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ингибитор </a:t>
            </a:r>
            <a:r>
              <a:rPr lang="ru-RU" altLang="zh-CN" b="1" dirty="0" err="1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энкефалиназы</a:t>
            </a:r>
            <a:r>
              <a:rPr lang="ru-RU" altLang="zh-CN" b="1" dirty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</a:t>
            </a:r>
            <a:r>
              <a:rPr lang="ru-RU" altLang="zh-CN" b="1" dirty="0" smtClean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снижающий гиперсекрецию </a:t>
            </a:r>
            <a:r>
              <a:rPr lang="ru-RU" altLang="zh-CN" b="1" dirty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 кишечнике</a:t>
            </a:r>
            <a:endParaRPr lang="en-US" altLang="zh-CN" b="1" dirty="0">
              <a:solidFill>
                <a:srgbClr val="00B050">
                  <a:lumMod val="50000"/>
                </a:srgb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en-US" altLang="zh-CN" sz="2795" dirty="0" smtClean="0">
              <a:solidFill>
                <a:srgbClr val="00B050">
                  <a:lumMod val="50000"/>
                </a:srgb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990600" y="6716903"/>
            <a:ext cx="2526333" cy="1386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9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in focus. Wolters Kluwer Health. 2009.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1" y="2569"/>
            <a:ext cx="1332156" cy="365125"/>
          </a:xfrm>
        </p:spPr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-1970568" y="2926388"/>
            <a:ext cx="452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RUHID172191 </a:t>
            </a: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от 30 августа 2017</a:t>
            </a:r>
            <a:endParaRPr lang="ru-RU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5295" y="228600"/>
            <a:ext cx="7712075" cy="927100"/>
          </a:xfrm>
        </p:spPr>
        <p:txBody>
          <a:bodyPr>
            <a:normAutofit/>
          </a:bodyPr>
          <a:lstStyle/>
          <a:p>
            <a:r>
              <a:rPr lang="ru-RU" altLang="en-US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ГИДРАСЕК (</a:t>
            </a:r>
            <a:r>
              <a:rPr lang="ru-RU" alt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рацекадотрил</a:t>
            </a:r>
            <a:r>
              <a:rPr lang="ru-RU" altLang="en-US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)</a:t>
            </a:r>
            <a:br>
              <a:rPr lang="ru-RU" altLang="en-US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066800"/>
            <a:ext cx="8351763" cy="14176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rPr>
              <a:t>БЫСТРОЕ НАЧАЛО ДЕЙСТВИЯ: НАЧАЛО ИНГИБИРОВАНИЯ ЭНКЕФАЛИНАЗЫ ЧЕРЕЗ 30 МИНУТ </a:t>
            </a:r>
            <a:r>
              <a:rPr lang="ru-RU" altLang="en-US" sz="1600" dirty="0" smtClean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rPr>
              <a:t>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en-US" sz="1600" dirty="0" smtClean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rPr>
              <a:t>АНТИСЕКРЕТОРНЫЙ </a:t>
            </a:r>
            <a:r>
              <a:rPr lang="ru-RU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rPr>
              <a:t>ЭФФЕКТ В ТЕЧЕНИЕ 8 ЧАСОВ</a:t>
            </a:r>
            <a:endParaRPr lang="en-US" altLang="zh-CN" sz="1600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grpSp>
        <p:nvGrpSpPr>
          <p:cNvPr id="62468" name="Group 3"/>
          <p:cNvGrpSpPr>
            <a:grpSpLocks/>
          </p:cNvGrpSpPr>
          <p:nvPr/>
        </p:nvGrpSpPr>
        <p:grpSpPr bwMode="auto">
          <a:xfrm>
            <a:off x="5688013" y="3081338"/>
            <a:ext cx="511175" cy="136525"/>
            <a:chOff x="5688486" y="3080964"/>
            <a:chExt cx="511262" cy="136303"/>
          </a:xfrm>
        </p:grpSpPr>
        <p:sp>
          <p:nvSpPr>
            <p:cNvPr id="62546" name="Rectangle 92"/>
            <p:cNvSpPr>
              <a:spLocks noChangeArrowheads="1"/>
            </p:cNvSpPr>
            <p:nvPr/>
          </p:nvSpPr>
          <p:spPr bwMode="auto">
            <a:xfrm>
              <a:off x="5888730" y="3080964"/>
              <a:ext cx="110774" cy="1363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50000"/>
                </a:spcAft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62547" name="Straight Connector 93"/>
            <p:cNvCxnSpPr>
              <a:cxnSpLocks noChangeShapeType="1"/>
            </p:cNvCxnSpPr>
            <p:nvPr/>
          </p:nvCxnSpPr>
          <p:spPr bwMode="auto">
            <a:xfrm flipH="1">
              <a:off x="5688486" y="3149114"/>
              <a:ext cx="511262" cy="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469" name="Group 4"/>
          <p:cNvGrpSpPr>
            <a:grpSpLocks/>
          </p:cNvGrpSpPr>
          <p:nvPr/>
        </p:nvGrpSpPr>
        <p:grpSpPr bwMode="auto">
          <a:xfrm>
            <a:off x="838200" y="2693988"/>
            <a:ext cx="7020420" cy="2989237"/>
            <a:chOff x="1352558" y="2694257"/>
            <a:chExt cx="6505478" cy="2989238"/>
          </a:xfrm>
        </p:grpSpPr>
        <p:grpSp>
          <p:nvGrpSpPr>
            <p:cNvPr id="62474" name="Group 8"/>
            <p:cNvGrpSpPr>
              <a:grpSpLocks noChangeAspect="1"/>
            </p:cNvGrpSpPr>
            <p:nvPr/>
          </p:nvGrpSpPr>
          <p:grpSpPr bwMode="auto">
            <a:xfrm>
              <a:off x="2023646" y="3241967"/>
              <a:ext cx="4953568" cy="1821162"/>
              <a:chOff x="1490" y="1984"/>
              <a:chExt cx="2616" cy="962"/>
            </a:xfrm>
          </p:grpSpPr>
          <p:sp>
            <p:nvSpPr>
              <p:cNvPr id="62544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490" y="1984"/>
                <a:ext cx="2616" cy="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2545" name="Freeform 9"/>
              <p:cNvSpPr>
                <a:spLocks/>
              </p:cNvSpPr>
              <p:nvPr/>
            </p:nvSpPr>
            <p:spPr bwMode="auto">
              <a:xfrm>
                <a:off x="1506" y="1984"/>
                <a:ext cx="2598" cy="962"/>
              </a:xfrm>
              <a:custGeom>
                <a:avLst/>
                <a:gdLst>
                  <a:gd name="T0" fmla="*/ 0 w 10000"/>
                  <a:gd name="T1" fmla="*/ 0 h 10105"/>
                  <a:gd name="T2" fmla="*/ 0 w 10000"/>
                  <a:gd name="T3" fmla="*/ 0 h 10105"/>
                  <a:gd name="T4" fmla="*/ 0 w 10000"/>
                  <a:gd name="T5" fmla="*/ 0 h 10105"/>
                  <a:gd name="T6" fmla="*/ 0 w 10000"/>
                  <a:gd name="T7" fmla="*/ 0 h 10105"/>
                  <a:gd name="T8" fmla="*/ 0 w 10000"/>
                  <a:gd name="T9" fmla="*/ 0 h 10105"/>
                  <a:gd name="T10" fmla="*/ 0 w 10000"/>
                  <a:gd name="T11" fmla="*/ 0 h 10105"/>
                  <a:gd name="T12" fmla="*/ 0 w 10000"/>
                  <a:gd name="T13" fmla="*/ 0 h 10105"/>
                  <a:gd name="T14" fmla="*/ 0 w 10000"/>
                  <a:gd name="T15" fmla="*/ 0 h 10105"/>
                  <a:gd name="T16" fmla="*/ 0 w 10000"/>
                  <a:gd name="T17" fmla="*/ 0 h 10105"/>
                  <a:gd name="T18" fmla="*/ 0 w 10000"/>
                  <a:gd name="T19" fmla="*/ 0 h 10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000"/>
                  <a:gd name="T31" fmla="*/ 0 h 10105"/>
                  <a:gd name="T32" fmla="*/ 10000 w 10000"/>
                  <a:gd name="T33" fmla="*/ 10105 h 1010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000" h="10105">
                    <a:moveTo>
                      <a:pt x="10000" y="9959"/>
                    </a:moveTo>
                    <a:lnTo>
                      <a:pt x="4180" y="9086"/>
                    </a:lnTo>
                    <a:lnTo>
                      <a:pt x="3310" y="7668"/>
                    </a:lnTo>
                    <a:lnTo>
                      <a:pt x="2456" y="5010"/>
                    </a:lnTo>
                    <a:lnTo>
                      <a:pt x="1663" y="704"/>
                    </a:lnTo>
                    <a:cubicBezTo>
                      <a:pt x="1424" y="722"/>
                      <a:pt x="1262" y="612"/>
                      <a:pt x="1031" y="734"/>
                    </a:cubicBezTo>
                    <a:cubicBezTo>
                      <a:pt x="918" y="413"/>
                      <a:pt x="759" y="322"/>
                      <a:pt x="646" y="0"/>
                    </a:cubicBezTo>
                    <a:lnTo>
                      <a:pt x="392" y="31"/>
                    </a:lnTo>
                    <a:cubicBezTo>
                      <a:pt x="308" y="1128"/>
                      <a:pt x="276" y="2475"/>
                      <a:pt x="192" y="3571"/>
                    </a:cubicBezTo>
                    <a:cubicBezTo>
                      <a:pt x="130" y="5735"/>
                      <a:pt x="61" y="7941"/>
                      <a:pt x="0" y="10105"/>
                    </a:cubicBezTo>
                  </a:path>
                </a:pathLst>
              </a:cu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cxnSp>
          <p:nvCxnSpPr>
            <p:cNvPr id="62475" name="Straight Connector 6"/>
            <p:cNvCxnSpPr>
              <a:cxnSpLocks noChangeShapeType="1"/>
            </p:cNvCxnSpPr>
            <p:nvPr/>
          </p:nvCxnSpPr>
          <p:spPr bwMode="auto">
            <a:xfrm>
              <a:off x="2042587" y="2788569"/>
              <a:ext cx="11355" cy="227455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6" name="Straight Connector 10"/>
            <p:cNvCxnSpPr>
              <a:cxnSpLocks noChangeShapeType="1"/>
            </p:cNvCxnSpPr>
            <p:nvPr/>
          </p:nvCxnSpPr>
          <p:spPr bwMode="auto">
            <a:xfrm>
              <a:off x="1944117" y="4601212"/>
              <a:ext cx="10604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7" name="Straight Connector 15"/>
            <p:cNvCxnSpPr>
              <a:cxnSpLocks noChangeShapeType="1"/>
            </p:cNvCxnSpPr>
            <p:nvPr/>
          </p:nvCxnSpPr>
          <p:spPr bwMode="auto">
            <a:xfrm>
              <a:off x="1944117" y="4135510"/>
              <a:ext cx="10604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8" name="Straight Connector 16"/>
            <p:cNvCxnSpPr>
              <a:cxnSpLocks noChangeShapeType="1"/>
            </p:cNvCxnSpPr>
            <p:nvPr/>
          </p:nvCxnSpPr>
          <p:spPr bwMode="auto">
            <a:xfrm>
              <a:off x="1944117" y="3711455"/>
              <a:ext cx="10604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9" name="Straight Connector 17"/>
            <p:cNvCxnSpPr>
              <a:cxnSpLocks noChangeShapeType="1"/>
            </p:cNvCxnSpPr>
            <p:nvPr/>
          </p:nvCxnSpPr>
          <p:spPr bwMode="auto">
            <a:xfrm>
              <a:off x="1944117" y="3253325"/>
              <a:ext cx="10604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80" name="Straight Connector 18"/>
            <p:cNvCxnSpPr>
              <a:cxnSpLocks noChangeShapeType="1"/>
            </p:cNvCxnSpPr>
            <p:nvPr/>
          </p:nvCxnSpPr>
          <p:spPr bwMode="auto">
            <a:xfrm>
              <a:off x="1944117" y="2791409"/>
              <a:ext cx="10604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481" name="Rectangle 11"/>
            <p:cNvSpPr>
              <a:spLocks noChangeArrowheads="1"/>
            </p:cNvSpPr>
            <p:nvPr/>
          </p:nvSpPr>
          <p:spPr bwMode="auto">
            <a:xfrm>
              <a:off x="2085188" y="3771088"/>
              <a:ext cx="110774" cy="1363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50000"/>
                </a:spcAft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2482" name="Rectangle 20"/>
            <p:cNvSpPr>
              <a:spLocks noChangeArrowheads="1"/>
            </p:cNvSpPr>
            <p:nvPr/>
          </p:nvSpPr>
          <p:spPr bwMode="auto">
            <a:xfrm>
              <a:off x="2187440" y="3163403"/>
              <a:ext cx="110774" cy="1363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50000"/>
                </a:spcAft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2483" name="Rectangle 21"/>
            <p:cNvSpPr>
              <a:spLocks noChangeArrowheads="1"/>
            </p:cNvSpPr>
            <p:nvPr/>
          </p:nvSpPr>
          <p:spPr bwMode="auto">
            <a:xfrm>
              <a:off x="2298214" y="3149204"/>
              <a:ext cx="110774" cy="1363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50000"/>
                </a:spcAft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2484" name="Rectangle 22"/>
            <p:cNvSpPr>
              <a:spLocks noChangeArrowheads="1"/>
            </p:cNvSpPr>
            <p:nvPr/>
          </p:nvSpPr>
          <p:spPr bwMode="auto">
            <a:xfrm>
              <a:off x="2400467" y="3194639"/>
              <a:ext cx="110774" cy="1363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50000"/>
                </a:spcAft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2485" name="Rectangle 23"/>
            <p:cNvSpPr>
              <a:spLocks noChangeArrowheads="1"/>
            </p:cNvSpPr>
            <p:nvPr/>
          </p:nvSpPr>
          <p:spPr bwMode="auto">
            <a:xfrm>
              <a:off x="2497038" y="3311065"/>
              <a:ext cx="110774" cy="1363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50000"/>
                </a:spcAft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2486" name="Rectangle 24"/>
            <p:cNvSpPr>
              <a:spLocks noChangeArrowheads="1"/>
            </p:cNvSpPr>
            <p:nvPr/>
          </p:nvSpPr>
          <p:spPr bwMode="auto">
            <a:xfrm>
              <a:off x="2610652" y="3282668"/>
              <a:ext cx="110774" cy="1363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50000"/>
                </a:spcAft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2487" name="Rectangle 25"/>
            <p:cNvSpPr>
              <a:spLocks noChangeArrowheads="1"/>
            </p:cNvSpPr>
            <p:nvPr/>
          </p:nvSpPr>
          <p:spPr bwMode="auto">
            <a:xfrm>
              <a:off x="2809476" y="3288347"/>
              <a:ext cx="110774" cy="1363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50000"/>
                </a:spcAft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2488" name="Rectangle 26"/>
            <p:cNvSpPr>
              <a:spLocks noChangeArrowheads="1"/>
            </p:cNvSpPr>
            <p:nvPr/>
          </p:nvSpPr>
          <p:spPr bwMode="auto">
            <a:xfrm>
              <a:off x="3215646" y="4063571"/>
              <a:ext cx="110774" cy="1363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50000"/>
                </a:spcAft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2489" name="Rectangle 27"/>
            <p:cNvSpPr>
              <a:spLocks noChangeArrowheads="1"/>
            </p:cNvSpPr>
            <p:nvPr/>
          </p:nvSpPr>
          <p:spPr bwMode="auto">
            <a:xfrm>
              <a:off x="3633177" y="4549151"/>
              <a:ext cx="110774" cy="1363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50000"/>
                </a:spcAft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2490" name="Rectangle 28"/>
            <p:cNvSpPr>
              <a:spLocks noChangeArrowheads="1"/>
            </p:cNvSpPr>
            <p:nvPr/>
          </p:nvSpPr>
          <p:spPr bwMode="auto">
            <a:xfrm>
              <a:off x="4039346" y="4790521"/>
              <a:ext cx="110774" cy="1363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50000"/>
                </a:spcAft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62491" name="Straight Connector 31"/>
            <p:cNvCxnSpPr>
              <a:cxnSpLocks noChangeShapeType="1"/>
            </p:cNvCxnSpPr>
            <p:nvPr/>
          </p:nvCxnSpPr>
          <p:spPr bwMode="auto">
            <a:xfrm rot="-5400000">
              <a:off x="2826531" y="5108563"/>
              <a:ext cx="106014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92" name="Straight Connector 32"/>
            <p:cNvCxnSpPr>
              <a:cxnSpLocks noChangeShapeType="1"/>
            </p:cNvCxnSpPr>
            <p:nvPr/>
          </p:nvCxnSpPr>
          <p:spPr bwMode="auto">
            <a:xfrm rot="-5400000">
              <a:off x="3648339" y="5108563"/>
              <a:ext cx="106014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93" name="Straight Connector 33"/>
            <p:cNvCxnSpPr>
              <a:cxnSpLocks noChangeShapeType="1"/>
            </p:cNvCxnSpPr>
            <p:nvPr/>
          </p:nvCxnSpPr>
          <p:spPr bwMode="auto">
            <a:xfrm rot="-5400000">
              <a:off x="4466359" y="5108563"/>
              <a:ext cx="106014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94" name="Straight Connector 34"/>
            <p:cNvCxnSpPr>
              <a:cxnSpLocks noChangeShapeType="1"/>
            </p:cNvCxnSpPr>
            <p:nvPr/>
          </p:nvCxnSpPr>
          <p:spPr bwMode="auto">
            <a:xfrm rot="-5400000">
              <a:off x="5291954" y="5108563"/>
              <a:ext cx="106014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95" name="Straight Connector 35"/>
            <p:cNvCxnSpPr>
              <a:cxnSpLocks noChangeShapeType="1"/>
            </p:cNvCxnSpPr>
            <p:nvPr/>
          </p:nvCxnSpPr>
          <p:spPr bwMode="auto">
            <a:xfrm rot="-5400000">
              <a:off x="6106187" y="5108563"/>
              <a:ext cx="106014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96" name="Straight Connector 36"/>
            <p:cNvCxnSpPr>
              <a:cxnSpLocks noChangeShapeType="1"/>
            </p:cNvCxnSpPr>
            <p:nvPr/>
          </p:nvCxnSpPr>
          <p:spPr bwMode="auto">
            <a:xfrm rot="-5400000">
              <a:off x="6916633" y="5108563"/>
              <a:ext cx="106014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2497" name="Group 13"/>
            <p:cNvGrpSpPr>
              <a:grpSpLocks/>
            </p:cNvGrpSpPr>
            <p:nvPr/>
          </p:nvGrpSpPr>
          <p:grpSpPr bwMode="auto">
            <a:xfrm>
              <a:off x="6905259" y="4888963"/>
              <a:ext cx="140124" cy="106014"/>
              <a:chOff x="6457950" y="4530725"/>
              <a:chExt cx="117475" cy="88900"/>
            </a:xfrm>
          </p:grpSpPr>
          <p:cxnSp>
            <p:nvCxnSpPr>
              <p:cNvPr id="62542" name="Straight Connector 37"/>
              <p:cNvCxnSpPr>
                <a:cxnSpLocks noChangeShapeType="1"/>
              </p:cNvCxnSpPr>
              <p:nvPr/>
            </p:nvCxnSpPr>
            <p:spPr bwMode="auto">
              <a:xfrm rot="-5400000">
                <a:off x="6470650" y="4575175"/>
                <a:ext cx="88900" cy="0"/>
              </a:xfrm>
              <a:prstGeom prst="lin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543" name="Straight Connector 38"/>
              <p:cNvCxnSpPr>
                <a:cxnSpLocks noChangeShapeType="1"/>
              </p:cNvCxnSpPr>
              <p:nvPr/>
            </p:nvCxnSpPr>
            <p:spPr bwMode="auto">
              <a:xfrm flipH="1">
                <a:off x="6457950" y="4537075"/>
                <a:ext cx="117475" cy="0"/>
              </a:xfrm>
              <a:prstGeom prst="lin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2498" name="Group 41"/>
            <p:cNvGrpSpPr>
              <a:grpSpLocks/>
            </p:cNvGrpSpPr>
            <p:nvPr/>
          </p:nvGrpSpPr>
          <p:grpSpPr bwMode="auto">
            <a:xfrm>
              <a:off x="4034613" y="4476268"/>
              <a:ext cx="140124" cy="314253"/>
              <a:chOff x="6457950" y="4530725"/>
              <a:chExt cx="117475" cy="263524"/>
            </a:xfrm>
          </p:grpSpPr>
          <p:cxnSp>
            <p:nvCxnSpPr>
              <p:cNvPr id="62540" name="Straight Connector 42"/>
              <p:cNvCxnSpPr>
                <a:cxnSpLocks noChangeShapeType="1"/>
                <a:stCxn id="62490" idx="0"/>
              </p:cNvCxnSpPr>
              <p:nvPr/>
            </p:nvCxnSpPr>
            <p:spPr bwMode="auto">
              <a:xfrm flipV="1">
                <a:off x="6508353" y="4530725"/>
                <a:ext cx="6747" cy="263524"/>
              </a:xfrm>
              <a:prstGeom prst="lin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541" name="Straight Connector 43"/>
              <p:cNvCxnSpPr>
                <a:cxnSpLocks noChangeShapeType="1"/>
              </p:cNvCxnSpPr>
              <p:nvPr/>
            </p:nvCxnSpPr>
            <p:spPr bwMode="auto">
              <a:xfrm flipH="1">
                <a:off x="6457950" y="4537075"/>
                <a:ext cx="117475" cy="0"/>
              </a:xfrm>
              <a:prstGeom prst="lin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2499" name="Group 45"/>
            <p:cNvGrpSpPr>
              <a:grpSpLocks/>
            </p:cNvGrpSpPr>
            <p:nvPr/>
          </p:nvGrpSpPr>
          <p:grpSpPr bwMode="auto">
            <a:xfrm>
              <a:off x="3220380" y="3605444"/>
              <a:ext cx="140124" cy="458126"/>
              <a:chOff x="6457950" y="4530727"/>
              <a:chExt cx="117475" cy="384172"/>
            </a:xfrm>
          </p:grpSpPr>
          <p:cxnSp>
            <p:nvCxnSpPr>
              <p:cNvPr id="62538" name="Straight Connector 46"/>
              <p:cNvCxnSpPr>
                <a:cxnSpLocks noChangeShapeType="1"/>
                <a:stCxn id="62488" idx="0"/>
              </p:cNvCxnSpPr>
              <p:nvPr/>
            </p:nvCxnSpPr>
            <p:spPr bwMode="auto">
              <a:xfrm flipV="1">
                <a:off x="6500416" y="4530727"/>
                <a:ext cx="14684" cy="384172"/>
              </a:xfrm>
              <a:prstGeom prst="lin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539" name="Straight Connector 47"/>
              <p:cNvCxnSpPr>
                <a:cxnSpLocks noChangeShapeType="1"/>
              </p:cNvCxnSpPr>
              <p:nvPr/>
            </p:nvCxnSpPr>
            <p:spPr bwMode="auto">
              <a:xfrm flipH="1">
                <a:off x="6457950" y="4537075"/>
                <a:ext cx="117475" cy="0"/>
              </a:xfrm>
              <a:prstGeom prst="lin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2500" name="Group 28680"/>
            <p:cNvGrpSpPr>
              <a:grpSpLocks/>
            </p:cNvGrpSpPr>
            <p:nvPr/>
          </p:nvGrpSpPr>
          <p:grpSpPr bwMode="auto">
            <a:xfrm>
              <a:off x="2811370" y="2988291"/>
              <a:ext cx="140124" cy="300055"/>
              <a:chOff x="3025775" y="2936875"/>
              <a:chExt cx="117475" cy="251618"/>
            </a:xfrm>
          </p:grpSpPr>
          <p:cxnSp>
            <p:nvCxnSpPr>
              <p:cNvPr id="62536" name="Straight Connector 53"/>
              <p:cNvCxnSpPr>
                <a:cxnSpLocks noChangeShapeType="1"/>
              </p:cNvCxnSpPr>
              <p:nvPr/>
            </p:nvCxnSpPr>
            <p:spPr bwMode="auto">
              <a:xfrm flipH="1">
                <a:off x="3025775" y="2943225"/>
                <a:ext cx="117475" cy="0"/>
              </a:xfrm>
              <a:prstGeom prst="lin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537" name="Straight Connector 28679"/>
              <p:cNvCxnSpPr>
                <a:cxnSpLocks noChangeShapeType="1"/>
                <a:endCxn id="62487" idx="0"/>
              </p:cNvCxnSpPr>
              <p:nvPr/>
            </p:nvCxnSpPr>
            <p:spPr bwMode="auto">
              <a:xfrm flipH="1">
                <a:off x="3070622" y="2936875"/>
                <a:ext cx="5953" cy="251618"/>
              </a:xfrm>
              <a:prstGeom prst="lin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2501" name="Group 59"/>
            <p:cNvGrpSpPr>
              <a:grpSpLocks/>
            </p:cNvGrpSpPr>
            <p:nvPr/>
          </p:nvGrpSpPr>
          <p:grpSpPr bwMode="auto">
            <a:xfrm>
              <a:off x="2610652" y="3090519"/>
              <a:ext cx="140124" cy="246103"/>
              <a:chOff x="3025775" y="2936875"/>
              <a:chExt cx="117475" cy="251618"/>
            </a:xfrm>
          </p:grpSpPr>
          <p:cxnSp>
            <p:nvCxnSpPr>
              <p:cNvPr id="62534" name="Straight Connector 60"/>
              <p:cNvCxnSpPr>
                <a:cxnSpLocks noChangeShapeType="1"/>
              </p:cNvCxnSpPr>
              <p:nvPr/>
            </p:nvCxnSpPr>
            <p:spPr bwMode="auto">
              <a:xfrm flipH="1">
                <a:off x="3025775" y="2943225"/>
                <a:ext cx="117475" cy="0"/>
              </a:xfrm>
              <a:prstGeom prst="lin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535" name="Straight Connector 61"/>
              <p:cNvCxnSpPr>
                <a:cxnSpLocks noChangeShapeType="1"/>
              </p:cNvCxnSpPr>
              <p:nvPr/>
            </p:nvCxnSpPr>
            <p:spPr bwMode="auto">
              <a:xfrm flipH="1">
                <a:off x="3070622" y="2936875"/>
                <a:ext cx="5953" cy="251618"/>
              </a:xfrm>
              <a:prstGeom prst="lin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2502" name="Group 28694"/>
            <p:cNvGrpSpPr>
              <a:grpSpLocks/>
            </p:cNvGrpSpPr>
            <p:nvPr/>
          </p:nvGrpSpPr>
          <p:grpSpPr bwMode="auto">
            <a:xfrm>
              <a:off x="2398572" y="2889850"/>
              <a:ext cx="140124" cy="304788"/>
              <a:chOff x="2679700" y="2854325"/>
              <a:chExt cx="117475" cy="255587"/>
            </a:xfrm>
          </p:grpSpPr>
          <p:cxnSp>
            <p:nvCxnSpPr>
              <p:cNvPr id="62532" name="Straight Connector 28684"/>
              <p:cNvCxnSpPr>
                <a:cxnSpLocks noChangeShapeType="1"/>
                <a:endCxn id="62484" idx="0"/>
              </p:cNvCxnSpPr>
              <p:nvPr/>
            </p:nvCxnSpPr>
            <p:spPr bwMode="auto">
              <a:xfrm flipH="1">
                <a:off x="2727723" y="2854325"/>
                <a:ext cx="9128" cy="255587"/>
              </a:xfrm>
              <a:prstGeom prst="lin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533" name="Straight Connector 71"/>
              <p:cNvCxnSpPr>
                <a:cxnSpLocks noChangeShapeType="1"/>
              </p:cNvCxnSpPr>
              <p:nvPr/>
            </p:nvCxnSpPr>
            <p:spPr bwMode="auto">
              <a:xfrm flipH="1">
                <a:off x="2679700" y="2858524"/>
                <a:ext cx="117475" cy="0"/>
              </a:xfrm>
              <a:prstGeom prst="lin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2503" name="Group 28695"/>
            <p:cNvGrpSpPr>
              <a:grpSpLocks/>
            </p:cNvGrpSpPr>
            <p:nvPr/>
          </p:nvGrpSpPr>
          <p:grpSpPr bwMode="auto">
            <a:xfrm>
              <a:off x="2500825" y="2984505"/>
              <a:ext cx="140124" cy="326560"/>
              <a:chOff x="2765425" y="2933700"/>
              <a:chExt cx="117475" cy="273844"/>
            </a:xfrm>
          </p:grpSpPr>
          <p:cxnSp>
            <p:nvCxnSpPr>
              <p:cNvPr id="62530" name="Straight Connector 63"/>
              <p:cNvCxnSpPr>
                <a:cxnSpLocks noChangeShapeType="1"/>
              </p:cNvCxnSpPr>
              <p:nvPr/>
            </p:nvCxnSpPr>
            <p:spPr bwMode="auto">
              <a:xfrm flipH="1">
                <a:off x="2765425" y="2934724"/>
                <a:ext cx="117475" cy="0"/>
              </a:xfrm>
              <a:prstGeom prst="lin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531" name="Straight Connector 28693"/>
              <p:cNvCxnSpPr>
                <a:cxnSpLocks noChangeShapeType="1"/>
                <a:endCxn id="62485" idx="0"/>
              </p:cNvCxnSpPr>
              <p:nvPr/>
            </p:nvCxnSpPr>
            <p:spPr bwMode="auto">
              <a:xfrm flipH="1">
                <a:off x="2808685" y="2933700"/>
                <a:ext cx="10715" cy="273844"/>
              </a:xfrm>
              <a:prstGeom prst="lin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2504" name="Group 28700"/>
            <p:cNvGrpSpPr>
              <a:grpSpLocks/>
            </p:cNvGrpSpPr>
            <p:nvPr/>
          </p:nvGrpSpPr>
          <p:grpSpPr bwMode="auto">
            <a:xfrm>
              <a:off x="2299160" y="2930552"/>
              <a:ext cx="127817" cy="218653"/>
              <a:chOff x="2596356" y="2888456"/>
              <a:chExt cx="107157" cy="183356"/>
            </a:xfrm>
          </p:grpSpPr>
          <p:cxnSp>
            <p:nvCxnSpPr>
              <p:cNvPr id="62528" name="Straight Connector 28697"/>
              <p:cNvCxnSpPr>
                <a:cxnSpLocks noChangeShapeType="1"/>
              </p:cNvCxnSpPr>
              <p:nvPr/>
            </p:nvCxnSpPr>
            <p:spPr bwMode="auto">
              <a:xfrm>
                <a:off x="2596356" y="2888456"/>
                <a:ext cx="107157" cy="0"/>
              </a:xfrm>
              <a:prstGeom prst="lin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529" name="Straight Connector 28699"/>
              <p:cNvCxnSpPr>
                <a:cxnSpLocks noChangeShapeType="1"/>
                <a:endCxn id="62483" idx="0"/>
              </p:cNvCxnSpPr>
              <p:nvPr/>
            </p:nvCxnSpPr>
            <p:spPr bwMode="auto">
              <a:xfrm flipH="1">
                <a:off x="2641998" y="2890838"/>
                <a:ext cx="3571" cy="180974"/>
              </a:xfrm>
              <a:prstGeom prst="lin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2505" name="Group 86"/>
            <p:cNvGrpSpPr>
              <a:grpSpLocks/>
            </p:cNvGrpSpPr>
            <p:nvPr/>
          </p:nvGrpSpPr>
          <p:grpSpPr bwMode="auto">
            <a:xfrm>
              <a:off x="2199747" y="2788569"/>
              <a:ext cx="127817" cy="406070"/>
              <a:chOff x="2596356" y="2888456"/>
              <a:chExt cx="107157" cy="183356"/>
            </a:xfrm>
          </p:grpSpPr>
          <p:cxnSp>
            <p:nvCxnSpPr>
              <p:cNvPr id="62526" name="Straight Connector 87"/>
              <p:cNvCxnSpPr>
                <a:cxnSpLocks noChangeShapeType="1"/>
              </p:cNvCxnSpPr>
              <p:nvPr/>
            </p:nvCxnSpPr>
            <p:spPr bwMode="auto">
              <a:xfrm>
                <a:off x="2596356" y="2888456"/>
                <a:ext cx="107157" cy="0"/>
              </a:xfrm>
              <a:prstGeom prst="lin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527" name="Straight Connector 88"/>
              <p:cNvCxnSpPr>
                <a:cxnSpLocks noChangeShapeType="1"/>
              </p:cNvCxnSpPr>
              <p:nvPr/>
            </p:nvCxnSpPr>
            <p:spPr bwMode="auto">
              <a:xfrm flipH="1">
                <a:off x="2641998" y="2890838"/>
                <a:ext cx="3571" cy="180974"/>
              </a:xfrm>
              <a:prstGeom prst="lin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2506" name="Group 89"/>
            <p:cNvGrpSpPr>
              <a:grpSpLocks/>
            </p:cNvGrpSpPr>
            <p:nvPr/>
          </p:nvGrpSpPr>
          <p:grpSpPr bwMode="auto">
            <a:xfrm>
              <a:off x="2089405" y="3190449"/>
              <a:ext cx="127817" cy="663011"/>
              <a:chOff x="2596718" y="2890412"/>
              <a:chExt cx="107157" cy="181400"/>
            </a:xfrm>
          </p:grpSpPr>
          <p:cxnSp>
            <p:nvCxnSpPr>
              <p:cNvPr id="62524" name="Straight Connector 90"/>
              <p:cNvCxnSpPr>
                <a:cxnSpLocks noChangeShapeType="1"/>
              </p:cNvCxnSpPr>
              <p:nvPr/>
            </p:nvCxnSpPr>
            <p:spPr bwMode="auto">
              <a:xfrm>
                <a:off x="2596718" y="2890412"/>
                <a:ext cx="107157" cy="0"/>
              </a:xfrm>
              <a:prstGeom prst="lin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525" name="Straight Connector 91"/>
              <p:cNvCxnSpPr>
                <a:cxnSpLocks noChangeShapeType="1"/>
              </p:cNvCxnSpPr>
              <p:nvPr/>
            </p:nvCxnSpPr>
            <p:spPr bwMode="auto">
              <a:xfrm flipH="1">
                <a:off x="2641998" y="2890838"/>
                <a:ext cx="3571" cy="180974"/>
              </a:xfrm>
              <a:prstGeom prst="lin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2507" name="TextBox 39"/>
            <p:cNvSpPr txBox="1">
              <a:spLocks noChangeArrowheads="1"/>
            </p:cNvSpPr>
            <p:nvPr/>
          </p:nvSpPr>
          <p:spPr bwMode="auto">
            <a:xfrm>
              <a:off x="1537216" y="2694257"/>
              <a:ext cx="304018" cy="220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62508" name="TextBox 97"/>
            <p:cNvSpPr txBox="1">
              <a:spLocks noChangeArrowheads="1"/>
            </p:cNvSpPr>
            <p:nvPr/>
          </p:nvSpPr>
          <p:spPr bwMode="auto">
            <a:xfrm>
              <a:off x="1638557" y="3084993"/>
              <a:ext cx="202678" cy="220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62509" name="TextBox 98"/>
            <p:cNvSpPr txBox="1">
              <a:spLocks noChangeArrowheads="1"/>
            </p:cNvSpPr>
            <p:nvPr/>
          </p:nvSpPr>
          <p:spPr bwMode="auto">
            <a:xfrm>
              <a:off x="1638557" y="3584771"/>
              <a:ext cx="202678" cy="220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62510" name="TextBox 99"/>
            <p:cNvSpPr txBox="1">
              <a:spLocks noChangeArrowheads="1"/>
            </p:cNvSpPr>
            <p:nvPr/>
          </p:nvSpPr>
          <p:spPr bwMode="auto">
            <a:xfrm>
              <a:off x="1638557" y="4057289"/>
              <a:ext cx="202678" cy="220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62511" name="TextBox 100"/>
            <p:cNvSpPr txBox="1">
              <a:spLocks noChangeArrowheads="1"/>
            </p:cNvSpPr>
            <p:nvPr/>
          </p:nvSpPr>
          <p:spPr bwMode="auto">
            <a:xfrm>
              <a:off x="1638557" y="4493459"/>
              <a:ext cx="202678" cy="220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62512" name="TextBox 101"/>
            <p:cNvSpPr txBox="1">
              <a:spLocks noChangeArrowheads="1"/>
            </p:cNvSpPr>
            <p:nvPr/>
          </p:nvSpPr>
          <p:spPr bwMode="auto">
            <a:xfrm>
              <a:off x="1739894" y="4938716"/>
              <a:ext cx="101339" cy="220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2513" name="TextBox 102"/>
            <p:cNvSpPr txBox="1">
              <a:spLocks noChangeArrowheads="1"/>
            </p:cNvSpPr>
            <p:nvPr/>
          </p:nvSpPr>
          <p:spPr bwMode="auto">
            <a:xfrm>
              <a:off x="2021678" y="5248340"/>
              <a:ext cx="84959" cy="18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2514" name="TextBox 103"/>
            <p:cNvSpPr txBox="1">
              <a:spLocks noChangeArrowheads="1"/>
            </p:cNvSpPr>
            <p:nvPr/>
          </p:nvSpPr>
          <p:spPr bwMode="auto">
            <a:xfrm>
              <a:off x="2838951" y="5250176"/>
              <a:ext cx="84959" cy="18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2515" name="TextBox 104"/>
            <p:cNvSpPr txBox="1">
              <a:spLocks noChangeArrowheads="1"/>
            </p:cNvSpPr>
            <p:nvPr/>
          </p:nvSpPr>
          <p:spPr bwMode="auto">
            <a:xfrm>
              <a:off x="3658993" y="5250176"/>
              <a:ext cx="84959" cy="18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62516" name="TextBox 105"/>
            <p:cNvSpPr txBox="1">
              <a:spLocks noChangeArrowheads="1"/>
            </p:cNvSpPr>
            <p:nvPr/>
          </p:nvSpPr>
          <p:spPr bwMode="auto">
            <a:xfrm>
              <a:off x="4434407" y="5250176"/>
              <a:ext cx="169919" cy="18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62517" name="TextBox 107"/>
            <p:cNvSpPr txBox="1">
              <a:spLocks noChangeArrowheads="1"/>
            </p:cNvSpPr>
            <p:nvPr/>
          </p:nvSpPr>
          <p:spPr bwMode="auto">
            <a:xfrm>
              <a:off x="5260001" y="5250176"/>
              <a:ext cx="169919" cy="18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</a:rPr>
                <a:t>16</a:t>
              </a:r>
            </a:p>
          </p:txBody>
        </p:sp>
        <p:sp>
          <p:nvSpPr>
            <p:cNvPr id="62518" name="TextBox 108"/>
            <p:cNvSpPr txBox="1">
              <a:spLocks noChangeArrowheads="1"/>
            </p:cNvSpPr>
            <p:nvPr/>
          </p:nvSpPr>
          <p:spPr bwMode="auto">
            <a:xfrm>
              <a:off x="6074234" y="5250176"/>
              <a:ext cx="169919" cy="18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62519" name="TextBox 109"/>
            <p:cNvSpPr txBox="1">
              <a:spLocks noChangeArrowheads="1"/>
            </p:cNvSpPr>
            <p:nvPr/>
          </p:nvSpPr>
          <p:spPr bwMode="auto">
            <a:xfrm>
              <a:off x="6884682" y="5250176"/>
              <a:ext cx="169919" cy="18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62520" name="TextBox 110"/>
            <p:cNvSpPr txBox="1">
              <a:spLocks noChangeArrowheads="1"/>
            </p:cNvSpPr>
            <p:nvPr/>
          </p:nvSpPr>
          <p:spPr bwMode="auto">
            <a:xfrm>
              <a:off x="6342180" y="3056782"/>
              <a:ext cx="151585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Рацекадотрил </a:t>
              </a:r>
              <a:r>
                <a:rPr lang="en-US" altLang="zh-CN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r>
                <a:rPr lang="en-US" altLang="zh-CN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zh-CN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</a:t>
              </a:r>
              <a:endPara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21" name="TextBox 111"/>
            <p:cNvSpPr txBox="1">
              <a:spLocks noChangeArrowheads="1"/>
            </p:cNvSpPr>
            <p:nvPr/>
          </p:nvSpPr>
          <p:spPr bwMode="auto">
            <a:xfrm rot="16200000">
              <a:off x="708527" y="3833050"/>
              <a:ext cx="1472711" cy="184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Ингибирование </a:t>
              </a:r>
              <a:r>
                <a:rPr lang="en-US" altLang="zh-CN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(%)</a:t>
              </a:r>
            </a:p>
          </p:txBody>
        </p:sp>
        <p:sp>
          <p:nvSpPr>
            <p:cNvPr id="62522" name="TextBox 112"/>
            <p:cNvSpPr txBox="1">
              <a:spLocks noChangeArrowheads="1"/>
            </p:cNvSpPr>
            <p:nvPr/>
          </p:nvSpPr>
          <p:spPr bwMode="auto">
            <a:xfrm>
              <a:off x="4361063" y="5498829"/>
              <a:ext cx="10285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Время </a:t>
              </a:r>
              <a:r>
                <a:rPr lang="en-US" altLang="zh-CN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altLang="zh-CN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часы</a:t>
              </a:r>
              <a:r>
                <a:rPr lang="en-US" altLang="zh-CN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cxnSp>
          <p:nvCxnSpPr>
            <p:cNvPr id="62523" name="Straight Connector 114"/>
            <p:cNvCxnSpPr>
              <a:cxnSpLocks noChangeShapeType="1"/>
            </p:cNvCxnSpPr>
            <p:nvPr/>
          </p:nvCxnSpPr>
          <p:spPr bwMode="auto">
            <a:xfrm rot="-5400000">
              <a:off x="2002831" y="5108563"/>
              <a:ext cx="106014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2470" name="Straight Connector 8"/>
          <p:cNvCxnSpPr>
            <a:cxnSpLocks noChangeShapeType="1"/>
          </p:cNvCxnSpPr>
          <p:nvPr/>
        </p:nvCxnSpPr>
        <p:spPr bwMode="auto">
          <a:xfrm flipV="1">
            <a:off x="1606126" y="5059363"/>
            <a:ext cx="6185324" cy="349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1" name="Rectangle 30"/>
          <p:cNvSpPr>
            <a:spLocks noChangeArrowheads="1"/>
          </p:cNvSpPr>
          <p:nvPr/>
        </p:nvSpPr>
        <p:spPr bwMode="auto">
          <a:xfrm>
            <a:off x="2020888" y="4953000"/>
            <a:ext cx="111125" cy="1349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50000"/>
              </a:spcAft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62472" name="Rectangle 29"/>
          <p:cNvSpPr>
            <a:spLocks noChangeArrowheads="1"/>
          </p:cNvSpPr>
          <p:nvPr/>
        </p:nvSpPr>
        <p:spPr bwMode="auto">
          <a:xfrm>
            <a:off x="6905625" y="4962525"/>
            <a:ext cx="111125" cy="1349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50000"/>
              </a:spcAft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62473" name="Rectangle 5"/>
          <p:cNvSpPr>
            <a:spLocks noChangeArrowheads="1"/>
          </p:cNvSpPr>
          <p:nvPr/>
        </p:nvSpPr>
        <p:spPr bwMode="auto">
          <a:xfrm>
            <a:off x="324556" y="6519347"/>
            <a:ext cx="8378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900" dirty="0">
                <a:solidFill>
                  <a:schemeClr val="bg1"/>
                </a:solidFill>
              </a:rPr>
              <a:t>RACECADOTRIL: CCDS 17 JUNE 2016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sz="900" dirty="0">
                <a:solidFill>
                  <a:schemeClr val="bg1"/>
                </a:solidFill>
              </a:rPr>
              <a:t>Duchier J. Action of racecadotril on plasma enkephalinase in healthy volunteers – effect of a single dose (n° 88-469). Bioprojet Data on File. </a:t>
            </a: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611444" y="0"/>
            <a:ext cx="1332156" cy="365125"/>
          </a:xfrm>
        </p:spPr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 rot="5400000">
            <a:off x="-1970568" y="2926388"/>
            <a:ext cx="452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RUHID172191 </a:t>
            </a: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от 30 августа 2017</a:t>
            </a:r>
            <a:endParaRPr lang="ru-RU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0" y="79154"/>
            <a:ext cx="8818605" cy="1416962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0" y="178035"/>
            <a:ext cx="8676502" cy="1219200"/>
          </a:xfrm>
          <a:prstGeom prst="homePlate">
            <a:avLst/>
          </a:prstGeom>
          <a:solidFill>
            <a:srgbClr val="CD9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29695" y="6546445"/>
            <a:ext cx="5915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i="1" dirty="0">
                <a:solidFill>
                  <a:prstClr val="black"/>
                </a:solidFill>
                <a:latin typeface="Georgia" panose="02040502050405020303" pitchFamily="18" charset="0"/>
              </a:rPr>
              <a:t>Федеральная служба государственной статистики РФ</a:t>
            </a:r>
            <a:r>
              <a:rPr lang="en-US" sz="1400" i="1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r>
              <a:rPr lang="ru-RU" sz="1400" i="1" dirty="0">
                <a:solidFill>
                  <a:prstClr val="black"/>
                </a:solidFill>
                <a:latin typeface="Georgia" panose="02040502050405020303" pitchFamily="18" charset="0"/>
              </a:rPr>
              <a:t>2015-2016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0" y="0"/>
            <a:ext cx="8496300" cy="1219200"/>
          </a:xfrm>
          <a:prstGeom prst="homePlat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9954"/>
            <a:ext cx="793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Georgia" panose="02040502050405020303" pitchFamily="18" charset="0"/>
              </a:rPr>
              <a:t>ОКИ: ситуация в России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496" y="2473262"/>
            <a:ext cx="5432007" cy="3273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5900" y="2397062"/>
            <a:ext cx="3149600" cy="3477875"/>
          </a:xfrm>
          <a:prstGeom prst="rect">
            <a:avLst/>
          </a:prstGeom>
          <a:ln w="38100">
            <a:solidFill>
              <a:srgbClr val="CD97C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Заболеваемость ОКИ в 2016 году - 793,8 тыс. человек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Шигеллез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 – 9,7 тыс.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Сальмонеллез – 38,1 тыс.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Летальность за период 2015-2016 </a:t>
            </a:r>
            <a:r>
              <a:rPr lang="ru-RU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гг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 - 620 человек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3655" y="1979812"/>
            <a:ext cx="531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</a:rPr>
              <a:t>Динамика заболеваемости в России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40981" y="-6900"/>
            <a:ext cx="1332156" cy="365125"/>
          </a:xfrm>
        </p:spPr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F5CE52-BDA8-4944-B3F7-68B024BC97E1}"/>
              </a:ext>
            </a:extLst>
          </p:cNvPr>
          <p:cNvSpPr txBox="1"/>
          <p:nvPr/>
        </p:nvSpPr>
        <p:spPr>
          <a:xfrm rot="5400000">
            <a:off x="-2122968" y="2773988"/>
            <a:ext cx="452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</a:rPr>
              <a:t>RUHID172191</a:t>
            </a:r>
            <a:r>
              <a:rPr lang="ru-RU" sz="1200" dirty="0">
                <a:latin typeface="Georgia" panose="02040502050405020303" pitchFamily="18" charset="0"/>
              </a:rPr>
              <a:t>(1)</a:t>
            </a:r>
            <a:r>
              <a:rPr lang="en-US" sz="1200" dirty="0">
                <a:latin typeface="Georgia" panose="02040502050405020303" pitchFamily="18" charset="0"/>
              </a:rPr>
              <a:t> </a:t>
            </a:r>
            <a:r>
              <a:rPr lang="ru-RU" sz="1200" dirty="0">
                <a:latin typeface="Georgia" panose="02040502050405020303" pitchFamily="18" charset="0"/>
              </a:rPr>
              <a:t>от 25 августа 2019</a:t>
            </a:r>
          </a:p>
        </p:txBody>
      </p:sp>
    </p:spTree>
    <p:extLst>
      <p:ext uri="{BB962C8B-B14F-4D97-AF65-F5344CB8AC3E}">
        <p14:creationId xmlns:p14="http://schemas.microsoft.com/office/powerpoint/2010/main" val="245801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388" y="4700422"/>
            <a:ext cx="7475756" cy="78483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tabLst>
                <a:tab pos="76200" algn="l"/>
                <a:tab pos="1079500" algn="l"/>
              </a:tabLst>
            </a:pPr>
            <a:r>
              <a:rPr lang="ru-RU" altLang="zh-CN" sz="1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Среднее время ороцекального и толстокишечного транзита у 12 здоровых взрослых пациентов, получавших Гидрасек в дозе 100 мг или плацебо 3 раза в день в течение 7 дней. Не было выявлено статистически значимой разницы между действием Гидраска и плацебо на нормальную моторику кишки</a:t>
            </a:r>
            <a:r>
              <a:rPr lang="en-US" altLang="zh-CN" sz="1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zh-CN" sz="1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(Bergmann</a:t>
            </a:r>
            <a:r>
              <a:rPr lang="en-US" altLang="zh-CN" sz="1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</a:t>
            </a:r>
            <a:r>
              <a:rPr lang="en-US" altLang="zh-CN" sz="1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et</a:t>
            </a:r>
            <a:r>
              <a:rPr lang="en-US" altLang="zh-CN" sz="1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zh-CN" sz="1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al.,1992)</a:t>
            </a:r>
          </a:p>
        </p:txBody>
      </p:sp>
      <p:grpSp>
        <p:nvGrpSpPr>
          <p:cNvPr id="3" name="Группа 42"/>
          <p:cNvGrpSpPr/>
          <p:nvPr/>
        </p:nvGrpSpPr>
        <p:grpSpPr>
          <a:xfrm>
            <a:off x="1835736" y="2134811"/>
            <a:ext cx="5058026" cy="2493511"/>
            <a:chOff x="4085974" y="2463799"/>
            <a:chExt cx="5058026" cy="2490048"/>
          </a:xfrm>
        </p:grpSpPr>
        <p:pic>
          <p:nvPicPr>
            <p:cNvPr id="4" name="Рисунок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04" t="38624" b="33210"/>
            <a:stretch/>
          </p:blipFill>
          <p:spPr bwMode="auto">
            <a:xfrm>
              <a:off x="4270634" y="2643933"/>
              <a:ext cx="4873366" cy="1928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"/>
            <p:cNvSpPr txBox="1"/>
            <p:nvPr/>
          </p:nvSpPr>
          <p:spPr>
            <a:xfrm>
              <a:off x="5729114" y="2613030"/>
              <a:ext cx="279026" cy="20446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>
                <a:tabLst>
                  <a:tab pos="38100" algn="l"/>
                  <a:tab pos="76200" algn="l"/>
                  <a:tab pos="101600" algn="l"/>
                </a:tabLst>
              </a:pPr>
              <a:endParaRPr lang="en-US" altLang="zh-CN" sz="9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1"/>
            <p:cNvSpPr txBox="1"/>
            <p:nvPr/>
          </p:nvSpPr>
          <p:spPr>
            <a:xfrm>
              <a:off x="8190326" y="2780514"/>
              <a:ext cx="293408" cy="18785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>
                <a:tabLst>
                  <a:tab pos="38100" algn="l"/>
                  <a:tab pos="76200" algn="l"/>
                  <a:tab pos="101600" algn="l"/>
                </a:tabLst>
              </a:pPr>
              <a:endParaRPr lang="en-US" altLang="zh-CN" sz="9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1"/>
            <p:cNvSpPr txBox="1"/>
            <p:nvPr/>
          </p:nvSpPr>
          <p:spPr>
            <a:xfrm>
              <a:off x="6522878" y="2921423"/>
              <a:ext cx="391780" cy="155317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>
                <a:tabLst>
                  <a:tab pos="38100" algn="l"/>
                  <a:tab pos="76200" algn="l"/>
                  <a:tab pos="101600" algn="l"/>
                </a:tabLst>
              </a:pPr>
              <a:endParaRPr lang="en-US" altLang="zh-CN" sz="9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Группа 41"/>
            <p:cNvGrpSpPr/>
            <p:nvPr/>
          </p:nvGrpSpPr>
          <p:grpSpPr>
            <a:xfrm>
              <a:off x="4085974" y="2463799"/>
              <a:ext cx="4589433" cy="2490048"/>
              <a:chOff x="4085974" y="2463799"/>
              <a:chExt cx="4589433" cy="2490048"/>
            </a:xfrm>
          </p:grpSpPr>
          <p:sp>
            <p:nvSpPr>
              <p:cNvPr id="9" name="TextBox 8"/>
              <p:cNvSpPr txBox="1"/>
              <p:nvPr/>
            </p:nvSpPr>
            <p:spPr>
              <a:xfrm rot="16200000">
                <a:off x="3347374" y="3508118"/>
                <a:ext cx="166186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altLang="zh-CN" sz="1200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Время транзита (мин)</a:t>
                </a:r>
                <a:endParaRPr lang="en-US" altLang="zh-CN" sz="1200" b="1" kern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1"/>
              <p:cNvSpPr txBox="1"/>
              <p:nvPr/>
            </p:nvSpPr>
            <p:spPr>
              <a:xfrm rot="16200000">
                <a:off x="5918688" y="3635118"/>
                <a:ext cx="175163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altLang="zh-CN" sz="1200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Время транзита (часы)</a:t>
                </a:r>
                <a:endParaRPr lang="en-US" altLang="zh-CN" sz="1200" b="1" kern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"/>
              <p:cNvSpPr txBox="1"/>
              <p:nvPr/>
            </p:nvSpPr>
            <p:spPr>
              <a:xfrm>
                <a:off x="8159565" y="4572000"/>
                <a:ext cx="49372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altLang="zh-CN" sz="900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Гидрасек</a:t>
                </a:r>
                <a:endParaRPr lang="en-US" altLang="zh-CN" sz="900" kern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"/>
              <p:cNvSpPr txBox="1"/>
              <p:nvPr/>
            </p:nvSpPr>
            <p:spPr>
              <a:xfrm>
                <a:off x="8305800" y="2844800"/>
                <a:ext cx="177934" cy="153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zh-CN" sz="996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NS</a:t>
                </a:r>
              </a:p>
            </p:txBody>
          </p:sp>
          <p:sp>
            <p:nvSpPr>
              <p:cNvPr id="13" name="TextBox 1"/>
              <p:cNvSpPr txBox="1"/>
              <p:nvPr/>
            </p:nvSpPr>
            <p:spPr>
              <a:xfrm>
                <a:off x="7502246" y="4572000"/>
                <a:ext cx="474490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altLang="zh-CN" sz="900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Плацебо</a:t>
                </a:r>
                <a:endParaRPr lang="en-US" altLang="zh-CN" sz="900" kern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"/>
              <p:cNvSpPr txBox="1"/>
              <p:nvPr/>
            </p:nvSpPr>
            <p:spPr>
              <a:xfrm>
                <a:off x="5644163" y="4572000"/>
                <a:ext cx="495328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altLang="zh-CN" sz="900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Гидрасек</a:t>
                </a:r>
                <a:endParaRPr lang="en-US" altLang="zh-CN" sz="900" kern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"/>
              <p:cNvSpPr txBox="1"/>
              <p:nvPr/>
            </p:nvSpPr>
            <p:spPr>
              <a:xfrm>
                <a:off x="4962246" y="4572000"/>
                <a:ext cx="474490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altLang="zh-CN" sz="900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Плацебо</a:t>
                </a:r>
                <a:endParaRPr lang="en-US" altLang="zh-CN" sz="900" kern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"/>
              <p:cNvSpPr txBox="1"/>
              <p:nvPr/>
            </p:nvSpPr>
            <p:spPr>
              <a:xfrm>
                <a:off x="4689736" y="2463799"/>
                <a:ext cx="1494000" cy="153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altLang="zh-CN" sz="996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Ороцекальный транзит</a:t>
                </a:r>
                <a:endParaRPr lang="en-US" altLang="zh-CN" sz="996" b="1" kern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"/>
              <p:cNvSpPr txBox="1"/>
              <p:nvPr/>
            </p:nvSpPr>
            <p:spPr>
              <a:xfrm>
                <a:off x="7038741" y="2463800"/>
                <a:ext cx="1636666" cy="153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altLang="zh-CN" sz="996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Толстокишечный транзит</a:t>
                </a:r>
                <a:endParaRPr lang="en-US" altLang="zh-CN" sz="996" b="1" kern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"/>
              <p:cNvSpPr txBox="1"/>
              <p:nvPr/>
            </p:nvSpPr>
            <p:spPr>
              <a:xfrm>
                <a:off x="5308600" y="4800600"/>
                <a:ext cx="407163" cy="153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zh-CN" sz="996" i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altLang="zh-CN" sz="996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=0,66</a:t>
                </a:r>
              </a:p>
            </p:txBody>
          </p:sp>
          <p:sp>
            <p:nvSpPr>
              <p:cNvPr id="19" name="TextBox 1"/>
              <p:cNvSpPr txBox="1"/>
              <p:nvPr/>
            </p:nvSpPr>
            <p:spPr>
              <a:xfrm>
                <a:off x="7874000" y="4800600"/>
                <a:ext cx="407163" cy="153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zh-CN" sz="996" i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altLang="zh-CN" sz="996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=0,63</a:t>
                </a:r>
              </a:p>
            </p:txBody>
          </p:sp>
          <p:sp>
            <p:nvSpPr>
              <p:cNvPr id="20" name="TextBox 1"/>
              <p:cNvSpPr txBox="1"/>
              <p:nvPr/>
            </p:nvSpPr>
            <p:spPr>
              <a:xfrm>
                <a:off x="5779660" y="2643933"/>
                <a:ext cx="177934" cy="153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zh-CN" sz="996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NS</a:t>
                </a:r>
              </a:p>
            </p:txBody>
          </p:sp>
        </p:grpSp>
      </p:grpSp>
      <p:sp>
        <p:nvSpPr>
          <p:cNvPr id="21" name="TextBox 1"/>
          <p:cNvSpPr txBox="1"/>
          <p:nvPr/>
        </p:nvSpPr>
        <p:spPr>
          <a:xfrm>
            <a:off x="746477" y="457200"/>
            <a:ext cx="7236544" cy="4301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2795" b="1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Гидрасек</a:t>
            </a:r>
            <a:r>
              <a:rPr lang="ru-RU" altLang="zh-CN" sz="2795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(</a:t>
            </a:r>
            <a:r>
              <a:rPr lang="ru-RU" altLang="zh-CN" sz="2795" b="1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рацекадотрил</a:t>
            </a:r>
            <a:r>
              <a:rPr lang="ru-RU" altLang="zh-CN" sz="2795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) </a:t>
            </a:r>
            <a:endParaRPr lang="ru-RU" altLang="zh-CN" sz="2795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533400" y="6019800"/>
            <a:ext cx="3379130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zh-CN" sz="900" dirty="0" err="1" smtClean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Lecomte</a:t>
            </a:r>
            <a:r>
              <a:rPr lang="en-US" altLang="zh-CN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JM.</a:t>
            </a:r>
            <a:r>
              <a:rPr lang="en-US" altLang="zh-CN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lnt</a:t>
            </a:r>
            <a:r>
              <a:rPr lang="en-US" altLang="zh-CN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zh-CN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zh-CN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</a:t>
            </a:r>
            <a:r>
              <a:rPr lang="en-US" altLang="zh-CN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Agents.</a:t>
            </a:r>
            <a:r>
              <a:rPr lang="en-US" altLang="zh-CN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2000;14:81-87.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Bergmann</a:t>
            </a:r>
            <a:r>
              <a:rPr lang="en-US" altLang="zh-CN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JF</a:t>
            </a:r>
            <a:r>
              <a:rPr lang="en-US" altLang="zh-CN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US" altLang="zh-CN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en-US" altLang="zh-CN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</a:t>
            </a:r>
            <a:r>
              <a:rPr lang="en-US" altLang="zh-CN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en-US" altLang="zh-CN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Ther.</a:t>
            </a:r>
            <a:r>
              <a:rPr lang="en-US" altLang="zh-CN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1992;6:305-313.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Baumer</a:t>
            </a:r>
            <a:r>
              <a:rPr lang="en-US" altLang="zh-CN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altLang="zh-CN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US" altLang="zh-CN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en-US" altLang="zh-CN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Gut.</a:t>
            </a:r>
            <a:r>
              <a:rPr lang="en-US" altLang="zh-CN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1992;33:753-758</a:t>
            </a:r>
            <a:r>
              <a:rPr lang="en-US" altLang="zh-CN" sz="900" dirty="0" smtClean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488849" y="1053658"/>
            <a:ext cx="8121751" cy="158569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449263" indent="-179388">
              <a:spcAft>
                <a:spcPts val="800"/>
              </a:spcAft>
              <a:buFont typeface="Times New Roman" panose="02020603050405020304" pitchFamily="18" charset="0"/>
              <a:buChar char="–"/>
              <a:tabLst>
                <a:tab pos="449263" algn="l"/>
              </a:tabLst>
            </a:pPr>
            <a:r>
              <a:rPr lang="ru-RU" altLang="zh-CN" sz="2000" dirty="0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Не влияет на моторику желудочно-кишечного тракта</a:t>
            </a:r>
          </a:p>
          <a:p>
            <a:pPr marL="449263" indent="-179388">
              <a:spcAft>
                <a:spcPts val="800"/>
              </a:spcAft>
              <a:buFont typeface="Times New Roman" panose="02020603050405020304" pitchFamily="18" charset="0"/>
              <a:buChar char="–"/>
              <a:tabLst>
                <a:tab pos="449263" algn="l"/>
              </a:tabLst>
            </a:pPr>
            <a:r>
              <a:rPr lang="ru-RU" altLang="zh-CN" sz="2000" dirty="0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Не стимулирует чрезмерное развитие микрофлоры</a:t>
            </a:r>
          </a:p>
          <a:p>
            <a:pPr marL="269875">
              <a:spcAft>
                <a:spcPts val="800"/>
              </a:spcAft>
              <a:tabLst>
                <a:tab pos="449263" algn="l"/>
              </a:tabLst>
            </a:pPr>
            <a:endParaRPr lang="en-US" altLang="zh-CN" sz="2000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254000" algn="l"/>
              </a:tabLst>
            </a:pPr>
            <a:endParaRPr lang="en-US" altLang="zh-CN" sz="2004" dirty="0" smtClean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4588240" y="0"/>
            <a:ext cx="1332156" cy="365125"/>
          </a:xfrm>
        </p:spPr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-1970568" y="2926388"/>
            <a:ext cx="452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RUHID172191 </a:t>
            </a: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от 30 августа 2017</a:t>
            </a:r>
            <a:endParaRPr lang="ru-RU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99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C:\Users\RedkoNX\Desktop\Гидрасек\Гидрасек-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6" r="18524" b="5673"/>
          <a:stretch/>
        </p:blipFill>
        <p:spPr bwMode="auto">
          <a:xfrm>
            <a:off x="502994" y="2394730"/>
            <a:ext cx="1848075" cy="205312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3401137"/>
              </p:ext>
            </p:extLst>
          </p:nvPr>
        </p:nvGraphicFramePr>
        <p:xfrm>
          <a:off x="1651792" y="840338"/>
          <a:ext cx="7010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511556" y="381000"/>
            <a:ext cx="8071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148E45"/>
                </a:solidFill>
                <a:latin typeface="Georgia" panose="02040502050405020303" pitchFamily="18" charset="0"/>
              </a:rPr>
              <a:t>Гидрасек</a:t>
            </a:r>
            <a:r>
              <a:rPr lang="ru-RU" sz="2000" b="1" dirty="0" smtClean="0">
                <a:solidFill>
                  <a:srgbClr val="148E45"/>
                </a:solidFill>
                <a:latin typeface="Georgia" panose="02040502050405020303" pitchFamily="18" charset="0"/>
              </a:rPr>
              <a:t> (</a:t>
            </a:r>
            <a:r>
              <a:rPr lang="ru-RU" sz="2000" b="1" dirty="0" err="1" smtClean="0">
                <a:solidFill>
                  <a:srgbClr val="148E45"/>
                </a:solidFill>
                <a:latin typeface="Georgia" panose="02040502050405020303" pitchFamily="18" charset="0"/>
              </a:rPr>
              <a:t>рацекадотрил</a:t>
            </a:r>
            <a:r>
              <a:rPr lang="ru-RU" sz="2000" b="1" dirty="0">
                <a:solidFill>
                  <a:srgbClr val="148E45"/>
                </a:solidFill>
                <a:latin typeface="Georgia" panose="02040502050405020303" pitchFamily="18" charset="0"/>
              </a:rPr>
              <a:t>) – </a:t>
            </a:r>
            <a:r>
              <a:rPr lang="ru-RU" sz="2000" b="1" dirty="0" smtClean="0">
                <a:solidFill>
                  <a:srgbClr val="148E45"/>
                </a:solidFill>
                <a:latin typeface="Georgia" panose="02040502050405020303" pitchFamily="18" charset="0"/>
              </a:rPr>
              <a:t>быстрый ответ острой диарее </a:t>
            </a:r>
            <a:endParaRPr lang="ru-RU" sz="2000" dirty="0">
              <a:solidFill>
                <a:srgbClr val="148E45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4" y="1041540"/>
            <a:ext cx="6254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154641" y="1907139"/>
            <a:ext cx="763439" cy="685798"/>
          </a:xfrm>
          <a:prstGeom prst="ellipse">
            <a:avLst/>
          </a:prstGeom>
          <a:blipFill dpi="0" rotWithShape="0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2380208" y="2709378"/>
            <a:ext cx="719384" cy="711913"/>
          </a:xfrm>
          <a:prstGeom prst="ellipse">
            <a:avLst/>
          </a:prstGeom>
          <a:blipFill dpi="0" rotWithShape="0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13000"/>
            </a:stretch>
          </a:blipFill>
          <a:ln>
            <a:solidFill>
              <a:srgbClr val="A1D3B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/>
          <p:cNvSpPr/>
          <p:nvPr/>
        </p:nvSpPr>
        <p:spPr>
          <a:xfrm>
            <a:off x="2392053" y="3537302"/>
            <a:ext cx="695694" cy="717480"/>
          </a:xfrm>
          <a:prstGeom prst="ellipse">
            <a:avLst/>
          </a:prstGeom>
          <a:blipFill dpi="0" rotWithShape="0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  <a:hueOff val="-338128"/>
              <a:satOff val="-26963"/>
              <a:lumOff val="20927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83" y="4574138"/>
            <a:ext cx="576064" cy="576064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79582" y="5412338"/>
            <a:ext cx="571485" cy="54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0" y="6451241"/>
            <a:ext cx="8991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en-US" sz="500" dirty="0" err="1" smtClean="0">
                <a:solidFill>
                  <a:schemeClr val="bg1"/>
                </a:solidFill>
                <a:latin typeface="Book Antiqua Bold+FPEF"/>
              </a:rPr>
              <a:t>Hinterleitner</a:t>
            </a:r>
            <a:r>
              <a:rPr lang="en-US" sz="500" dirty="0" smtClean="0">
                <a:solidFill>
                  <a:schemeClr val="bg1"/>
                </a:solidFill>
                <a:latin typeface="Book Antiqua Bold+FPEF"/>
              </a:rPr>
              <a:t> </a:t>
            </a:r>
            <a:r>
              <a:rPr lang="en-US" sz="500" dirty="0">
                <a:solidFill>
                  <a:schemeClr val="bg1"/>
                </a:solidFill>
                <a:latin typeface="Book Antiqua Bold+FPEF"/>
              </a:rPr>
              <a:t>TA</a:t>
            </a:r>
            <a:r>
              <a:rPr lang="en-US" sz="500" dirty="0">
                <a:solidFill>
                  <a:schemeClr val="bg1"/>
                </a:solidFill>
                <a:latin typeface="Book Antiqua+FPEF"/>
              </a:rPr>
              <a:t>, </a:t>
            </a:r>
            <a:r>
              <a:rPr lang="en-US" sz="500" dirty="0" err="1">
                <a:solidFill>
                  <a:schemeClr val="bg1"/>
                </a:solidFill>
                <a:latin typeface="Book Antiqua+FPEF"/>
              </a:rPr>
              <a:t>Petritsch</a:t>
            </a:r>
            <a:r>
              <a:rPr lang="en-US" sz="500" dirty="0">
                <a:solidFill>
                  <a:schemeClr val="bg1"/>
                </a:solidFill>
                <a:latin typeface="Book Antiqua+FPEF"/>
              </a:rPr>
              <a:t> W, </a:t>
            </a:r>
            <a:r>
              <a:rPr lang="en-US" sz="500" dirty="0" err="1">
                <a:solidFill>
                  <a:schemeClr val="bg1"/>
                </a:solidFill>
                <a:latin typeface="Book Antiqua+FPEF"/>
              </a:rPr>
              <a:t>Dimsity</a:t>
            </a:r>
            <a:r>
              <a:rPr lang="en-US" sz="500" dirty="0">
                <a:solidFill>
                  <a:schemeClr val="bg1"/>
                </a:solidFill>
                <a:latin typeface="Book Antiqua+FPEF"/>
              </a:rPr>
              <a:t> G, </a:t>
            </a:r>
            <a:r>
              <a:rPr lang="en-US" sz="500" dirty="0" err="1">
                <a:solidFill>
                  <a:schemeClr val="bg1"/>
                </a:solidFill>
                <a:latin typeface="Book Antiqua+FPEF"/>
              </a:rPr>
              <a:t>Berard</a:t>
            </a:r>
            <a:r>
              <a:rPr lang="en-US" sz="500" dirty="0">
                <a:solidFill>
                  <a:schemeClr val="bg1"/>
                </a:solidFill>
                <a:latin typeface="Book Antiqua+FPEF"/>
              </a:rPr>
              <a:t> H, </a:t>
            </a:r>
            <a:r>
              <a:rPr lang="en-US" sz="500" dirty="0" err="1">
                <a:solidFill>
                  <a:schemeClr val="bg1"/>
                </a:solidFill>
                <a:latin typeface="Book Antiqua+FPEF"/>
              </a:rPr>
              <a:t>Lecomte</a:t>
            </a:r>
            <a:r>
              <a:rPr lang="ru-RU" sz="500" dirty="0">
                <a:solidFill>
                  <a:schemeClr val="bg1"/>
                </a:solidFill>
                <a:latin typeface="Book Antiqua+FPEF"/>
              </a:rPr>
              <a:t> </a:t>
            </a:r>
            <a:r>
              <a:rPr lang="en-US" sz="500" dirty="0">
                <a:solidFill>
                  <a:schemeClr val="bg1"/>
                </a:solidFill>
                <a:latin typeface="Book Antiqua+FPEF"/>
              </a:rPr>
              <a:t>JM, </a:t>
            </a:r>
            <a:r>
              <a:rPr lang="en-US" sz="500" dirty="0" err="1">
                <a:solidFill>
                  <a:schemeClr val="bg1"/>
                </a:solidFill>
                <a:latin typeface="Book Antiqua+FPEF"/>
              </a:rPr>
              <a:t>Krejs</a:t>
            </a:r>
            <a:r>
              <a:rPr lang="en-US" sz="500" dirty="0">
                <a:solidFill>
                  <a:schemeClr val="bg1"/>
                </a:solidFill>
                <a:latin typeface="Book Antiqua+FPEF"/>
              </a:rPr>
              <a:t> GJ. </a:t>
            </a:r>
            <a:r>
              <a:rPr lang="en-US" sz="500" dirty="0" err="1">
                <a:solidFill>
                  <a:schemeClr val="bg1"/>
                </a:solidFill>
                <a:latin typeface="Book Antiqua+FPEF"/>
              </a:rPr>
              <a:t>Acetorphan</a:t>
            </a:r>
            <a:r>
              <a:rPr lang="en-US" sz="500" dirty="0">
                <a:solidFill>
                  <a:schemeClr val="bg1"/>
                </a:solidFill>
                <a:latin typeface="Book Antiqua+FPEF"/>
              </a:rPr>
              <a:t> prevents cholera-toxin induced water</a:t>
            </a:r>
            <a:r>
              <a:rPr lang="ru-RU" sz="500" dirty="0">
                <a:solidFill>
                  <a:schemeClr val="bg1"/>
                </a:solidFill>
                <a:latin typeface="Book Antiqua+FPEF"/>
              </a:rPr>
              <a:t> </a:t>
            </a:r>
            <a:r>
              <a:rPr lang="en-US" sz="500" dirty="0">
                <a:solidFill>
                  <a:schemeClr val="bg1"/>
                </a:solidFill>
                <a:latin typeface="Book Antiqua+FPEF"/>
              </a:rPr>
              <a:t>and electrolyte secretion in the human jejunum. </a:t>
            </a:r>
            <a:r>
              <a:rPr lang="en-US" sz="500" i="1" dirty="0" err="1">
                <a:solidFill>
                  <a:schemeClr val="bg1"/>
                </a:solidFill>
                <a:latin typeface="Book Antiqua Italic+FPEF"/>
              </a:rPr>
              <a:t>Eur</a:t>
            </a:r>
            <a:r>
              <a:rPr lang="en-US" sz="500" i="1" dirty="0">
                <a:solidFill>
                  <a:schemeClr val="bg1"/>
                </a:solidFill>
                <a:latin typeface="Book Antiqua Italic+FPEF"/>
              </a:rPr>
              <a:t> J</a:t>
            </a:r>
            <a:r>
              <a:rPr lang="ru-RU" sz="500" i="1" dirty="0">
                <a:solidFill>
                  <a:schemeClr val="bg1"/>
                </a:solidFill>
                <a:latin typeface="Book Antiqua Italic+FPEF"/>
              </a:rPr>
              <a:t> </a:t>
            </a:r>
            <a:r>
              <a:rPr lang="sv-SE" sz="500" i="1" dirty="0">
                <a:solidFill>
                  <a:schemeClr val="bg1"/>
                </a:solidFill>
                <a:latin typeface="Book Antiqua Italic+FPEF"/>
              </a:rPr>
              <a:t>Gastroenterol Hepatol </a:t>
            </a:r>
            <a:r>
              <a:rPr lang="sv-SE" sz="500" dirty="0">
                <a:solidFill>
                  <a:schemeClr val="bg1"/>
                </a:solidFill>
                <a:latin typeface="Book Antiqua+FPEF"/>
              </a:rPr>
              <a:t>1997; </a:t>
            </a:r>
            <a:r>
              <a:rPr lang="sv-SE" sz="500" dirty="0">
                <a:solidFill>
                  <a:schemeClr val="bg1"/>
                </a:solidFill>
                <a:latin typeface="Book Antiqua Bold+FPEF"/>
              </a:rPr>
              <a:t>9</a:t>
            </a:r>
            <a:r>
              <a:rPr lang="sv-SE" sz="500" dirty="0">
                <a:solidFill>
                  <a:schemeClr val="bg1"/>
                </a:solidFill>
                <a:latin typeface="Book Antiqua+FPEF"/>
              </a:rPr>
              <a:t>: 887-891</a:t>
            </a:r>
          </a:p>
          <a:p>
            <a:pPr marL="228600" lvl="0" indent="-228600">
              <a:buFontTx/>
              <a:buAutoNum type="arabicPeriod"/>
              <a:defRPr/>
            </a:pPr>
            <a:r>
              <a:rPr lang="ru-RU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Инструкция по медицинскому применению препарата </a:t>
            </a:r>
            <a:r>
              <a:rPr lang="ru-RU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Гидрасек</a:t>
            </a:r>
            <a:r>
              <a:rPr lang="ru-RU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(</a:t>
            </a:r>
            <a:r>
              <a:rPr lang="ru-RU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рацекадотрил</a:t>
            </a:r>
            <a:r>
              <a:rPr lang="ru-RU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), капсулы  100 мг от </a:t>
            </a:r>
            <a:r>
              <a:rPr lang="ru-RU" sz="5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21.02.2017</a:t>
            </a:r>
            <a:endParaRPr lang="ru-RU" sz="5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228600" lvl="0" indent="-228600">
              <a:buFontTx/>
              <a:buAutoNum type="arabicPeriod"/>
              <a:defRPr/>
            </a:pPr>
            <a:r>
              <a:rPr lang="en-US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Vetel</a:t>
            </a:r>
            <a:r>
              <a:rPr lang="en-US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JM, </a:t>
            </a:r>
            <a:r>
              <a:rPr lang="en-US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Berard</a:t>
            </a:r>
            <a:r>
              <a:rPr lang="en-US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H, </a:t>
            </a:r>
            <a:r>
              <a:rPr lang="en-US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Fretault</a:t>
            </a:r>
            <a:r>
              <a:rPr lang="en-US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N, </a:t>
            </a:r>
            <a:r>
              <a:rPr lang="en-US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Lecomte</a:t>
            </a:r>
            <a:r>
              <a:rPr lang="en-US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JM. Comparison of </a:t>
            </a:r>
            <a:r>
              <a:rPr lang="en-US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racecadotril</a:t>
            </a:r>
            <a:r>
              <a:rPr lang="en-US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and </a:t>
            </a:r>
            <a:r>
              <a:rPr lang="en-US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loperamide</a:t>
            </a:r>
            <a:r>
              <a:rPr lang="en-US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in adults with acute diarrhea. </a:t>
            </a:r>
            <a:r>
              <a:rPr lang="ru-RU" sz="500" i="1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Aliment</a:t>
            </a:r>
            <a:r>
              <a:rPr lang="ru-RU" sz="500" i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500" i="1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Pharmacol</a:t>
            </a:r>
            <a:r>
              <a:rPr lang="ru-RU" sz="500" i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500" i="1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Ther</a:t>
            </a:r>
            <a:r>
              <a:rPr lang="ru-RU" sz="500" i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. </a:t>
            </a:r>
            <a:r>
              <a:rPr lang="ru-RU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1999;13 </a:t>
            </a:r>
            <a:r>
              <a:rPr lang="ru-RU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Suppl</a:t>
            </a:r>
            <a:r>
              <a:rPr lang="ru-RU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5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6:21-26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Tormo</a:t>
            </a:r>
            <a:r>
              <a:rPr lang="en-US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R, </a:t>
            </a:r>
            <a:r>
              <a:rPr lang="en-US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Polanco</a:t>
            </a:r>
            <a:r>
              <a:rPr lang="en-US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I, Salazar-</a:t>
            </a:r>
            <a:r>
              <a:rPr lang="en-US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Lindo</a:t>
            </a:r>
            <a:r>
              <a:rPr lang="en-US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E, </a:t>
            </a:r>
            <a:r>
              <a:rPr lang="en-US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Goulet</a:t>
            </a:r>
            <a:r>
              <a:rPr lang="en-US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O. Acute infectious diarrhea in children: new insights in </a:t>
            </a:r>
            <a:r>
              <a:rPr lang="en-US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antisecretory</a:t>
            </a:r>
            <a:r>
              <a:rPr lang="en-US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treatment with </a:t>
            </a:r>
            <a:r>
              <a:rPr lang="en-US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racecadotril</a:t>
            </a:r>
            <a:r>
              <a:rPr lang="en-US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. </a:t>
            </a:r>
            <a:r>
              <a:rPr lang="en-US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Acta</a:t>
            </a:r>
            <a:r>
              <a:rPr lang="en-US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Paediatr</a:t>
            </a:r>
            <a:r>
              <a:rPr lang="en-US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. 2008;97(8):1008-1015</a:t>
            </a:r>
            <a:r>
              <a:rPr lang="en-US" sz="5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.</a:t>
            </a:r>
            <a:endParaRPr lang="ru-RU" sz="5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Gallelli</a:t>
            </a:r>
            <a:r>
              <a:rPr lang="en-US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L, </a:t>
            </a:r>
            <a:r>
              <a:rPr lang="en-US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Colosimo</a:t>
            </a:r>
            <a:r>
              <a:rPr lang="en-US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M, </a:t>
            </a:r>
            <a:r>
              <a:rPr lang="en-US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Tolotta</a:t>
            </a:r>
            <a:r>
              <a:rPr lang="en-US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GA, et al. Prospective randomized double-blind trial of </a:t>
            </a:r>
            <a:r>
              <a:rPr lang="en-US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racecadotril</a:t>
            </a:r>
            <a:r>
              <a:rPr lang="en-US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compared with </a:t>
            </a:r>
            <a:r>
              <a:rPr lang="en-US" sz="5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loperamide</a:t>
            </a:r>
            <a:r>
              <a:rPr lang="en-US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in elderly people with gastroenteritis living in nursing homes. </a:t>
            </a:r>
            <a:r>
              <a:rPr lang="ru-RU" sz="500" i="1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Eur</a:t>
            </a:r>
            <a:r>
              <a:rPr lang="ru-RU" sz="500" i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J </a:t>
            </a:r>
            <a:r>
              <a:rPr lang="ru-RU" sz="500" i="1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Clin</a:t>
            </a:r>
            <a:r>
              <a:rPr lang="ru-RU" sz="500" i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500" i="1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Pharmacol</a:t>
            </a:r>
            <a:r>
              <a:rPr lang="ru-RU" sz="500" i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. </a:t>
            </a:r>
            <a:r>
              <a:rPr lang="ru-RU" sz="5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2010;66(2):137-144</a:t>
            </a:r>
            <a:r>
              <a:rPr lang="ru-RU" sz="5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.</a:t>
            </a:r>
            <a:endParaRPr lang="en-US" sz="5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464161" y="-32363"/>
            <a:ext cx="1332156" cy="365125"/>
          </a:xfrm>
        </p:spPr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-1970568" y="2926388"/>
            <a:ext cx="452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RUHID172191 </a:t>
            </a: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от 30 августа 2017</a:t>
            </a:r>
            <a:endParaRPr lang="ru-RU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4525" y="488197"/>
            <a:ext cx="80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</a:rPr>
              <a:t>Гидрасек</a:t>
            </a:r>
            <a:r>
              <a:rPr lang="ru-RU" sz="2400" b="1" dirty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</a:rPr>
              <a:t>  (</a:t>
            </a:r>
            <a:r>
              <a:rPr lang="ru-RU" sz="2400" b="1" dirty="0" err="1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</a:rPr>
              <a:t>рацекадотрил</a:t>
            </a:r>
            <a:r>
              <a:rPr lang="ru-RU" sz="2400" b="1" dirty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</a:rPr>
              <a:t>)</a:t>
            </a:r>
          </a:p>
          <a:p>
            <a:r>
              <a:rPr lang="ru-RU" sz="2400" dirty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</a:rPr>
              <a:t>Уровень доказательности 1А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400" y="1628800"/>
            <a:ext cx="7750420" cy="224676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15 </a:t>
            </a:r>
            <a:r>
              <a:rPr lang="ru-RU" dirty="0" err="1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рандомизированных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  клинических исследований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10 клинических исследований с 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плацебо контролем</a:t>
            </a:r>
            <a:endParaRPr lang="ru-RU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rPr>
              <a:t>Мета-анализы и систематические обзоры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В клинических исследованиях с участием взрослых больных с острой диареей участвовали 3656 пациентов, из которых 2193 получали </a:t>
            </a:r>
            <a:r>
              <a:rPr lang="ru-RU" dirty="0" err="1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рацекадотрил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 (</a:t>
            </a:r>
            <a:r>
              <a:rPr lang="ru-RU" dirty="0" err="1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Гидрасек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Сравнительные исследования с </a:t>
            </a:r>
            <a:r>
              <a:rPr lang="ru-RU" dirty="0" err="1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лоперамидом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окреатидом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, </a:t>
            </a:r>
            <a:r>
              <a:rPr lang="en-US" sz="1400" dirty="0">
                <a:solidFill>
                  <a:prstClr val="black"/>
                </a:solidFill>
                <a:latin typeface="Georgia" panose="02040502050405020303" pitchFamily="18" charset="0"/>
              </a:rPr>
              <a:t>Saccharomyces </a:t>
            </a:r>
            <a:r>
              <a:rPr lang="en-US" sz="1400" dirty="0" err="1">
                <a:solidFill>
                  <a:prstClr val="black"/>
                </a:solidFill>
                <a:latin typeface="Georgia" panose="02040502050405020303" pitchFamily="18" charset="0"/>
              </a:rPr>
              <a:t>boulardii</a:t>
            </a:r>
            <a:r>
              <a:rPr lang="en-US" sz="1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(</a:t>
            </a:r>
            <a:r>
              <a:rPr lang="ru-RU" sz="1400" dirty="0" err="1">
                <a:solidFill>
                  <a:prstClr val="black"/>
                </a:solidFill>
                <a:latin typeface="Georgia" panose="02040502050405020303" pitchFamily="18" charset="0"/>
              </a:rPr>
              <a:t>Энтерол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-16535" y="6546087"/>
            <a:ext cx="9116291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 err="1">
                <a:latin typeface="Georgia" panose="02040502050405020303" pitchFamily="18" charset="0"/>
              </a:rPr>
              <a:t>Vetel</a:t>
            </a:r>
            <a:r>
              <a:rPr lang="en-US" sz="750" dirty="0">
                <a:latin typeface="Georgia" panose="02040502050405020303" pitchFamily="18" charset="0"/>
              </a:rPr>
              <a:t>, J.-M., et al. (2014) </a:t>
            </a:r>
            <a:r>
              <a:rPr lang="en-US" sz="750" dirty="0" err="1">
                <a:latin typeface="Georgia" panose="02040502050405020303" pitchFamily="18" charset="0"/>
              </a:rPr>
              <a:t>Racecadotril</a:t>
            </a:r>
            <a:r>
              <a:rPr lang="en-US" sz="750" dirty="0">
                <a:latin typeface="Georgia" panose="02040502050405020303" pitchFamily="18" charset="0"/>
              </a:rPr>
              <a:t> Efficacy in the Symptomatic Treatment of Adult Acute </a:t>
            </a:r>
            <a:r>
              <a:rPr lang="en-US" sz="750" dirty="0" err="1">
                <a:latin typeface="Georgia" panose="02040502050405020303" pitchFamily="18" charset="0"/>
              </a:rPr>
              <a:t>Diarrhoea</a:t>
            </a:r>
            <a:r>
              <a:rPr lang="en-US" sz="750" dirty="0">
                <a:latin typeface="Georgia" panose="02040502050405020303" pitchFamily="18" charset="0"/>
              </a:rPr>
              <a:t>: A Systematic Review and Meta-Analysis. International Journal of Clinical Medicine, 5, 361-375</a:t>
            </a:r>
            <a:endParaRPr lang="ru-RU" sz="750" dirty="0">
              <a:latin typeface="Georgia" panose="02040502050405020303" pitchFamily="18" charset="0"/>
            </a:endParaRPr>
          </a:p>
          <a:p>
            <a:r>
              <a:rPr lang="en-US" sz="750" dirty="0">
                <a:latin typeface="Georgia" panose="02040502050405020303" pitchFamily="18" charset="0"/>
              </a:rPr>
              <a:t>.</a:t>
            </a:r>
            <a:r>
              <a:rPr lang="en-US" sz="1000" dirty="0">
                <a:latin typeface="Calibri"/>
              </a:rPr>
              <a:t> Scientific </a:t>
            </a:r>
            <a:r>
              <a:rPr lang="en-US" sz="1000" dirty="0" err="1">
                <a:latin typeface="Calibri"/>
              </a:rPr>
              <a:t>broschure</a:t>
            </a:r>
            <a:r>
              <a:rPr lang="en-US" sz="1000" dirty="0">
                <a:latin typeface="Calibri"/>
              </a:rPr>
              <a:t> </a:t>
            </a:r>
            <a:r>
              <a:rPr lang="en-US" sz="1000" dirty="0" err="1">
                <a:latin typeface="Calibri"/>
              </a:rPr>
              <a:t>Racecadotril</a:t>
            </a:r>
            <a:r>
              <a:rPr lang="en-US" sz="1000" dirty="0">
                <a:latin typeface="Calibri"/>
              </a:rPr>
              <a:t> (Abbott, data on file</a:t>
            </a:r>
            <a:endParaRPr lang="ru-RU" sz="750" dirty="0">
              <a:latin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930" y="3897958"/>
            <a:ext cx="80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</a:rPr>
              <a:t>Гидрасек</a:t>
            </a:r>
            <a:r>
              <a:rPr lang="ru-RU" sz="2400" b="1" dirty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</a:rPr>
              <a:t>  (</a:t>
            </a:r>
            <a:r>
              <a:rPr lang="ru-RU" sz="2400" b="1" dirty="0" err="1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</a:rPr>
              <a:t>рацекадотрил</a:t>
            </a:r>
            <a:r>
              <a:rPr lang="ru-RU" sz="2400" b="1" dirty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</a:rPr>
              <a:t>)</a:t>
            </a:r>
          </a:p>
          <a:p>
            <a:r>
              <a:rPr lang="ru-RU" sz="2400" dirty="0">
                <a:solidFill>
                  <a:srgbClr val="00B050">
                    <a:lumMod val="50000"/>
                  </a:srgbClr>
                </a:solidFill>
                <a:latin typeface="Georgia" panose="02040502050405020303" pitchFamily="18" charset="0"/>
              </a:rPr>
              <a:t>включен в международные рекомендации</a:t>
            </a:r>
          </a:p>
        </p:txBody>
      </p:sp>
      <p:sp>
        <p:nvSpPr>
          <p:cNvPr id="8" name="AutoShape 2" descr="Bildergebnis für W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33593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 descr="Bildergebnis für ESPGH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5" b="31649"/>
          <a:stretch/>
        </p:blipFill>
        <p:spPr bwMode="auto">
          <a:xfrm>
            <a:off x="3362766" y="5029200"/>
            <a:ext cx="2590799" cy="97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 descr="Bildergebnis für AC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68" y="4728955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87546" y="-52387"/>
            <a:ext cx="1332156" cy="365125"/>
          </a:xfrm>
        </p:spPr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-1970568" y="2926388"/>
            <a:ext cx="452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RUHID172191 </a:t>
            </a: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от 30 августа 2017</a:t>
            </a:r>
            <a:endParaRPr lang="ru-RU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9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0" y="79154"/>
            <a:ext cx="8818605" cy="1416962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0" y="178035"/>
            <a:ext cx="8676502" cy="1219200"/>
          </a:xfrm>
          <a:prstGeom prst="homePlate">
            <a:avLst/>
          </a:prstGeom>
          <a:solidFill>
            <a:srgbClr val="CD9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6504" y="6546445"/>
            <a:ext cx="1418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i="1" dirty="0">
                <a:solidFill>
                  <a:prstClr val="black"/>
                </a:solidFill>
              </a:rPr>
              <a:t>Yao P, Xi </a:t>
            </a:r>
            <a:r>
              <a:rPr lang="en-US" sz="1400" i="1" dirty="0" smtClean="0">
                <a:solidFill>
                  <a:prstClr val="black"/>
                </a:solidFill>
              </a:rPr>
              <a:t>LL. </a:t>
            </a:r>
            <a:r>
              <a:rPr lang="ru-RU" sz="1400" i="1" dirty="0" smtClean="0">
                <a:solidFill>
                  <a:prstClr val="black"/>
                </a:solidFill>
              </a:rPr>
              <a:t>2011</a:t>
            </a: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0" y="0"/>
            <a:ext cx="8496300" cy="1219200"/>
          </a:xfrm>
          <a:prstGeom prst="homePlat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9050" y="22000"/>
            <a:ext cx="8610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Georgia" panose="02040502050405020303" pitchFamily="18" charset="0"/>
              </a:rPr>
              <a:t>Рацекадотрил</a:t>
            </a:r>
            <a:r>
              <a:rPr lang="ru-RU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Georgia" panose="02040502050405020303" pitchFamily="18" charset="0"/>
              </a:rPr>
              <a:t>в комплексной терапии </a:t>
            </a:r>
            <a:endParaRPr lang="ru-RU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Georgia" panose="02040502050405020303" pitchFamily="18" charset="0"/>
              </a:rPr>
              <a:t>с пероральной </a:t>
            </a:r>
            <a:r>
              <a:rPr lang="ru-RU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Georgia" panose="02040502050405020303" pitchFamily="18" charset="0"/>
              </a:rPr>
              <a:t>регидратацией</a:t>
            </a:r>
            <a:endParaRPr lang="ru-RU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9" y="3511702"/>
            <a:ext cx="1806575" cy="2251075"/>
          </a:xfrm>
          <a:prstGeom prst="rect">
            <a:avLst/>
          </a:prstGeom>
          <a:noFill/>
          <a:ln>
            <a:noFill/>
          </a:ln>
          <a:effectLst>
            <a:glow rad="101600">
              <a:srgbClr val="CD97C3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/>
          <a:stretch/>
        </p:blipFill>
        <p:spPr bwMode="auto">
          <a:xfrm>
            <a:off x="2585267" y="3528370"/>
            <a:ext cx="1752221" cy="2217737"/>
          </a:xfrm>
          <a:prstGeom prst="rect">
            <a:avLst/>
          </a:prstGeom>
          <a:noFill/>
          <a:ln>
            <a:noFill/>
          </a:ln>
          <a:effectLst>
            <a:glow rad="101600">
              <a:srgbClr val="CD97C3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91" y="3537319"/>
            <a:ext cx="1692275" cy="2228850"/>
          </a:xfrm>
          <a:prstGeom prst="rect">
            <a:avLst/>
          </a:prstGeom>
          <a:noFill/>
          <a:ln>
            <a:noFill/>
          </a:ln>
          <a:effectLst>
            <a:glow rad="101600">
              <a:srgbClr val="CD97C3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6"/>
          <a:stretch/>
        </p:blipFill>
        <p:spPr bwMode="auto">
          <a:xfrm>
            <a:off x="6795491" y="3559545"/>
            <a:ext cx="1815110" cy="2206625"/>
          </a:xfrm>
          <a:prstGeom prst="rect">
            <a:avLst/>
          </a:prstGeom>
          <a:noFill/>
          <a:ln>
            <a:noFill/>
          </a:ln>
          <a:effectLst>
            <a:glow rad="101600">
              <a:srgbClr val="CD97C3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"/>
          <p:cNvSpPr/>
          <p:nvPr/>
        </p:nvSpPr>
        <p:spPr>
          <a:xfrm>
            <a:off x="6795491" y="5888979"/>
            <a:ext cx="1815110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CD97C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90,9 </a:t>
            </a:r>
            <a:r>
              <a:rPr lang="pt-BR" sz="1100" b="1" dirty="0">
                <a:solidFill>
                  <a:srgbClr val="000000"/>
                </a:solidFill>
                <a:latin typeface="Georgia" panose="02040502050405020303" pitchFamily="18" charset="0"/>
              </a:rPr>
              <a:t>± </a:t>
            </a:r>
            <a:r>
              <a:rPr lang="pt-BR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21,4 </a:t>
            </a:r>
            <a:r>
              <a:rPr lang="pt-BR" sz="1100" b="1" dirty="0">
                <a:solidFill>
                  <a:srgbClr val="000000"/>
                </a:solidFill>
                <a:latin typeface="Georgia" panose="02040502050405020303" pitchFamily="18" charset="0"/>
              </a:rPr>
              <a:t>vs. </a:t>
            </a:r>
            <a:endParaRPr lang="ru-RU" sz="1100" b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56,8 </a:t>
            </a:r>
            <a:r>
              <a:rPr lang="pt-BR" sz="1100" b="1" dirty="0">
                <a:solidFill>
                  <a:srgbClr val="000000"/>
                </a:solidFill>
                <a:latin typeface="Georgia" panose="02040502050405020303" pitchFamily="18" charset="0"/>
              </a:rPr>
              <a:t>± </a:t>
            </a:r>
            <a:r>
              <a:rPr lang="pt-BR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20,5</a:t>
            </a:r>
            <a:r>
              <a:rPr lang="ru-RU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часы</a:t>
            </a:r>
            <a:r>
              <a:rPr lang="pt-BR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</a:t>
            </a:r>
            <a:endParaRPr lang="ru-RU" sz="11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Rectangle 11"/>
          <p:cNvSpPr/>
          <p:nvPr/>
        </p:nvSpPr>
        <p:spPr>
          <a:xfrm>
            <a:off x="6774569" y="2913055"/>
            <a:ext cx="1836032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CD97C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Продолжительность терапии, часы</a:t>
            </a:r>
            <a:endParaRPr lang="ru-RU" sz="11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Rectangle 12"/>
          <p:cNvSpPr/>
          <p:nvPr/>
        </p:nvSpPr>
        <p:spPr>
          <a:xfrm>
            <a:off x="4679045" y="2913054"/>
            <a:ext cx="1753966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CD97C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Продолжительность</a:t>
            </a: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дегидратации, часы</a:t>
            </a:r>
            <a:endParaRPr lang="ru-RU" sz="11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Rectangle 13"/>
          <p:cNvSpPr/>
          <p:nvPr/>
        </p:nvSpPr>
        <p:spPr>
          <a:xfrm>
            <a:off x="2585267" y="2913056"/>
            <a:ext cx="1752221" cy="600164"/>
          </a:xfrm>
          <a:prstGeom prst="rect">
            <a:avLst/>
          </a:prstGeom>
          <a:solidFill>
            <a:schemeClr val="bg1"/>
          </a:solidFill>
          <a:ln w="19050">
            <a:solidFill>
              <a:srgbClr val="CD97C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Продолжительность</a:t>
            </a:r>
          </a:p>
          <a:p>
            <a:pPr algn="ctr"/>
            <a:r>
              <a:rPr lang="ru-RU" sz="1100" b="1" dirty="0">
                <a:solidFill>
                  <a:prstClr val="black"/>
                </a:solidFill>
                <a:latin typeface="Georgia" panose="02040502050405020303" pitchFamily="18" charset="0"/>
              </a:rPr>
              <a:t>ж</a:t>
            </a:r>
            <a:r>
              <a:rPr lang="ru-RU" sz="11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идкого стула , часы</a:t>
            </a:r>
            <a:endParaRPr lang="ru-RU" sz="11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Rectangle 14"/>
          <p:cNvSpPr/>
          <p:nvPr/>
        </p:nvSpPr>
        <p:spPr>
          <a:xfrm>
            <a:off x="353019" y="2913056"/>
            <a:ext cx="1806575" cy="600164"/>
          </a:xfrm>
          <a:prstGeom prst="rect">
            <a:avLst/>
          </a:prstGeom>
          <a:solidFill>
            <a:schemeClr val="bg1"/>
          </a:solidFill>
          <a:ln w="19050">
            <a:solidFill>
              <a:srgbClr val="CD97C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Продолжительность</a:t>
            </a:r>
          </a:p>
          <a:p>
            <a:pPr algn="ctr"/>
            <a:r>
              <a:rPr lang="ru-RU" sz="1100" b="1" dirty="0">
                <a:solidFill>
                  <a:prstClr val="black"/>
                </a:solidFill>
                <a:latin typeface="Georgia" panose="02040502050405020303" pitchFamily="18" charset="0"/>
              </a:rPr>
              <a:t>у</a:t>
            </a:r>
            <a:r>
              <a:rPr lang="ru-RU" sz="11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чащенного стула , часы</a:t>
            </a:r>
            <a:endParaRPr lang="ru-RU" sz="11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Rectangle 6"/>
          <p:cNvSpPr/>
          <p:nvPr/>
        </p:nvSpPr>
        <p:spPr>
          <a:xfrm>
            <a:off x="353019" y="5888982"/>
            <a:ext cx="1806575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CD97C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64</a:t>
            </a:r>
            <a:r>
              <a:rPr lang="en-US" sz="1100" b="1" dirty="0">
                <a:solidFill>
                  <a:srgbClr val="000000"/>
                </a:solidFill>
                <a:latin typeface="Georgia" panose="02040502050405020303" pitchFamily="18" charset="0"/>
              </a:rPr>
              <a:t>,</a:t>
            </a:r>
            <a:r>
              <a:rPr lang="en-US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3 </a:t>
            </a:r>
            <a:r>
              <a:rPr lang="en-US" sz="1100" b="1" dirty="0">
                <a:solidFill>
                  <a:srgbClr val="000000"/>
                </a:solidFill>
                <a:latin typeface="Georgia" panose="02040502050405020303" pitchFamily="18" charset="0"/>
              </a:rPr>
              <a:t>± </a:t>
            </a:r>
            <a:r>
              <a:rPr lang="en-US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27,3 vs</a:t>
            </a:r>
            <a:r>
              <a:rPr lang="ru-RU" sz="1100" b="1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r>
              <a:rPr lang="en-US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ru-RU" sz="1100" b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33,3 </a:t>
            </a:r>
            <a:r>
              <a:rPr lang="en-US" sz="1100" b="1" dirty="0">
                <a:solidFill>
                  <a:srgbClr val="000000"/>
                </a:solidFill>
                <a:latin typeface="Georgia" panose="02040502050405020303" pitchFamily="18" charset="0"/>
              </a:rPr>
              <a:t>± </a:t>
            </a:r>
            <a:r>
              <a:rPr lang="en-US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24,0 </a:t>
            </a:r>
            <a:r>
              <a:rPr lang="ru-RU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часы</a:t>
            </a:r>
            <a:endParaRPr lang="ru-RU" sz="11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Rectangle 7"/>
          <p:cNvSpPr/>
          <p:nvPr/>
        </p:nvSpPr>
        <p:spPr>
          <a:xfrm>
            <a:off x="2585267" y="5888981"/>
            <a:ext cx="1752222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CD97C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70,8 </a:t>
            </a:r>
            <a:r>
              <a:rPr lang="en-US" sz="1100" b="1" dirty="0">
                <a:solidFill>
                  <a:srgbClr val="000000"/>
                </a:solidFill>
                <a:latin typeface="Georgia" panose="02040502050405020303" pitchFamily="18" charset="0"/>
              </a:rPr>
              <a:t>± </a:t>
            </a:r>
            <a:r>
              <a:rPr lang="en-US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12,8 </a:t>
            </a:r>
            <a:r>
              <a:rPr lang="en-US" sz="1100" b="1" dirty="0">
                <a:solidFill>
                  <a:srgbClr val="000000"/>
                </a:solidFill>
                <a:latin typeface="Georgia" panose="02040502050405020303" pitchFamily="18" charset="0"/>
              </a:rPr>
              <a:t>vs. </a:t>
            </a:r>
            <a:endParaRPr lang="ru-RU" sz="1100" b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47,8 </a:t>
            </a:r>
            <a:r>
              <a:rPr lang="en-US" sz="1100" b="1" dirty="0">
                <a:solidFill>
                  <a:srgbClr val="000000"/>
                </a:solidFill>
                <a:latin typeface="Georgia" panose="02040502050405020303" pitchFamily="18" charset="0"/>
              </a:rPr>
              <a:t>± </a:t>
            </a:r>
            <a:r>
              <a:rPr lang="en-US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10,5</a:t>
            </a:r>
            <a:r>
              <a:rPr lang="ru-RU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часы</a:t>
            </a:r>
            <a:r>
              <a:rPr lang="en-US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ru-RU" sz="11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Rectangle 8"/>
          <p:cNvSpPr/>
          <p:nvPr/>
        </p:nvSpPr>
        <p:spPr>
          <a:xfrm>
            <a:off x="4709891" y="5888980"/>
            <a:ext cx="1692275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CD97C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56,0 </a:t>
            </a:r>
            <a:r>
              <a:rPr lang="en-US" sz="1100" b="1" dirty="0">
                <a:solidFill>
                  <a:srgbClr val="000000"/>
                </a:solidFill>
                <a:latin typeface="Georgia" panose="02040502050405020303" pitchFamily="18" charset="0"/>
              </a:rPr>
              <a:t>± </a:t>
            </a:r>
            <a:r>
              <a:rPr lang="en-US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16,6 </a:t>
            </a:r>
            <a:r>
              <a:rPr lang="en-US" sz="1100" b="1" dirty="0">
                <a:solidFill>
                  <a:srgbClr val="000000"/>
                </a:solidFill>
                <a:latin typeface="Georgia" panose="02040502050405020303" pitchFamily="18" charset="0"/>
              </a:rPr>
              <a:t>vs. </a:t>
            </a:r>
            <a:endParaRPr lang="ru-RU" sz="1100" b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30,7 </a:t>
            </a:r>
            <a:r>
              <a:rPr lang="en-US" sz="1100" b="1" dirty="0">
                <a:solidFill>
                  <a:srgbClr val="000000"/>
                </a:solidFill>
                <a:latin typeface="Georgia" panose="02040502050405020303" pitchFamily="18" charset="0"/>
              </a:rPr>
              <a:t>± </a:t>
            </a:r>
            <a:r>
              <a:rPr lang="en-US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14,5 </a:t>
            </a:r>
            <a:r>
              <a:rPr lang="ru-RU" sz="11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часы</a:t>
            </a:r>
            <a:endParaRPr lang="ru-RU" sz="11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33969" y="1590649"/>
            <a:ext cx="8257582" cy="958593"/>
          </a:xfrm>
          <a:prstGeom prst="rect">
            <a:avLst/>
          </a:prstGeom>
          <a:solidFill>
            <a:schemeClr val="bg1"/>
          </a:solidFill>
          <a:ln w="19050">
            <a:solidFill>
              <a:srgbClr val="CD97C3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Сравнительное исследование  </a:t>
            </a:r>
            <a:r>
              <a:rPr lang="ru-RU" sz="1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(109 </a:t>
            </a: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взрослых пациентов с острой </a:t>
            </a:r>
            <a:r>
              <a:rPr lang="ru-RU" sz="1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диареей)</a:t>
            </a:r>
          </a:p>
          <a:p>
            <a:pPr algn="ctr"/>
            <a:endParaRPr lang="ru-RU" sz="11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/>
            <a:endParaRPr lang="ru-RU" sz="11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/>
            <a:endParaRPr lang="ru-RU" sz="11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79" y="1877119"/>
            <a:ext cx="7527941" cy="6861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12120" y="23973"/>
            <a:ext cx="1332156" cy="365125"/>
          </a:xfrm>
        </p:spPr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-2142018" y="3919899"/>
            <a:ext cx="452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eorgia" panose="02040502050405020303" pitchFamily="18" charset="0"/>
              </a:rPr>
              <a:t>RUHID172191 </a:t>
            </a:r>
            <a:r>
              <a:rPr lang="ru-RU" sz="1200" dirty="0" smtClean="0">
                <a:latin typeface="Georgia" panose="02040502050405020303" pitchFamily="18" charset="0"/>
              </a:rPr>
              <a:t>от 30 августа 2017</a:t>
            </a:r>
            <a:endParaRPr lang="ru-RU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428" y="859604"/>
            <a:ext cx="8001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</a:rPr>
              <a:t>МНН: </a:t>
            </a:r>
            <a:r>
              <a:rPr lang="ru-RU" dirty="0" err="1">
                <a:solidFill>
                  <a:prstClr val="black"/>
                </a:solidFill>
                <a:latin typeface="Georgia" panose="02040502050405020303" pitchFamily="18" charset="0"/>
              </a:rPr>
              <a:t>рацекадотрил</a:t>
            </a:r>
            <a:endParaRPr lang="ru-RU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</a:rPr>
              <a:t>Лекарственная форма: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капсулы 100 мг №10</a:t>
            </a:r>
          </a:p>
          <a:p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</a:rPr>
              <a:t>Показание: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симптоматическое лечение острой диареи у взрослых</a:t>
            </a:r>
          </a:p>
          <a:p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</a:rPr>
              <a:t>Способ приема и дозы: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100 мг х 3 раза не более 7 дней</a:t>
            </a:r>
          </a:p>
          <a:p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</a:rPr>
              <a:t>Механизм действия: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антисекреторный – подавление патологической секреции жидкости при острой диарее </a:t>
            </a:r>
          </a:p>
        </p:txBody>
      </p:sp>
      <p:sp>
        <p:nvSpPr>
          <p:cNvPr id="5" name="Freeform 3"/>
          <p:cNvSpPr/>
          <p:nvPr/>
        </p:nvSpPr>
        <p:spPr>
          <a:xfrm>
            <a:off x="506596" y="3839505"/>
            <a:ext cx="2232247" cy="779268"/>
          </a:xfrm>
          <a:custGeom>
            <a:avLst/>
            <a:gdLst>
              <a:gd name="connsiteX0" fmla="*/ 91440 w 1828800"/>
              <a:gd name="connsiteY0" fmla="*/ 0 h 548640"/>
              <a:gd name="connsiteX1" fmla="*/ 0 w 1828800"/>
              <a:gd name="connsiteY1" fmla="*/ 91440 h 548640"/>
              <a:gd name="connsiteX2" fmla="*/ 0 w 1828800"/>
              <a:gd name="connsiteY2" fmla="*/ 457200 h 548640"/>
              <a:gd name="connsiteX3" fmla="*/ 91440 w 1828800"/>
              <a:gd name="connsiteY3" fmla="*/ 548639 h 548640"/>
              <a:gd name="connsiteX4" fmla="*/ 1737359 w 1828800"/>
              <a:gd name="connsiteY4" fmla="*/ 548639 h 548640"/>
              <a:gd name="connsiteX5" fmla="*/ 1828799 w 1828800"/>
              <a:gd name="connsiteY5" fmla="*/ 457200 h 548640"/>
              <a:gd name="connsiteX6" fmla="*/ 1828799 w 1828800"/>
              <a:gd name="connsiteY6" fmla="*/ 91440 h 548640"/>
              <a:gd name="connsiteX7" fmla="*/ 1737359 w 1828800"/>
              <a:gd name="connsiteY7" fmla="*/ 0 h 548640"/>
              <a:gd name="connsiteX8" fmla="*/ 91440 w 1828800"/>
              <a:gd name="connsiteY8" fmla="*/ 0 h 548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828800" h="548640">
                <a:moveTo>
                  <a:pt x="91440" y="0"/>
                </a:moveTo>
                <a:cubicBezTo>
                  <a:pt x="41148" y="0"/>
                  <a:pt x="0" y="41148"/>
                  <a:pt x="0" y="91440"/>
                </a:cubicBezTo>
                <a:lnTo>
                  <a:pt x="0" y="457200"/>
                </a:lnTo>
                <a:cubicBezTo>
                  <a:pt x="0" y="507492"/>
                  <a:pt x="41148" y="548639"/>
                  <a:pt x="91440" y="548639"/>
                </a:cubicBezTo>
                <a:lnTo>
                  <a:pt x="1737359" y="548639"/>
                </a:lnTo>
                <a:cubicBezTo>
                  <a:pt x="1787652" y="548639"/>
                  <a:pt x="1828799" y="507492"/>
                  <a:pt x="1828799" y="457200"/>
                </a:cubicBezTo>
                <a:lnTo>
                  <a:pt x="1828799" y="91440"/>
                </a:lnTo>
                <a:cubicBezTo>
                  <a:pt x="1828799" y="41148"/>
                  <a:pt x="1787652" y="0"/>
                  <a:pt x="1737359" y="0"/>
                </a:cubicBezTo>
                <a:lnTo>
                  <a:pt x="91440" y="0"/>
                </a:lnTo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wrap="square" bIns="0" rtlCol="0" anchor="ctr"/>
          <a:lstStyle/>
          <a:p>
            <a:pPr algn="ctr">
              <a:defRPr/>
            </a:pPr>
            <a:r>
              <a:rPr lang="ru-RU" altLang="zh-CN" kern="0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Незамедлительно</a:t>
            </a:r>
            <a:endParaRPr lang="zh-CN" altLang="en-US" kern="0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7" name="Freeform 3"/>
          <p:cNvSpPr/>
          <p:nvPr/>
        </p:nvSpPr>
        <p:spPr>
          <a:xfrm>
            <a:off x="2974632" y="3896445"/>
            <a:ext cx="712735" cy="665387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wrap="square" bIns="0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3761346" y="2595286"/>
            <a:ext cx="1644396" cy="989883"/>
          </a:xfrm>
          <a:custGeom>
            <a:avLst/>
            <a:gdLst>
              <a:gd name="connsiteX0" fmla="*/ 0 w 1644396"/>
              <a:gd name="connsiteY0" fmla="*/ 217932 h 1309116"/>
              <a:gd name="connsiteX1" fmla="*/ 217932 w 1644396"/>
              <a:gd name="connsiteY1" fmla="*/ 0 h 1309116"/>
              <a:gd name="connsiteX2" fmla="*/ 1426464 w 1644396"/>
              <a:gd name="connsiteY2" fmla="*/ 0 h 1309116"/>
              <a:gd name="connsiteX3" fmla="*/ 1644395 w 1644396"/>
              <a:gd name="connsiteY3" fmla="*/ 217932 h 1309116"/>
              <a:gd name="connsiteX4" fmla="*/ 1644395 w 1644396"/>
              <a:gd name="connsiteY4" fmla="*/ 1091184 h 1309116"/>
              <a:gd name="connsiteX5" fmla="*/ 1426464 w 1644396"/>
              <a:gd name="connsiteY5" fmla="*/ 1309116 h 1309116"/>
              <a:gd name="connsiteX6" fmla="*/ 217932 w 1644396"/>
              <a:gd name="connsiteY6" fmla="*/ 1309116 h 1309116"/>
              <a:gd name="connsiteX7" fmla="*/ 0 w 1644396"/>
              <a:gd name="connsiteY7" fmla="*/ 1091184 h 1309116"/>
              <a:gd name="connsiteX8" fmla="*/ 0 w 1644396"/>
              <a:gd name="connsiteY8" fmla="*/ 217932 h 13091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44396" h="1309116">
                <a:moveTo>
                  <a:pt x="0" y="217932"/>
                </a:moveTo>
                <a:cubicBezTo>
                  <a:pt x="0" y="97536"/>
                  <a:pt x="97535" y="0"/>
                  <a:pt x="217932" y="0"/>
                </a:cubicBezTo>
                <a:lnTo>
                  <a:pt x="1426464" y="0"/>
                </a:lnTo>
                <a:cubicBezTo>
                  <a:pt x="1546859" y="0"/>
                  <a:pt x="1644395" y="97536"/>
                  <a:pt x="1644395" y="217932"/>
                </a:cubicBezTo>
                <a:lnTo>
                  <a:pt x="1644395" y="1091184"/>
                </a:lnTo>
                <a:cubicBezTo>
                  <a:pt x="1644395" y="1211580"/>
                  <a:pt x="1546859" y="1309116"/>
                  <a:pt x="1426464" y="1309116"/>
                </a:cubicBezTo>
                <a:lnTo>
                  <a:pt x="217932" y="1309116"/>
                </a:lnTo>
                <a:cubicBezTo>
                  <a:pt x="97535" y="1309116"/>
                  <a:pt x="0" y="1211580"/>
                  <a:pt x="0" y="1091184"/>
                </a:cubicBezTo>
                <a:lnTo>
                  <a:pt x="0" y="217932"/>
                </a:lnTo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wrap="square" bIns="0" rtlCol="0" anchor="ctr"/>
          <a:lstStyle/>
          <a:p>
            <a:pPr algn="ctr">
              <a:defRPr/>
            </a:pPr>
            <a:r>
              <a:rPr lang="ru-RU" altLang="zh-CN" kern="0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Утро</a:t>
            </a:r>
            <a:endParaRPr lang="zh-CN" altLang="en-US" kern="0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3764738" y="3747363"/>
            <a:ext cx="1644396" cy="963551"/>
          </a:xfrm>
          <a:custGeom>
            <a:avLst/>
            <a:gdLst>
              <a:gd name="connsiteX0" fmla="*/ 0 w 1644396"/>
              <a:gd name="connsiteY0" fmla="*/ 217932 h 1310639"/>
              <a:gd name="connsiteX1" fmla="*/ 217932 w 1644396"/>
              <a:gd name="connsiteY1" fmla="*/ 0 h 1310639"/>
              <a:gd name="connsiteX2" fmla="*/ 1426464 w 1644396"/>
              <a:gd name="connsiteY2" fmla="*/ 0 h 1310639"/>
              <a:gd name="connsiteX3" fmla="*/ 1644395 w 1644396"/>
              <a:gd name="connsiteY3" fmla="*/ 217932 h 1310639"/>
              <a:gd name="connsiteX4" fmla="*/ 1644395 w 1644396"/>
              <a:gd name="connsiteY4" fmla="*/ 1092707 h 1310639"/>
              <a:gd name="connsiteX5" fmla="*/ 1426464 w 1644396"/>
              <a:gd name="connsiteY5" fmla="*/ 1310639 h 1310639"/>
              <a:gd name="connsiteX6" fmla="*/ 217932 w 1644396"/>
              <a:gd name="connsiteY6" fmla="*/ 1310639 h 1310639"/>
              <a:gd name="connsiteX7" fmla="*/ 0 w 1644396"/>
              <a:gd name="connsiteY7" fmla="*/ 1092707 h 1310639"/>
              <a:gd name="connsiteX8" fmla="*/ 0 w 1644396"/>
              <a:gd name="connsiteY8" fmla="*/ 217932 h 13106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44396" h="1310639">
                <a:moveTo>
                  <a:pt x="0" y="217932"/>
                </a:moveTo>
                <a:cubicBezTo>
                  <a:pt x="0" y="97536"/>
                  <a:pt x="97535" y="0"/>
                  <a:pt x="217932" y="0"/>
                </a:cubicBezTo>
                <a:lnTo>
                  <a:pt x="1426464" y="0"/>
                </a:lnTo>
                <a:cubicBezTo>
                  <a:pt x="1546859" y="0"/>
                  <a:pt x="1644395" y="97536"/>
                  <a:pt x="1644395" y="217932"/>
                </a:cubicBezTo>
                <a:lnTo>
                  <a:pt x="1644395" y="1092707"/>
                </a:lnTo>
                <a:cubicBezTo>
                  <a:pt x="1644395" y="1213104"/>
                  <a:pt x="1546859" y="1310639"/>
                  <a:pt x="1426464" y="1310639"/>
                </a:cubicBezTo>
                <a:lnTo>
                  <a:pt x="217932" y="1310639"/>
                </a:lnTo>
                <a:cubicBezTo>
                  <a:pt x="97535" y="1310639"/>
                  <a:pt x="0" y="1213104"/>
                  <a:pt x="0" y="1092707"/>
                </a:cubicBezTo>
                <a:lnTo>
                  <a:pt x="0" y="217932"/>
                </a:lnTo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wrap="square" bIns="0" rtlCol="0" anchor="ctr"/>
          <a:lstStyle/>
          <a:p>
            <a:pPr algn="ctr">
              <a:defRPr/>
            </a:pPr>
            <a:r>
              <a:rPr lang="ru-RU" altLang="zh-CN" kern="0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День</a:t>
            </a:r>
            <a:endParaRPr lang="zh-CN" altLang="en-US" kern="0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3295" y="2770503"/>
            <a:ext cx="1089083" cy="1069002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394" y="2572485"/>
            <a:ext cx="1117975" cy="1086603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3788" y="3674039"/>
            <a:ext cx="1142254" cy="1110200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09134" y="4954491"/>
            <a:ext cx="1144235" cy="1100892"/>
          </a:xfrm>
          <a:prstGeom prst="rect">
            <a:avLst/>
          </a:prstGeom>
          <a:noFill/>
        </p:spPr>
      </p:pic>
      <p:sp>
        <p:nvSpPr>
          <p:cNvPr id="22" name="Прямоугольник 28"/>
          <p:cNvSpPr/>
          <p:nvPr/>
        </p:nvSpPr>
        <p:spPr>
          <a:xfrm>
            <a:off x="4135987" y="7140789"/>
            <a:ext cx="3627078" cy="367892"/>
          </a:xfrm>
          <a:prstGeom prst="rect">
            <a:avLst/>
          </a:prstGeom>
          <a:solidFill>
            <a:srgbClr val="D1E9F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altLang="zh-CN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основного приема пищи</a:t>
            </a:r>
            <a:endParaRPr lang="en-US" altLang="zh-CN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2380" y="3400788"/>
            <a:ext cx="2084898" cy="163449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До появления нормального стула, но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</a:rPr>
              <a:t>не более 7 дней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7275" y="6578995"/>
            <a:ext cx="8807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Georgia" panose="02040502050405020303" pitchFamily="18" charset="0"/>
              </a:rPr>
              <a:t>Инструкция по медицинскому применению лекарственного препарата </a:t>
            </a:r>
            <a:r>
              <a:rPr lang="ru-RU" sz="1200" dirty="0" err="1">
                <a:solidFill>
                  <a:schemeClr val="bg1"/>
                </a:solidFill>
                <a:latin typeface="Georgia" panose="02040502050405020303" pitchFamily="18" charset="0"/>
              </a:rPr>
              <a:t>Гидрасек</a:t>
            </a:r>
            <a:r>
              <a:rPr lang="ru-RU" sz="1200" dirty="0">
                <a:solidFill>
                  <a:schemeClr val="bg1"/>
                </a:solidFill>
                <a:latin typeface="Georgia" panose="02040502050405020303" pitchFamily="18" charset="0"/>
              </a:rPr>
              <a:t> 100 мг  от 21.02.2017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1035" y="303671"/>
            <a:ext cx="2988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ГИДРАСЕК</a:t>
            </a:r>
          </a:p>
        </p:txBody>
      </p:sp>
      <p:sp>
        <p:nvSpPr>
          <p:cNvPr id="29" name="Freeform 3"/>
          <p:cNvSpPr/>
          <p:nvPr/>
        </p:nvSpPr>
        <p:spPr>
          <a:xfrm>
            <a:off x="3749523" y="4946442"/>
            <a:ext cx="1644396" cy="963551"/>
          </a:xfrm>
          <a:custGeom>
            <a:avLst/>
            <a:gdLst>
              <a:gd name="connsiteX0" fmla="*/ 0 w 1644396"/>
              <a:gd name="connsiteY0" fmla="*/ 217932 h 1310639"/>
              <a:gd name="connsiteX1" fmla="*/ 217932 w 1644396"/>
              <a:gd name="connsiteY1" fmla="*/ 0 h 1310639"/>
              <a:gd name="connsiteX2" fmla="*/ 1426464 w 1644396"/>
              <a:gd name="connsiteY2" fmla="*/ 0 h 1310639"/>
              <a:gd name="connsiteX3" fmla="*/ 1644395 w 1644396"/>
              <a:gd name="connsiteY3" fmla="*/ 217932 h 1310639"/>
              <a:gd name="connsiteX4" fmla="*/ 1644395 w 1644396"/>
              <a:gd name="connsiteY4" fmla="*/ 1092707 h 1310639"/>
              <a:gd name="connsiteX5" fmla="*/ 1426464 w 1644396"/>
              <a:gd name="connsiteY5" fmla="*/ 1310639 h 1310639"/>
              <a:gd name="connsiteX6" fmla="*/ 217932 w 1644396"/>
              <a:gd name="connsiteY6" fmla="*/ 1310639 h 1310639"/>
              <a:gd name="connsiteX7" fmla="*/ 0 w 1644396"/>
              <a:gd name="connsiteY7" fmla="*/ 1092707 h 1310639"/>
              <a:gd name="connsiteX8" fmla="*/ 0 w 1644396"/>
              <a:gd name="connsiteY8" fmla="*/ 217932 h 13106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44396" h="1310639">
                <a:moveTo>
                  <a:pt x="0" y="217932"/>
                </a:moveTo>
                <a:cubicBezTo>
                  <a:pt x="0" y="97536"/>
                  <a:pt x="97535" y="0"/>
                  <a:pt x="217932" y="0"/>
                </a:cubicBezTo>
                <a:lnTo>
                  <a:pt x="1426464" y="0"/>
                </a:lnTo>
                <a:cubicBezTo>
                  <a:pt x="1546859" y="0"/>
                  <a:pt x="1644395" y="97536"/>
                  <a:pt x="1644395" y="217932"/>
                </a:cubicBezTo>
                <a:lnTo>
                  <a:pt x="1644395" y="1092707"/>
                </a:lnTo>
                <a:cubicBezTo>
                  <a:pt x="1644395" y="1213104"/>
                  <a:pt x="1546859" y="1310639"/>
                  <a:pt x="1426464" y="1310639"/>
                </a:cubicBezTo>
                <a:lnTo>
                  <a:pt x="217932" y="1310639"/>
                </a:lnTo>
                <a:cubicBezTo>
                  <a:pt x="97535" y="1310639"/>
                  <a:pt x="0" y="1213104"/>
                  <a:pt x="0" y="1092707"/>
                </a:cubicBezTo>
                <a:lnTo>
                  <a:pt x="0" y="217932"/>
                </a:lnTo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wrap="square" bIns="0" rtlCol="0" anchor="ctr"/>
          <a:lstStyle/>
          <a:p>
            <a:pPr algn="ctr">
              <a:defRPr/>
            </a:pPr>
            <a:r>
              <a:rPr lang="ru-RU" altLang="zh-CN" kern="0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Вечер</a:t>
            </a:r>
            <a:endParaRPr lang="zh-CN" altLang="en-US" kern="0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60881" y="0"/>
            <a:ext cx="1332156" cy="365125"/>
          </a:xfrm>
        </p:spPr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-1970568" y="2926388"/>
            <a:ext cx="452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RUHID172191 </a:t>
            </a: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от 30 августа 2017</a:t>
            </a:r>
            <a:endParaRPr lang="ru-RU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8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55" y="0"/>
            <a:ext cx="6951215" cy="62252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1904" y="6364226"/>
            <a:ext cx="7865793" cy="46165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 defTabSz="914341"/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Клиническая фармакология и фармакотерапия в реальной врачебной практике : мастер-класс : учебник / В. И. Петров. - 2011. - 880 с.</a:t>
            </a:r>
          </a:p>
        </p:txBody>
      </p:sp>
    </p:spTree>
    <p:extLst>
      <p:ext uri="{BB962C8B-B14F-4D97-AF65-F5344CB8AC3E}">
        <p14:creationId xmlns:p14="http://schemas.microsoft.com/office/powerpoint/2010/main" val="37468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81396" y="618959"/>
            <a:ext cx="82296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rgbClr val="18A85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Чем опасна острая диарея?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Дегидратация - потеря воды и электролитов с жидким стулом, является ведущей причиной развития осложнений и летальных исходов при острой диарее </a:t>
            </a: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</a:rPr>
              <a:t>[1]</a:t>
            </a:r>
            <a:endParaRPr lang="ru-RU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1588" y="2783079"/>
            <a:ext cx="4341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b="1" kern="0" dirty="0">
                <a:solidFill>
                  <a:prstClr val="black"/>
                </a:solidFill>
                <a:latin typeface="Georgia" panose="02040502050405020303" pitchFamily="18" charset="0"/>
              </a:rPr>
              <a:t>Острая диарея является причиной смерти  2,5 млн человек в год </a:t>
            </a:r>
            <a:r>
              <a:rPr lang="en-US" b="1" kern="0" dirty="0">
                <a:solidFill>
                  <a:prstClr val="black"/>
                </a:solidFill>
                <a:latin typeface="Georgia" panose="02040502050405020303" pitchFamily="18" charset="0"/>
              </a:rPr>
              <a:t>[1,2]</a:t>
            </a:r>
            <a:r>
              <a:rPr lang="ru-RU" b="1" kern="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7494" y="5805263"/>
            <a:ext cx="7366560" cy="58477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D0D0D"/>
                </a:solidFill>
                <a:latin typeface="Georgia" panose="02040502050405020303" pitchFamily="18" charset="0"/>
                <a:ea typeface="Times New Roman"/>
              </a:rPr>
              <a:t>Среди взрослой популяции </a:t>
            </a:r>
            <a:r>
              <a:rPr lang="ru-RU" sz="1600" b="1" dirty="0">
                <a:solidFill>
                  <a:srgbClr val="0D0D0D"/>
                </a:solidFill>
                <a:latin typeface="Georgia" panose="02040502050405020303" pitchFamily="18" charset="0"/>
                <a:ea typeface="Times New Roman"/>
              </a:rPr>
              <a:t>85% смертей от острой диареи отмечаются у лиц старше 65 лет </a:t>
            </a:r>
            <a:r>
              <a:rPr lang="en-US" sz="1600" b="1" dirty="0">
                <a:solidFill>
                  <a:srgbClr val="0D0D0D"/>
                </a:solidFill>
                <a:latin typeface="Georgia" panose="02040502050405020303" pitchFamily="18" charset="0"/>
                <a:ea typeface="Times New Roman"/>
              </a:rPr>
              <a:t>[4]</a:t>
            </a:r>
            <a:endParaRPr lang="ru-RU" sz="16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1588" y="4194920"/>
            <a:ext cx="4341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D0D0D"/>
                </a:solidFill>
                <a:latin typeface="Georgia" panose="02040502050405020303" pitchFamily="18" charset="0"/>
                <a:ea typeface="Times New Roman"/>
              </a:rPr>
              <a:t>В России в период с 2015 по 2016 гг. острые кишечные инфекции  стали причиной смерти более 600 человек</a:t>
            </a:r>
            <a:r>
              <a:rPr lang="en-US" b="1" kern="0" dirty="0">
                <a:solidFill>
                  <a:prstClr val="black"/>
                </a:solidFill>
                <a:latin typeface="Georgia" panose="02040502050405020303" pitchFamily="18" charset="0"/>
              </a:rPr>
              <a:t>[</a:t>
            </a:r>
            <a:r>
              <a:rPr lang="ru-RU" b="1" kern="0" dirty="0">
                <a:solidFill>
                  <a:prstClr val="black"/>
                </a:solidFill>
                <a:latin typeface="Georgia" panose="02040502050405020303" pitchFamily="18" charset="0"/>
              </a:rPr>
              <a:t>3</a:t>
            </a:r>
            <a:r>
              <a:rPr lang="en-US" b="1" kern="0" dirty="0">
                <a:solidFill>
                  <a:prstClr val="black"/>
                </a:solidFill>
                <a:latin typeface="Georgia" panose="02040502050405020303" pitchFamily="18" charset="0"/>
              </a:rPr>
              <a:t>]</a:t>
            </a:r>
            <a:r>
              <a:rPr lang="ru-RU" b="1" kern="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endParaRPr lang="ru-RU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748" y="6458729"/>
            <a:ext cx="8964488" cy="435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500" dirty="0" err="1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  <a:t>Diarrhoeal</a:t>
            </a:r>
            <a:r>
              <a:rPr lang="en-US" sz="500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  <a:t> disease. Fact sheet N°330". World Health Organization. April 2013. http://www.who.int/mediacentre/factsheets/fs330/en/</a:t>
            </a:r>
            <a:endParaRPr lang="ru-RU" sz="500" dirty="0">
              <a:solidFill>
                <a:prstClr val="black"/>
              </a:solidFill>
              <a:latin typeface="Georgia" panose="02040502050405020303" pitchFamily="18" charset="0"/>
              <a:ea typeface="Times New Roman"/>
            </a:endParaRPr>
          </a:p>
          <a:p>
            <a:pPr marL="342900" indent="-342900">
              <a:buFontTx/>
              <a:buAutoNum type="arabicPeriod"/>
            </a:pPr>
            <a:r>
              <a:rPr lang="en-US" altLang="zh-CN" sz="500" dirty="0">
                <a:solidFill>
                  <a:srgbClr val="000000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The</a:t>
            </a:r>
            <a:r>
              <a:rPr lang="en-US" altLang="zh-CN" sz="500" dirty="0">
                <a:solidFill>
                  <a:prstClr val="black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500" dirty="0">
                <a:solidFill>
                  <a:srgbClr val="000000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World</a:t>
            </a:r>
            <a:r>
              <a:rPr lang="en-US" altLang="zh-CN" sz="500" dirty="0">
                <a:solidFill>
                  <a:prstClr val="black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500" dirty="0">
                <a:solidFill>
                  <a:srgbClr val="000000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Health</a:t>
            </a:r>
            <a:r>
              <a:rPr lang="en-US" altLang="zh-CN" sz="500" dirty="0">
                <a:solidFill>
                  <a:prstClr val="black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500" dirty="0">
                <a:solidFill>
                  <a:srgbClr val="000000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Organization.</a:t>
            </a:r>
            <a:r>
              <a:rPr lang="en-US" altLang="zh-CN" sz="500" dirty="0">
                <a:solidFill>
                  <a:prstClr val="black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500" i="1" dirty="0">
                <a:solidFill>
                  <a:srgbClr val="000000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The</a:t>
            </a:r>
            <a:r>
              <a:rPr lang="en-US" altLang="zh-CN" sz="500" dirty="0">
                <a:solidFill>
                  <a:prstClr val="black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500" i="1" dirty="0">
                <a:solidFill>
                  <a:srgbClr val="000000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Global</a:t>
            </a:r>
            <a:r>
              <a:rPr lang="en-US" altLang="zh-CN" sz="500" dirty="0">
                <a:solidFill>
                  <a:prstClr val="black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500" i="1" dirty="0">
                <a:solidFill>
                  <a:srgbClr val="000000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Burden</a:t>
            </a:r>
            <a:r>
              <a:rPr lang="en-US" altLang="zh-CN" sz="500" dirty="0">
                <a:solidFill>
                  <a:prstClr val="black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500" i="1" dirty="0">
                <a:solidFill>
                  <a:srgbClr val="000000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of</a:t>
            </a:r>
            <a:r>
              <a:rPr lang="en-US" altLang="zh-CN" sz="500" dirty="0">
                <a:solidFill>
                  <a:prstClr val="black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500" i="1" dirty="0">
                <a:solidFill>
                  <a:srgbClr val="000000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Disease:</a:t>
            </a:r>
            <a:r>
              <a:rPr lang="en-US" altLang="zh-CN" sz="500" dirty="0">
                <a:solidFill>
                  <a:prstClr val="black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500" i="1" dirty="0">
                <a:solidFill>
                  <a:srgbClr val="000000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2004</a:t>
            </a:r>
            <a:r>
              <a:rPr lang="en-US" altLang="zh-CN" sz="500" dirty="0">
                <a:solidFill>
                  <a:prstClr val="black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500" i="1" dirty="0">
                <a:solidFill>
                  <a:srgbClr val="000000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update</a:t>
            </a:r>
            <a:r>
              <a:rPr lang="en-US" altLang="zh-CN" sz="500" dirty="0">
                <a:solidFill>
                  <a:srgbClr val="000000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.</a:t>
            </a:r>
            <a:r>
              <a:rPr lang="en-US" altLang="zh-CN" sz="500" dirty="0">
                <a:solidFill>
                  <a:prstClr val="black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500" dirty="0">
                <a:solidFill>
                  <a:srgbClr val="000000"/>
                </a:solidFill>
                <a:latin typeface="Georgia" panose="02040502050405020303" pitchFamily="18" charset="0"/>
                <a:ea typeface="宋体"/>
                <a:cs typeface="Arial" panose="020B0604020202020204" pitchFamily="34" charset="0"/>
              </a:rPr>
              <a:t>2008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500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  <a:t>Федеральная служба государственной статистики. Заболеваемость населения отдельными инфекционными заболеваниями в 2016 году (данные </a:t>
            </a:r>
            <a:r>
              <a:rPr lang="ru-RU" sz="500" dirty="0" err="1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  <a:t>Роспотребнадзора</a:t>
            </a:r>
            <a:r>
              <a:rPr lang="ru-RU" sz="500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  <a:t>). </a:t>
            </a:r>
            <a:r>
              <a:rPr lang="en-US" sz="500" u="sng" dirty="0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http</a:t>
            </a:r>
            <a:r>
              <a:rPr lang="ru-RU" sz="500" u="sng" dirty="0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://</a:t>
            </a:r>
            <a:r>
              <a:rPr lang="en-US" sz="500" u="sng" dirty="0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www</a:t>
            </a:r>
            <a:r>
              <a:rPr lang="ru-RU" sz="500" u="sng" dirty="0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.</a:t>
            </a:r>
            <a:r>
              <a:rPr lang="en-US" sz="500" u="sng" dirty="0" err="1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gks</a:t>
            </a:r>
            <a:r>
              <a:rPr lang="ru-RU" sz="500" u="sng" dirty="0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.</a:t>
            </a:r>
            <a:r>
              <a:rPr lang="en-US" sz="500" u="sng" dirty="0" err="1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ru</a:t>
            </a:r>
            <a:r>
              <a:rPr lang="ru-RU" sz="500" u="sng" dirty="0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/</a:t>
            </a:r>
            <a:r>
              <a:rPr lang="en-US" sz="500" u="sng" dirty="0" err="1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bgd</a:t>
            </a:r>
            <a:r>
              <a:rPr lang="ru-RU" sz="500" u="sng" dirty="0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/</a:t>
            </a:r>
            <a:r>
              <a:rPr lang="en-US" sz="500" u="sng" dirty="0" err="1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regl</a:t>
            </a:r>
            <a:r>
              <a:rPr lang="ru-RU" sz="500" u="sng" dirty="0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/</a:t>
            </a:r>
            <a:r>
              <a:rPr lang="en-US" sz="500" u="sng" dirty="0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b</a:t>
            </a:r>
            <a:r>
              <a:rPr lang="ru-RU" sz="500" u="sng" dirty="0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17_01/</a:t>
            </a:r>
            <a:r>
              <a:rPr lang="en-US" sz="500" u="sng" dirty="0" err="1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IssWWW</a:t>
            </a:r>
            <a:r>
              <a:rPr lang="ru-RU" sz="500" u="sng" dirty="0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.</a:t>
            </a:r>
            <a:r>
              <a:rPr lang="en-US" sz="500" u="sng" dirty="0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exe</a:t>
            </a:r>
            <a:r>
              <a:rPr lang="ru-RU" sz="500" u="sng" dirty="0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/</a:t>
            </a:r>
            <a:r>
              <a:rPr lang="en-US" sz="500" u="sng" dirty="0" err="1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Stg</a:t>
            </a:r>
            <a:r>
              <a:rPr lang="ru-RU" sz="500" u="sng" dirty="0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/</a:t>
            </a:r>
            <a:r>
              <a:rPr lang="en-US" sz="500" u="sng" dirty="0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d</a:t>
            </a:r>
            <a:r>
              <a:rPr lang="ru-RU" sz="500" u="sng" dirty="0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01/3-3.</a:t>
            </a:r>
            <a:r>
              <a:rPr lang="en-US" sz="500" u="sng" dirty="0">
                <a:solidFill>
                  <a:srgbClr val="0000FF"/>
                </a:solidFill>
                <a:latin typeface="Georgia" panose="02040502050405020303" pitchFamily="18" charset="0"/>
                <a:ea typeface="Times New Roman"/>
                <a:hlinkClick r:id="rId3"/>
              </a:rPr>
              <a:t>doc</a:t>
            </a:r>
            <a:endParaRPr lang="en-US" sz="500" u="sng" dirty="0">
              <a:solidFill>
                <a:srgbClr val="0000FF"/>
              </a:solidFill>
              <a:latin typeface="Georgia" panose="02040502050405020303" pitchFamily="18" charset="0"/>
              <a:ea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500" dirty="0">
                <a:solidFill>
                  <a:prstClr val="black"/>
                </a:solidFill>
                <a:latin typeface="Times New Roman"/>
                <a:ea typeface="Times New Roman"/>
              </a:rPr>
              <a:t>Федеральная служба государственной статистики. Сведения о смертности населения по причинам смерти по Российской Федерации (за январь - декабрь 2016 года). </a:t>
            </a:r>
            <a:r>
              <a:rPr lang="en-US" sz="500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http</a:t>
            </a:r>
            <a:r>
              <a:rPr lang="ru-RU" sz="500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://</a:t>
            </a:r>
            <a:r>
              <a:rPr lang="en-US" sz="500" u="sng" dirty="0" err="1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gks</a:t>
            </a:r>
            <a:r>
              <a:rPr lang="ru-RU" sz="500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.</a:t>
            </a:r>
            <a:r>
              <a:rPr lang="en-US" sz="500" u="sng" dirty="0" err="1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ru</a:t>
            </a:r>
            <a:r>
              <a:rPr lang="ru-RU" sz="500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/</a:t>
            </a:r>
            <a:r>
              <a:rPr lang="en-US" sz="500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free</a:t>
            </a:r>
            <a:r>
              <a:rPr lang="ru-RU" sz="500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_</a:t>
            </a:r>
            <a:r>
              <a:rPr lang="en-US" sz="500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doc</a:t>
            </a:r>
            <a:r>
              <a:rPr lang="ru-RU" sz="500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/2016/</a:t>
            </a:r>
            <a:r>
              <a:rPr lang="en-US" sz="500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demo</a:t>
            </a:r>
            <a:r>
              <a:rPr lang="ru-RU" sz="500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/</a:t>
            </a:r>
            <a:r>
              <a:rPr lang="en-US" sz="500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t</a:t>
            </a:r>
            <a:r>
              <a:rPr lang="ru-RU" sz="500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3_3.</a:t>
            </a:r>
            <a:r>
              <a:rPr lang="en-US" sz="500" u="sng" dirty="0" err="1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xls</a:t>
            </a:r>
            <a:endParaRPr lang="ru-RU" sz="5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751" b="75076" l="3273" r="32818">
                        <a14:foregroundMark x1="25636" y1="53040" x2="27182" y2="53495"/>
                        <a14:foregroundMark x1="28545" y1="56535" x2="28909" y2="57295"/>
                        <a14:foregroundMark x1="29455" y1="59726" x2="29818" y2="60030"/>
                        <a14:foregroundMark x1="27727" y1="67781" x2="27545" y2="66565"/>
                        <a14:foregroundMark x1="18364" y1="70517" x2="17909" y2="71581"/>
                        <a14:foregroundMark x1="16364" y1="56535" x2="15818" y2="58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744" b="21986"/>
          <a:stretch/>
        </p:blipFill>
        <p:spPr>
          <a:xfrm>
            <a:off x="1115615" y="1533359"/>
            <a:ext cx="2752919" cy="386189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33339" y="-42638"/>
            <a:ext cx="1332156" cy="365125"/>
          </a:xfrm>
        </p:spPr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774915-764C-4F6A-88BA-8F9BDACD2DB8}"/>
              </a:ext>
            </a:extLst>
          </p:cNvPr>
          <p:cNvSpPr txBox="1"/>
          <p:nvPr/>
        </p:nvSpPr>
        <p:spPr>
          <a:xfrm rot="5400000">
            <a:off x="-2122968" y="2773988"/>
            <a:ext cx="452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</a:rPr>
              <a:t>RUHID172191</a:t>
            </a:r>
            <a:r>
              <a:rPr lang="ru-RU" sz="1200" dirty="0">
                <a:latin typeface="Georgia" panose="02040502050405020303" pitchFamily="18" charset="0"/>
              </a:rPr>
              <a:t>(1)</a:t>
            </a:r>
            <a:r>
              <a:rPr lang="en-US" sz="1200" dirty="0">
                <a:latin typeface="Georgia" panose="02040502050405020303" pitchFamily="18" charset="0"/>
              </a:rPr>
              <a:t> </a:t>
            </a:r>
            <a:r>
              <a:rPr lang="ru-RU" sz="1200" dirty="0">
                <a:latin typeface="Georgia" panose="02040502050405020303" pitchFamily="18" charset="0"/>
              </a:rPr>
              <a:t>от 25 августа 2019</a:t>
            </a:r>
          </a:p>
        </p:txBody>
      </p:sp>
    </p:spTree>
    <p:extLst>
      <p:ext uri="{BB962C8B-B14F-4D97-AF65-F5344CB8AC3E}">
        <p14:creationId xmlns:p14="http://schemas.microsoft.com/office/powerpoint/2010/main" val="39525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9632" y="404664"/>
            <a:ext cx="6120680" cy="136434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/>
              </a:rPr>
              <a:t>90%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/>
              </a:rPr>
              <a:t>причин острой диареи – инфекционные агенты</a:t>
            </a:r>
          </a:p>
          <a:p>
            <a:pPr marL="342878" indent="-342878" algn="r">
              <a:buFont typeface="Wingdings" panose="05000000000000000000" pitchFamily="2" charset="2"/>
              <a:buChar char="§"/>
            </a:pP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82494" y="6498964"/>
            <a:ext cx="8976262" cy="405239"/>
          </a:xfrm>
          <a:prstGeom prst="rect">
            <a:avLst/>
          </a:prstGeom>
          <a:noFill/>
        </p:spPr>
        <p:txBody>
          <a:bodyPr wrap="square" lIns="0" tIns="0" rIns="0" bIns="45717" rtlCol="0">
            <a:spAutoFit/>
          </a:bodyPr>
          <a:lstStyle/>
          <a:p>
            <a:pPr marL="228585" indent="-228585">
              <a:lnSpc>
                <a:spcPts val="800"/>
              </a:lnSpc>
              <a:buFont typeface="+mj-lt"/>
              <a:buAutoNum type="arabicPeriod"/>
            </a:pPr>
            <a:r>
              <a: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Camilleri M, et al. </a:t>
            </a:r>
            <a:r>
              <a:rPr lang="en-US" altLang="zh-CN" sz="900" i="1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Harrison's</a:t>
            </a:r>
            <a:r>
              <a: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900" i="1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Principles</a:t>
            </a:r>
            <a:r>
              <a: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900" i="1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of</a:t>
            </a:r>
            <a:r>
              <a: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900" i="1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Internal</a:t>
            </a:r>
            <a:r>
              <a: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900" i="1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Medicine</a:t>
            </a:r>
            <a:r>
              <a: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. 18th ed. USA: McGraw-Hill; 2012. 2008:308-319.</a:t>
            </a:r>
          </a:p>
          <a:p>
            <a:pPr marL="228585" indent="-228585">
              <a:lnSpc>
                <a:spcPts val="1000"/>
              </a:lnSpc>
              <a:buFont typeface="+mj-lt"/>
              <a:buAutoNum type="arabicPeriod"/>
            </a:pPr>
            <a:r>
              <a: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Cooke M. </a:t>
            </a:r>
            <a:r>
              <a:rPr lang="en-US" altLang="zh-CN" sz="900" i="1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S</a:t>
            </a:r>
            <a:r>
              <a: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900" i="1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Afr</a:t>
            </a:r>
            <a:r>
              <a: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900" i="1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J</a:t>
            </a:r>
            <a:r>
              <a: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900" i="1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Clin</a:t>
            </a:r>
            <a:r>
              <a: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900" i="1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Nutr</a:t>
            </a:r>
            <a:r>
              <a: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2010;23(1) Supplement:S42-S46</a:t>
            </a:r>
            <a:endParaRPr lang="ru-RU" altLang="zh-CN" sz="900" dirty="0">
              <a:solidFill>
                <a:prstClr val="white"/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  <a:p>
            <a:pPr marL="228585" indent="-228585">
              <a:lnSpc>
                <a:spcPts val="1000"/>
              </a:lnSpc>
              <a:buFont typeface="+mj-lt"/>
              <a:buAutoNum type="arabicPeriod"/>
            </a:pPr>
            <a:r>
              <a:rPr lang="en-US" sz="1000" dirty="0">
                <a:solidFill>
                  <a:prstClr val="white"/>
                </a:solidFill>
                <a:latin typeface="Calibri"/>
              </a:rPr>
              <a:t>Harrison’s </a:t>
            </a:r>
            <a:r>
              <a:rPr lang="en-US" sz="1000" dirty="0" err="1">
                <a:solidFill>
                  <a:prstClr val="white"/>
                </a:solidFill>
                <a:latin typeface="Calibri"/>
              </a:rPr>
              <a:t>Priciples</a:t>
            </a:r>
            <a:r>
              <a:rPr lang="en-US" sz="1000" dirty="0">
                <a:solidFill>
                  <a:prstClr val="white"/>
                </a:solidFill>
                <a:latin typeface="Calibri"/>
              </a:rPr>
              <a:t> of Internal Medicine 17</a:t>
            </a:r>
            <a:r>
              <a:rPr lang="en-US" sz="1000" baseline="30000" dirty="0">
                <a:solidFill>
                  <a:prstClr val="white"/>
                </a:solidFill>
                <a:latin typeface="Calibri"/>
              </a:rPr>
              <a:t>th</a:t>
            </a:r>
            <a:r>
              <a:rPr lang="en-US" sz="1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000" dirty="0" err="1">
                <a:solidFill>
                  <a:prstClr val="white"/>
                </a:solidFill>
                <a:latin typeface="Calibri"/>
              </a:rPr>
              <a:t>Eddition</a:t>
            </a:r>
            <a:r>
              <a:rPr lang="en-US" sz="1000" dirty="0">
                <a:solidFill>
                  <a:prstClr val="white"/>
                </a:solidFill>
                <a:latin typeface="Calibri"/>
              </a:rPr>
              <a:t>. Volume 1 </a:t>
            </a:r>
            <a:endParaRPr lang="ru-RU" sz="1000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49548578"/>
              </p:ext>
            </p:extLst>
          </p:nvPr>
        </p:nvGraphicFramePr>
        <p:xfrm>
          <a:off x="1413272" y="2348881"/>
          <a:ext cx="6696744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47662" y="3741627"/>
            <a:ext cx="2961454" cy="597481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70% - вирусы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(40% </a:t>
            </a:r>
            <a:r>
              <a:rPr lang="ru-RU" sz="16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ротавирус</a:t>
            </a:r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1593" y="3458765"/>
            <a:ext cx="1669905" cy="5974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Georgia" panose="02040502050405020303" pitchFamily="18" charset="0"/>
              </a:rPr>
              <a:t>20% - бактерии</a:t>
            </a:r>
          </a:p>
        </p:txBody>
      </p:sp>
      <p:pic>
        <p:nvPicPr>
          <p:cNvPr id="26628" name="Picture 4" descr="Bildergebnis für бактери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6" t="4172" r="3633" b="6038"/>
          <a:stretch/>
        </p:blipFill>
        <p:spPr bwMode="auto">
          <a:xfrm>
            <a:off x="4171277" y="4326402"/>
            <a:ext cx="1396537" cy="13717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63889" y="2552123"/>
            <a:ext cx="1728192" cy="5974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простейшие</a:t>
            </a:r>
            <a:r>
              <a:rPr lang="en-US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 &lt;10%</a:t>
            </a:r>
            <a:endParaRPr lang="ru-RU" sz="16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384150" y="2132857"/>
            <a:ext cx="2187069" cy="1415315"/>
          </a:xfrm>
          <a:prstGeom prst="wedgeRoundRectCallout">
            <a:avLst>
              <a:gd name="adj1" fmla="val -94987"/>
              <a:gd name="adj2" fmla="val 624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4" tIns="45717" rIns="91434" bIns="45717" rtlCol="0" anchor="t"/>
          <a:lstStyle/>
          <a:p>
            <a:pPr algn="ctr"/>
            <a:r>
              <a:rPr lang="ru-RU" sz="1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Ротавирус</a:t>
            </a:r>
            <a:r>
              <a:rPr lang="ru-RU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1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Норовирус</a:t>
            </a:r>
            <a:endParaRPr lang="ru-RU" sz="14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Аденовирус </a:t>
            </a:r>
          </a:p>
          <a:p>
            <a:pPr algn="ctr"/>
            <a:r>
              <a:rPr lang="ru-RU" sz="1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Астровирус</a:t>
            </a:r>
            <a:r>
              <a:rPr lang="ru-RU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1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Цитомегаловирус</a:t>
            </a:r>
            <a:r>
              <a:rPr lang="ru-RU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	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82494" y="4151502"/>
            <a:ext cx="2187069" cy="1554257"/>
          </a:xfrm>
          <a:prstGeom prst="wedgeRoundRectCallout">
            <a:avLst>
              <a:gd name="adj1" fmla="val 100208"/>
              <a:gd name="adj2" fmla="val -49406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4" tIns="45717" rIns="91434" bIns="45717" rtlCol="0" anchor="t"/>
          <a:lstStyle/>
          <a:p>
            <a:pPr algn="ctr"/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Escherichia coli Campylobacter </a:t>
            </a:r>
            <a:r>
              <a:rPr lang="en-US" sz="1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jejuni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en-US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Shigella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en-US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Salmonellae </a:t>
            </a:r>
            <a:endParaRPr lang="en-US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Clostridium </a:t>
            </a:r>
            <a:r>
              <a:rPr lang="en-US" sz="1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difficile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en-US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Yersinia </a:t>
            </a:r>
            <a:r>
              <a:rPr lang="en-US" sz="1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enterocolitica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en-US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	</a:t>
            </a:r>
          </a:p>
          <a:p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	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282495" y="1544205"/>
            <a:ext cx="2187069" cy="1468337"/>
          </a:xfrm>
          <a:prstGeom prst="wedgeRoundRectCallout">
            <a:avLst>
              <a:gd name="adj1" fmla="val 126184"/>
              <a:gd name="adj2" fmla="val 4939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4" tIns="45717" rIns="91434" bIns="45717" rtlCol="0" anchor="t"/>
          <a:lstStyle/>
          <a:p>
            <a:pPr algn="ctr"/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Giardia </a:t>
            </a:r>
            <a:r>
              <a:rPr lang="en-US" sz="1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intestinalis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en-US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Entamoeba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histolytica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en-US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Cyclospora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cayetanensis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en-US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Dientamoeba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fragilis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en-US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Blastocystis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hominis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	</a:t>
            </a:r>
          </a:p>
          <a:p>
            <a:endParaRPr lang="en-US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	</a:t>
            </a:r>
          </a:p>
          <a:p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25878" y="0"/>
            <a:ext cx="643666" cy="365125"/>
          </a:xfrm>
        </p:spPr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-2090636" y="2926388"/>
            <a:ext cx="4522934" cy="27699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Georgia" panose="02040502050405020303" pitchFamily="18" charset="0"/>
              </a:rPr>
              <a:t>RUHID172191 </a:t>
            </a:r>
            <a:r>
              <a:rPr lang="ru-RU" sz="1200" dirty="0">
                <a:solidFill>
                  <a:prstClr val="white"/>
                </a:solidFill>
                <a:latin typeface="Georgia" panose="02040502050405020303" pitchFamily="18" charset="0"/>
              </a:rPr>
              <a:t>от 30 августа 2017</a:t>
            </a:r>
          </a:p>
        </p:txBody>
      </p:sp>
    </p:spTree>
    <p:extLst>
      <p:ext uri="{BB962C8B-B14F-4D97-AF65-F5344CB8AC3E}">
        <p14:creationId xmlns:p14="http://schemas.microsoft.com/office/powerpoint/2010/main" val="25533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Алгоритм диагностики пациента с острой диарей. </a:t>
            </a:r>
            <a:br>
              <a:rPr lang="ru-RU" altLang="ru-RU" sz="20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Начальный этап. </a:t>
            </a:r>
          </a:p>
        </p:txBody>
      </p:sp>
      <p:sp>
        <p:nvSpPr>
          <p:cNvPr id="29700" name="Rectangle 0"/>
          <p:cNvSpPr>
            <a:spLocks noChangeArrowheads="1"/>
          </p:cNvSpPr>
          <p:nvPr/>
        </p:nvSpPr>
        <p:spPr bwMode="auto">
          <a:xfrm>
            <a:off x="1228132" y="1684824"/>
            <a:ext cx="305404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tx1"/>
                </a:solidFill>
              </a:rPr>
              <a:t>Острая диарея (≤14 дней)</a:t>
            </a: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1980448" y="2472839"/>
            <a:ext cx="1703415" cy="338554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</a:rPr>
              <a:t>Анамнез/осмотр</a:t>
            </a:r>
          </a:p>
        </p:txBody>
      </p:sp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4587423" y="1711092"/>
            <a:ext cx="3946978" cy="1523494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Особые виды диареи: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+mn-lt"/>
              </a:rPr>
              <a:t> • Лица ≥65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+mn-lt"/>
              </a:rPr>
              <a:t> • Диарея путешественников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+mn-lt"/>
              </a:rPr>
              <a:t> • </a:t>
            </a:r>
            <a:r>
              <a:rPr lang="ru-RU" sz="1500" b="1" dirty="0" err="1">
                <a:latin typeface="+mn-lt"/>
              </a:rPr>
              <a:t>Антибиотикоассоциированный</a:t>
            </a:r>
            <a:r>
              <a:rPr lang="ru-RU" sz="1500" b="1" dirty="0">
                <a:latin typeface="+mn-lt"/>
              </a:rPr>
              <a:t> колит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+mn-lt"/>
              </a:rPr>
              <a:t> • Геморрагический колит (EHEC или STEC)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+mn-lt"/>
              </a:rPr>
              <a:t> • Вспышка, эпидемия и др.</a:t>
            </a:r>
          </a:p>
        </p:txBody>
      </p:sp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279400" y="2365375"/>
            <a:ext cx="939800" cy="554038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3175">
            <a:solidFill>
              <a:schemeClr val="tx1"/>
            </a:solidFill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Другие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причины</a:t>
            </a:r>
          </a:p>
        </p:txBody>
      </p:sp>
      <p:sp>
        <p:nvSpPr>
          <p:cNvPr id="29704" name="Rectangle 5"/>
          <p:cNvSpPr>
            <a:spLocks noChangeArrowheads="1"/>
          </p:cNvSpPr>
          <p:nvPr/>
        </p:nvSpPr>
        <p:spPr bwMode="auto">
          <a:xfrm>
            <a:off x="2079568" y="3795029"/>
            <a:ext cx="1640193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Основные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проявления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ОКИ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396" name="Rectangle 6"/>
          <p:cNvSpPr>
            <a:spLocks noChangeArrowheads="1"/>
          </p:cNvSpPr>
          <p:nvPr/>
        </p:nvSpPr>
        <p:spPr bwMode="auto">
          <a:xfrm>
            <a:off x="2324538" y="5224612"/>
            <a:ext cx="1189749" cy="461665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3B0000"/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FFFF00"/>
                </a:solidFill>
                <a:latin typeface="Calibri" pitchFamily="34" charset="0"/>
              </a:rPr>
              <a:t>Диарея</a:t>
            </a:r>
          </a:p>
        </p:txBody>
      </p:sp>
      <p:sp>
        <p:nvSpPr>
          <p:cNvPr id="29706" name="Rectangle 7"/>
          <p:cNvSpPr>
            <a:spLocks noChangeArrowheads="1"/>
          </p:cNvSpPr>
          <p:nvPr/>
        </p:nvSpPr>
        <p:spPr bwMode="auto">
          <a:xfrm>
            <a:off x="131312" y="5830556"/>
            <a:ext cx="2193640" cy="830997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колит</a:t>
            </a:r>
            <a:r>
              <a:rPr lang="ru-RU" sz="1600" b="1" dirty="0"/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энтерит, энтероколит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/>
              <a:t>гастроэнтероколит</a:t>
            </a:r>
            <a:endParaRPr lang="ru-RU" sz="1600" b="1" dirty="0"/>
          </a:p>
        </p:txBody>
      </p:sp>
      <p:sp>
        <p:nvSpPr>
          <p:cNvPr id="29707" name="Rectangle 8"/>
          <p:cNvSpPr>
            <a:spLocks noChangeArrowheads="1"/>
          </p:cNvSpPr>
          <p:nvPr/>
        </p:nvSpPr>
        <p:spPr bwMode="auto">
          <a:xfrm>
            <a:off x="3873274" y="5854701"/>
            <a:ext cx="1922463" cy="369887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atin typeface="+mn-lt"/>
              </a:rPr>
              <a:t>гемоколит</a:t>
            </a:r>
            <a:endParaRPr lang="ru-RU" b="1" dirty="0">
              <a:latin typeface="+mn-lt"/>
            </a:endParaRPr>
          </a:p>
        </p:txBody>
      </p:sp>
      <p:sp>
        <p:nvSpPr>
          <p:cNvPr id="29708" name="Rectangle 9"/>
          <p:cNvSpPr>
            <a:spLocks noChangeArrowheads="1"/>
          </p:cNvSpPr>
          <p:nvPr/>
        </p:nvSpPr>
        <p:spPr bwMode="auto">
          <a:xfrm>
            <a:off x="4357688" y="3862388"/>
            <a:ext cx="1509712" cy="646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Тошнота, рвота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6215063" y="4107289"/>
            <a:ext cx="266382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600" b="1" dirty="0"/>
              <a:t>пищевые </a:t>
            </a:r>
            <a:r>
              <a:rPr lang="ru-RU" sz="1600" b="1" dirty="0" smtClean="0"/>
              <a:t>бактериальные отравления или</a:t>
            </a:r>
            <a:endParaRPr lang="ru-RU" sz="1600" b="1" dirty="0"/>
          </a:p>
          <a:p>
            <a:pPr algn="just">
              <a:defRPr/>
            </a:pPr>
            <a:r>
              <a:rPr lang="ru-RU" sz="1600" b="1" dirty="0" smtClean="0"/>
              <a:t>вирусные ОКИ</a:t>
            </a:r>
            <a:endParaRPr lang="ru-RU" sz="1600" b="1" dirty="0"/>
          </a:p>
        </p:txBody>
      </p:sp>
      <p:cxnSp>
        <p:nvCxnSpPr>
          <p:cNvPr id="16402" name="AutoShape 15"/>
          <p:cNvCxnSpPr>
            <a:cxnSpLocks noChangeShapeType="1"/>
          </p:cNvCxnSpPr>
          <p:nvPr/>
        </p:nvCxnSpPr>
        <p:spPr bwMode="auto">
          <a:xfrm rot="16200000" flipH="1">
            <a:off x="2536031" y="2250282"/>
            <a:ext cx="3571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3" name="AutoShape 16"/>
          <p:cNvCxnSpPr>
            <a:cxnSpLocks noChangeShapeType="1"/>
            <a:endCxn id="29703" idx="3"/>
          </p:cNvCxnSpPr>
          <p:nvPr/>
        </p:nvCxnSpPr>
        <p:spPr bwMode="auto">
          <a:xfrm rot="10800000" flipV="1">
            <a:off x="1219200" y="2641600"/>
            <a:ext cx="6683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4" name="AutoShape 17"/>
          <p:cNvCxnSpPr>
            <a:cxnSpLocks noChangeShapeType="1"/>
          </p:cNvCxnSpPr>
          <p:nvPr/>
        </p:nvCxnSpPr>
        <p:spPr bwMode="auto">
          <a:xfrm rot="16200000" flipH="1">
            <a:off x="2234406" y="3337719"/>
            <a:ext cx="1000125" cy="39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5" name="AutoShape 18"/>
          <p:cNvCxnSpPr>
            <a:cxnSpLocks noChangeShapeType="1"/>
            <a:stCxn id="29704" idx="2"/>
          </p:cNvCxnSpPr>
          <p:nvPr/>
        </p:nvCxnSpPr>
        <p:spPr bwMode="auto">
          <a:xfrm flipH="1">
            <a:off x="2862951" y="4810692"/>
            <a:ext cx="36714" cy="4139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6" name="AutoShape 19"/>
          <p:cNvCxnSpPr>
            <a:cxnSpLocks noChangeShapeType="1"/>
            <a:stCxn id="29704" idx="3"/>
            <a:endCxn id="29708" idx="1"/>
          </p:cNvCxnSpPr>
          <p:nvPr/>
        </p:nvCxnSpPr>
        <p:spPr bwMode="auto">
          <a:xfrm flipV="1">
            <a:off x="3719761" y="4185444"/>
            <a:ext cx="637927" cy="11741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7" name="Line 21"/>
          <p:cNvSpPr>
            <a:spLocks noChangeShapeType="1"/>
          </p:cNvSpPr>
          <p:nvPr/>
        </p:nvSpPr>
        <p:spPr bwMode="auto">
          <a:xfrm>
            <a:off x="3721894" y="2642394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6408" name="AutoShape 24"/>
          <p:cNvCxnSpPr>
            <a:cxnSpLocks noChangeShapeType="1"/>
            <a:stCxn id="16396" idx="1"/>
            <a:endCxn id="29706" idx="0"/>
          </p:cNvCxnSpPr>
          <p:nvPr/>
        </p:nvCxnSpPr>
        <p:spPr bwMode="auto">
          <a:xfrm rot="10800000" flipV="1">
            <a:off x="1228132" y="5455444"/>
            <a:ext cx="1096406" cy="375111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9" name="AutoShape 25"/>
          <p:cNvCxnSpPr>
            <a:cxnSpLocks noChangeShapeType="1"/>
            <a:stCxn id="16396" idx="3"/>
            <a:endCxn id="29707" idx="0"/>
          </p:cNvCxnSpPr>
          <p:nvPr/>
        </p:nvCxnSpPr>
        <p:spPr bwMode="auto">
          <a:xfrm>
            <a:off x="3514287" y="5455445"/>
            <a:ext cx="1320219" cy="399256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0" name="AutoShape 19"/>
          <p:cNvCxnSpPr>
            <a:cxnSpLocks noChangeShapeType="1"/>
            <a:stCxn id="29708" idx="3"/>
          </p:cNvCxnSpPr>
          <p:nvPr/>
        </p:nvCxnSpPr>
        <p:spPr bwMode="auto">
          <a:xfrm>
            <a:off x="5867400" y="4186238"/>
            <a:ext cx="301625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642938" y="1428750"/>
            <a:ext cx="8501062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30898" y="3830290"/>
            <a:ext cx="1600200" cy="638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Температура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интоксикация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4" name="Прямая со стрелкой 3"/>
          <p:cNvCxnSpPr>
            <a:stCxn id="29704" idx="1"/>
            <a:endCxn id="5" idx="3"/>
          </p:cNvCxnSpPr>
          <p:nvPr/>
        </p:nvCxnSpPr>
        <p:spPr>
          <a:xfrm flipH="1" flipV="1">
            <a:off x="1731098" y="4149378"/>
            <a:ext cx="348470" cy="15348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35" y="5183612"/>
            <a:ext cx="2119479" cy="159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5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33400" y="381000"/>
          <a:ext cx="84582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91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"/>
          <p:cNvSpPr>
            <a:spLocks noChangeArrowheads="1"/>
          </p:cNvSpPr>
          <p:nvPr/>
        </p:nvSpPr>
        <p:spPr bwMode="auto">
          <a:xfrm>
            <a:off x="179512" y="210128"/>
            <a:ext cx="8712968" cy="58169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3333"/>
                </a:solidFill>
                <a:latin typeface="Times New Roman" pitchFamily="18" charset="0"/>
                <a:cs typeface="Times New Roman" pitchFamily="18" charset="0"/>
              </a:rPr>
              <a:t>Принципы терапии ОКИ</a:t>
            </a:r>
            <a:r>
              <a:rPr lang="ru-RU" altLang="ru-RU" sz="2400" b="1" dirty="0" smtClean="0">
                <a:solidFill>
                  <a:srgbClr val="0033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altLang="ru-RU" sz="2400" b="1" dirty="0">
              <a:solidFill>
                <a:srgbClr val="00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разные фазы патологического процесса </a:t>
            </a:r>
            <a:endParaRPr lang="ru-RU" alt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решаются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следующие задачи: </a:t>
            </a:r>
          </a:p>
          <a:p>
            <a:pPr algn="ctr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острую фазу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направлено на</a:t>
            </a: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борьбу с возбудителем, </a:t>
            </a:r>
            <a:endParaRPr lang="ru-RU" alt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выведение продуктов его жизнедеятельности из организма, </a:t>
            </a:r>
          </a:p>
          <a:p>
            <a:pPr algn="just"/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alt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купировние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обезвоживания, токсических синдромов.</a:t>
            </a:r>
          </a:p>
          <a:p>
            <a:pPr algn="just">
              <a:buFontTx/>
              <a:buChar char="-"/>
            </a:pPr>
            <a:endParaRPr lang="ru-RU" alt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периоде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репарации и реконвалесценции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восстановление нарушенных функций. </a:t>
            </a:r>
            <a:endParaRPr lang="ru-RU" alt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лечения должна </a:t>
            </a:r>
            <a:r>
              <a:rPr lang="ru-RU" alt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вносится </a:t>
            </a:r>
            <a:r>
              <a:rPr lang="ru-RU" alt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коррекция в зависимости от характера течения, возраста, </a:t>
            </a:r>
            <a:r>
              <a:rPr lang="ru-RU" altLang="ru-RU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преморбидного</a:t>
            </a:r>
            <a:r>
              <a:rPr lang="ru-RU" alt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фона.</a:t>
            </a:r>
          </a:p>
        </p:txBody>
      </p:sp>
    </p:spTree>
    <p:extLst>
      <p:ext uri="{BB962C8B-B14F-4D97-AF65-F5344CB8AC3E}">
        <p14:creationId xmlns:p14="http://schemas.microsoft.com/office/powerpoint/2010/main" val="326358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6"/>
          <p:cNvSpPr/>
          <p:nvPr/>
        </p:nvSpPr>
        <p:spPr>
          <a:xfrm>
            <a:off x="1147284" y="6546445"/>
            <a:ext cx="79978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i="1" dirty="0">
                <a:solidFill>
                  <a:schemeClr val="bg1"/>
                </a:solidFill>
              </a:rPr>
              <a:t>Ивашкин В.T., Шептулин А.А., </a:t>
            </a:r>
            <a:r>
              <a:rPr lang="ru-RU" sz="1100" i="1" dirty="0" err="1">
                <a:solidFill>
                  <a:schemeClr val="bg1"/>
                </a:solidFill>
              </a:rPr>
              <a:t>Склянская</a:t>
            </a:r>
            <a:r>
              <a:rPr lang="ru-RU" sz="1100" i="1" dirty="0">
                <a:solidFill>
                  <a:schemeClr val="bg1"/>
                </a:solidFill>
              </a:rPr>
              <a:t> О.А. </a:t>
            </a:r>
            <a:r>
              <a:rPr lang="en-US" sz="1100" i="1" dirty="0">
                <a:solidFill>
                  <a:schemeClr val="bg1"/>
                </a:solidFill>
              </a:rPr>
              <a:t>2002; </a:t>
            </a:r>
            <a:r>
              <a:rPr lang="ru-RU" sz="1100" i="1" dirty="0">
                <a:solidFill>
                  <a:schemeClr val="bg1"/>
                </a:solidFill>
              </a:rPr>
              <a:t>Парфенов А.И</a:t>
            </a:r>
            <a:r>
              <a:rPr lang="en-US" sz="1100" i="1" dirty="0">
                <a:solidFill>
                  <a:schemeClr val="bg1"/>
                </a:solidFill>
              </a:rPr>
              <a:t>. </a:t>
            </a:r>
            <a:r>
              <a:rPr lang="ru-RU" sz="1100" i="1" dirty="0">
                <a:solidFill>
                  <a:schemeClr val="bg1"/>
                </a:solidFill>
              </a:rPr>
              <a:t>200</a:t>
            </a:r>
            <a:r>
              <a:rPr lang="en-US" sz="1100" i="1" dirty="0">
                <a:solidFill>
                  <a:schemeClr val="bg1"/>
                </a:solidFill>
              </a:rPr>
              <a:t>9; </a:t>
            </a:r>
            <a:r>
              <a:rPr lang="ru-RU" sz="1100" i="1" dirty="0">
                <a:solidFill>
                  <a:schemeClr val="bg1"/>
                </a:solidFill>
              </a:rPr>
              <a:t>Парфенов А.И. 2015</a:t>
            </a:r>
          </a:p>
        </p:txBody>
      </p:sp>
      <p:sp>
        <p:nvSpPr>
          <p:cNvPr id="3" name="Rectangle 2"/>
          <p:cNvSpPr/>
          <p:nvPr/>
        </p:nvSpPr>
        <p:spPr>
          <a:xfrm>
            <a:off x="4788024" y="0"/>
            <a:ext cx="2997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Georgia" panose="02040502050405020303" pitchFamily="18" charset="0"/>
              </a:rPr>
              <a:t>Острая диарея</a:t>
            </a:r>
          </a:p>
        </p:txBody>
      </p:sp>
      <p:sp>
        <p:nvSpPr>
          <p:cNvPr id="4" name="Пятиугольник 9"/>
          <p:cNvSpPr/>
          <p:nvPr/>
        </p:nvSpPr>
        <p:spPr>
          <a:xfrm>
            <a:off x="16592" y="79154"/>
            <a:ext cx="9144000" cy="1219200"/>
          </a:xfrm>
          <a:prstGeom prst="homePlate">
            <a:avLst/>
          </a:prstGeom>
          <a:solidFill>
            <a:srgbClr val="CD9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ятиугольник 7"/>
          <p:cNvSpPr/>
          <p:nvPr/>
        </p:nvSpPr>
        <p:spPr>
          <a:xfrm>
            <a:off x="-1" y="0"/>
            <a:ext cx="8818605" cy="1219200"/>
          </a:xfrm>
          <a:prstGeom prst="homePlat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92" y="314438"/>
            <a:ext cx="793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Georgia" panose="02040502050405020303" pitchFamily="18" charset="0"/>
              </a:rPr>
              <a:t>Принципы </a:t>
            </a:r>
            <a:r>
              <a:rPr lang="ru-RU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Georgia" panose="02040502050405020303" pitchFamily="18" charset="0"/>
              </a:rPr>
              <a:t>лечения в </a:t>
            </a:r>
            <a:r>
              <a:rPr lang="ru-RU" sz="32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Georgia" panose="02040502050405020303" pitchFamily="18" charset="0"/>
              </a:rPr>
              <a:t>острую фазу 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3159" y="6204246"/>
            <a:ext cx="18710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Georgia" panose="02040502050405020303" pitchFamily="18" charset="0"/>
              </a:rPr>
              <a:t>http://grls.rosminzdrav.ru/grls.aspx</a:t>
            </a:r>
            <a:endParaRPr lang="ru-RU" sz="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6" y="1628800"/>
            <a:ext cx="1108879" cy="142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Bildergebnis für больной ЖК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2" y="3235638"/>
            <a:ext cx="1463841" cy="145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Ähnliches Fo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9" y="5023758"/>
            <a:ext cx="1522997" cy="1420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47592" y="1484784"/>
            <a:ext cx="7088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94C600">
                    <a:lumMod val="50000"/>
                  </a:srgbClr>
                </a:solidFill>
                <a:latin typeface="Georgia" panose="02040502050405020303" pitchFamily="18" charset="0"/>
              </a:rPr>
              <a:t>Регидратация</a:t>
            </a:r>
            <a:r>
              <a:rPr lang="ru-RU" sz="2800" b="1" dirty="0" smtClean="0">
                <a:solidFill>
                  <a:srgbClr val="94C600">
                    <a:lumMod val="50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94C600">
                    <a:lumMod val="50000"/>
                  </a:srgbClr>
                </a:solidFill>
                <a:latin typeface="Georgia" panose="02040502050405020303" pitchFamily="18" charset="0"/>
              </a:rPr>
              <a:t>(оральная или парентеральная)</a:t>
            </a:r>
            <a:endParaRPr lang="ru-RU" sz="2000" b="1" dirty="0">
              <a:solidFill>
                <a:srgbClr val="94C600">
                  <a:lumMod val="50000"/>
                </a:srgbClr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Растворы для пероральной </a:t>
            </a:r>
            <a:r>
              <a:rPr lang="ru-RU" sz="14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регидратации</a:t>
            </a:r>
            <a:endParaRPr lang="ru-RU" sz="14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Инфузионная</a:t>
            </a: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 терапия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41938" y="3284984"/>
            <a:ext cx="5542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94C600">
                    <a:lumMod val="50000"/>
                  </a:srgbClr>
                </a:solidFill>
                <a:latin typeface="Georgia" panose="02040502050405020303" pitchFamily="18" charset="0"/>
              </a:rPr>
              <a:t>Этиотропная </a:t>
            </a:r>
            <a:r>
              <a:rPr lang="ru-RU" sz="2800" b="1" dirty="0" smtClean="0">
                <a:solidFill>
                  <a:srgbClr val="94C600">
                    <a:lumMod val="50000"/>
                  </a:srgbClr>
                </a:solidFill>
                <a:latin typeface="Georgia" panose="02040502050405020303" pitchFamily="18" charset="0"/>
              </a:rPr>
              <a:t>терапия</a:t>
            </a:r>
            <a:endParaRPr lang="ru-RU" sz="2800" b="1" dirty="0">
              <a:solidFill>
                <a:srgbClr val="94C600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5756" y="4925366"/>
            <a:ext cx="6096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94C600">
                    <a:lumMod val="50000"/>
                  </a:srgbClr>
                </a:solidFill>
                <a:latin typeface="Georgia" panose="02040502050405020303" pitchFamily="18" charset="0"/>
              </a:rPr>
              <a:t>Симптоматическая терапия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Лоперамиды</a:t>
            </a:r>
            <a:endParaRPr lang="ru-RU" sz="14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Сорбенты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Пробиотики</a:t>
            </a:r>
            <a:endParaRPr lang="ru-RU" sz="14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400" b="1" dirty="0" err="1">
                <a:latin typeface="Georgia" panose="02040502050405020303" pitchFamily="18" charset="0"/>
              </a:rPr>
              <a:t>Гидрасек</a:t>
            </a:r>
            <a:r>
              <a:rPr lang="ru-RU" sz="1400" b="1" dirty="0">
                <a:latin typeface="Georgia" panose="02040502050405020303" pitchFamily="18" charset="0"/>
              </a:rPr>
              <a:t> (</a:t>
            </a:r>
            <a:r>
              <a:rPr lang="ru-RU" sz="1400" b="1" dirty="0" err="1">
                <a:latin typeface="Georgia" panose="02040502050405020303" pitchFamily="18" charset="0"/>
              </a:rPr>
              <a:t>рацекадотрил</a:t>
            </a:r>
            <a:r>
              <a:rPr lang="ru-RU" sz="1400" b="1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56303" y="2534968"/>
            <a:ext cx="6463085" cy="576065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</a:rPr>
              <a:t>Глюкозо-солевые растворы до </a:t>
            </a:r>
            <a:r>
              <a:rPr lang="en-US" b="1" dirty="0">
                <a:solidFill>
                  <a:prstClr val="black"/>
                </a:solidFill>
                <a:latin typeface="Georgia" panose="02040502050405020303" pitchFamily="18" charset="0"/>
              </a:rPr>
              <a:t>2-</a:t>
            </a:r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</a:rPr>
              <a:t>4 литров в сутки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62550" y="4024309"/>
            <a:ext cx="6462017" cy="576065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1970569" y="4084804"/>
            <a:ext cx="452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RUHID172191 </a:t>
            </a: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от 30 августа 2017</a:t>
            </a:r>
            <a:endParaRPr lang="ru-RU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1013" y="4127675"/>
            <a:ext cx="6433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Антибиотики/антисептики/противовирусные</a:t>
            </a:r>
            <a:endParaRPr lang="ru-RU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0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70.1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ELAPSEDTIME" val="19.9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0"/>
  <p:tag name="ARTICULATE_AUDIO_RECORDED" val="1"/>
  <p:tag name="ELAPSEDTIME" val="2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ARTICULATE_AUDIO_RECORDED" val="1"/>
  <p:tag name="ELAPSEDTIME" val="29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2955</Words>
  <Application>Microsoft Office PowerPoint</Application>
  <PresentationFormat>Экран (4:3)</PresentationFormat>
  <Paragraphs>568</Paragraphs>
  <Slides>35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Тема Office</vt:lpstr>
      <vt:lpstr>1_Тема Office</vt:lpstr>
      <vt:lpstr>2_Тема Office</vt:lpstr>
      <vt:lpstr>3_Тема Office</vt:lpstr>
      <vt:lpstr>4_Тема Office</vt:lpstr>
      <vt:lpstr>Office Theme</vt:lpstr>
      <vt:lpstr>5_Тема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диагностики пациента с острой диарей.  Начальный этап. </vt:lpstr>
      <vt:lpstr>Презентация PowerPoint</vt:lpstr>
      <vt:lpstr>Презентация PowerPoint</vt:lpstr>
      <vt:lpstr>Презентация PowerPoint</vt:lpstr>
      <vt:lpstr>Презентация PowerPoint</vt:lpstr>
      <vt:lpstr>Антибактериальная терапия острой инфекционной диареи*</vt:lpstr>
      <vt:lpstr>Кишечные антисептики Это препараты, которые действуют местно в просвете кишечника и почти не всасываются, а потому дают минимум побочных эффектов. Все они эффективны против патогенных бактерий </vt:lpstr>
      <vt:lpstr>Презентация PowerPoint</vt:lpstr>
      <vt:lpstr>Алгоритм назначения АРБИДОЛА</vt:lpstr>
      <vt:lpstr>Презентация PowerPoint</vt:lpstr>
      <vt:lpstr>Презентация PowerPoint</vt:lpstr>
      <vt:lpstr>Презентация PowerPoint</vt:lpstr>
      <vt:lpstr>Что применять?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РАЦЕКАДОТРИЛ (ГИДРАСЕК)  НОРМАЛИЗУЕТ СЕКРЕЦИЮ ПУТЕМ ПОДДЕРЖАНИЯ АКТИВНОСТИ ЭНКЕФАЛИНОВ</vt:lpstr>
      <vt:lpstr>Презентация PowerPoint</vt:lpstr>
      <vt:lpstr>ГИДРАСЕК (рацекадотрил)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XTreme.ws</cp:lastModifiedBy>
  <cp:revision>147</cp:revision>
  <dcterms:created xsi:type="dcterms:W3CDTF">2017-03-30T03:52:53Z</dcterms:created>
  <dcterms:modified xsi:type="dcterms:W3CDTF">2019-10-16T13:39:17Z</dcterms:modified>
</cp:coreProperties>
</file>