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4.xml" ContentType="application/vnd.ms-office.chartcolorstyle+xml"/>
  <Override PartName="/ppt/charts/style1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74" r:id="rId3"/>
    <p:sldId id="616" r:id="rId4"/>
    <p:sldId id="617" r:id="rId5"/>
    <p:sldId id="467" r:id="rId6"/>
    <p:sldId id="388" r:id="rId7"/>
    <p:sldId id="389" r:id="rId8"/>
    <p:sldId id="367" r:id="rId9"/>
    <p:sldId id="379" r:id="rId10"/>
    <p:sldId id="619" r:id="rId11"/>
    <p:sldId id="380" r:id="rId12"/>
    <p:sldId id="618" r:id="rId13"/>
    <p:sldId id="390" r:id="rId14"/>
    <p:sldId id="398" r:id="rId15"/>
    <p:sldId id="425" r:id="rId16"/>
    <p:sldId id="454" r:id="rId17"/>
    <p:sldId id="469" r:id="rId18"/>
    <p:sldId id="615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8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1" autoAdjust="0"/>
    <p:restoredTop sz="87097" autoAdjust="0"/>
  </p:normalViewPr>
  <p:slideViewPr>
    <p:cSldViewPr snapToGrid="0">
      <p:cViewPr varScale="1">
        <p:scale>
          <a:sx n="67" d="100"/>
          <a:sy n="67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Relationship Id="rId4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Relationship Id="rId4" Type="http://schemas.microsoft.com/office/2011/relationships/chartStyle" Target="style1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02912"/>
        <c:axId val="78591104"/>
      </c:barChart>
      <c:catAx>
        <c:axId val="74902912"/>
        <c:scaling>
          <c:orientation val="minMax"/>
        </c:scaling>
        <c:delete val="0"/>
        <c:axPos val="b"/>
        <c:majorTickMark val="out"/>
        <c:minorTickMark val="none"/>
        <c:tickLblPos val="nextTo"/>
        <c:crossAx val="78591104"/>
        <c:crosses val="autoZero"/>
        <c:auto val="1"/>
        <c:lblAlgn val="ctr"/>
        <c:lblOffset val="100"/>
        <c:noMultiLvlLbl val="0"/>
      </c:catAx>
      <c:valAx>
        <c:axId val="7859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90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Этиологическая структура</a:t>
            </a:r>
            <a:r>
              <a:rPr lang="ru-RU" sz="2000" b="1" baseline="0" dirty="0"/>
              <a:t> ц</a:t>
            </a:r>
            <a:r>
              <a:rPr lang="ru-RU" sz="2000" b="1" dirty="0"/>
              <a:t>иррозов печени</a:t>
            </a:r>
          </a:p>
        </c:rich>
      </c:tx>
      <c:layout>
        <c:manualLayout>
          <c:xMode val="edge"/>
          <c:yMode val="edge"/>
          <c:x val="0.2625485564304461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54-4C3E-BCB4-578A89E409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54-4C3E-BCB4-578A89E409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54-4C3E-BCB4-578A89E409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Диаг_ХВГ!$A$103:$A$105</c:f>
              <c:strCache>
                <c:ptCount val="3"/>
                <c:pt idx="0">
                  <c:v>ХГС</c:v>
                </c:pt>
                <c:pt idx="1">
                  <c:v>ХГВ</c:v>
                </c:pt>
                <c:pt idx="2">
                  <c:v>ХГ микст</c:v>
                </c:pt>
              </c:strCache>
            </c:strRef>
          </c:cat>
          <c:val>
            <c:numRef>
              <c:f>Диаг_ХВГ!$B$103:$B$105</c:f>
              <c:numCache>
                <c:formatCode>0%</c:formatCode>
                <c:ptCount val="3"/>
                <c:pt idx="0">
                  <c:v>0.86</c:v>
                </c:pt>
                <c:pt idx="1">
                  <c:v>0.13</c:v>
                </c:pt>
                <c:pt idx="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54-4C3E-BCB4-578A89E40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spPr>
            <a:solidFill>
              <a:srgbClr val="4D8B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Диаг_ХВГ!$A$66:$A$71</c:f>
              <c:strCache>
                <c:ptCount val="6"/>
                <c:pt idx="0">
                  <c:v>Количество больных ХВГ</c:v>
                </c:pt>
                <c:pt idx="1">
                  <c:v>Подтверждение методом ПЦР</c:v>
                </c:pt>
                <c:pt idx="2">
                  <c:v>Генотипирование и вир нагрузка</c:v>
                </c:pt>
                <c:pt idx="3">
                  <c:v>Эластометрия печени</c:v>
                </c:pt>
                <c:pt idx="4">
                  <c:v>Получили ПВТ по рег. Программе</c:v>
                </c:pt>
                <c:pt idx="5">
                  <c:v>ПВТ за счет ОМС</c:v>
                </c:pt>
              </c:strCache>
            </c:strRef>
          </c:cat>
          <c:val>
            <c:numRef>
              <c:f>Диаг_ХВГ!$B$66:$B$71</c:f>
              <c:numCache>
                <c:formatCode>General</c:formatCode>
                <c:ptCount val="6"/>
                <c:pt idx="0">
                  <c:v>19408</c:v>
                </c:pt>
                <c:pt idx="1">
                  <c:v>4759</c:v>
                </c:pt>
                <c:pt idx="2">
                  <c:v>4759</c:v>
                </c:pt>
                <c:pt idx="3">
                  <c:v>4759</c:v>
                </c:pt>
                <c:pt idx="4">
                  <c:v>210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6C-43AF-A568-186B2AA37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422912"/>
        <c:axId val="1564244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Диаг_ХВГ!$A$66:$A$71</c15:sqref>
                        </c15:formulaRef>
                      </c:ext>
                    </c:extLst>
                    <c:strCache>
                      <c:ptCount val="6"/>
                      <c:pt idx="0">
                        <c:v>Количество больных ХВГ</c:v>
                      </c:pt>
                      <c:pt idx="1">
                        <c:v>Подтверждение методом ПЦР</c:v>
                      </c:pt>
                      <c:pt idx="2">
                        <c:v>Генотипирование и вир нагрузка</c:v>
                      </c:pt>
                      <c:pt idx="3">
                        <c:v>Эластометрия печени</c:v>
                      </c:pt>
                      <c:pt idx="4">
                        <c:v>Получили ПВТ</c:v>
                      </c:pt>
                      <c:pt idx="5">
                        <c:v>ПВТ за счет бюджета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Диаг_ХВГ!#REF!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E6C-43AF-A568-186B2AA37E05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Диаг_ХВГ!$A$66:$A$71</c15:sqref>
                        </c15:formulaRef>
                      </c:ext>
                    </c:extLst>
                    <c:strCache>
                      <c:ptCount val="6"/>
                      <c:pt idx="0">
                        <c:v>Количество больных ХВГ</c:v>
                      </c:pt>
                      <c:pt idx="1">
                        <c:v>Подтверждение методом ПЦР</c:v>
                      </c:pt>
                      <c:pt idx="2">
                        <c:v>Генотипирование и вир нагрузка</c:v>
                      </c:pt>
                      <c:pt idx="3">
                        <c:v>Эластометрия печени</c:v>
                      </c:pt>
                      <c:pt idx="4">
                        <c:v>Получили ПВТ</c:v>
                      </c:pt>
                      <c:pt idx="5">
                        <c:v>ПВТ за счет бюджета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Диаг_ХВГ!$C$66:$C$71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E6C-43AF-A568-186B2AA37E05}"/>
                  </c:ext>
                </c:extLst>
              </c15:ser>
            </c15:filteredBarSeries>
          </c:ext>
        </c:extLst>
      </c:barChart>
      <c:catAx>
        <c:axId val="1564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24448"/>
        <c:crosses val="autoZero"/>
        <c:auto val="1"/>
        <c:lblAlgn val="ctr"/>
        <c:lblOffset val="100"/>
        <c:noMultiLvlLbl val="0"/>
      </c:catAx>
      <c:valAx>
        <c:axId val="15642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2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Кизы</c:v>
                </c:pt>
                <c:pt idx="1">
                  <c:v>врачи Кизов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Кизы</c:v>
                </c:pt>
                <c:pt idx="1">
                  <c:v>врачи Кизов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65120"/>
        <c:axId val="73924608"/>
      </c:barChart>
      <c:catAx>
        <c:axId val="6936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73924608"/>
        <c:crosses val="autoZero"/>
        <c:auto val="1"/>
        <c:lblAlgn val="ctr"/>
        <c:lblOffset val="100"/>
        <c:noMultiLvlLbl val="0"/>
      </c:catAx>
      <c:valAx>
        <c:axId val="7392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365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Количество пациентов, обслуженных в КИЗ </a:t>
            </a:r>
          </a:p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в </a:t>
            </a:r>
            <a:r>
              <a:rPr lang="ru-RU" sz="2000" b="1" dirty="0" smtClean="0"/>
              <a:t>2017-2018</a:t>
            </a:r>
            <a:r>
              <a:rPr lang="ru-RU" sz="2000" b="1" baseline="0" dirty="0" smtClean="0"/>
              <a:t> </a:t>
            </a:r>
            <a:r>
              <a:rPr lang="ru-RU" sz="2000" b="1" baseline="0" dirty="0"/>
              <a:t>гг.</a:t>
            </a:r>
            <a:endParaRPr lang="ru-RU" sz="2000" b="1" dirty="0"/>
          </a:p>
        </c:rich>
      </c:tx>
      <c:layout>
        <c:manualLayout>
          <c:xMode val="edge"/>
          <c:yMode val="edge"/>
          <c:x val="0.1329790026246719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Диаг_общ!$B$96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Диаг_общ!$A$97:$A$99</c:f>
              <c:strCache>
                <c:ptCount val="3"/>
                <c:pt idx="0">
                  <c:v>Первично</c:v>
                </c:pt>
                <c:pt idx="1">
                  <c:v>Повторно</c:v>
                </c:pt>
                <c:pt idx="2">
                  <c:v>Всего</c:v>
                </c:pt>
              </c:strCache>
            </c:strRef>
          </c:cat>
          <c:val>
            <c:numRef>
              <c:f>Диаг_общ!$B$97:$B$99</c:f>
              <c:numCache>
                <c:formatCode>0</c:formatCode>
                <c:ptCount val="3"/>
                <c:pt idx="0">
                  <c:v>46315</c:v>
                </c:pt>
                <c:pt idx="1">
                  <c:v>12535</c:v>
                </c:pt>
                <c:pt idx="2">
                  <c:v>58850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BB-4A4C-938C-9BAC34EB8215}"/>
            </c:ext>
          </c:extLst>
        </c:ser>
        <c:ser>
          <c:idx val="1"/>
          <c:order val="1"/>
          <c:tx>
            <c:strRef>
              <c:f>Диаг_общ!$C$96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4BB-4A4C-938C-9BAC34EB821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BB-4A4C-938C-9BAC34EB821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4BB-4A4C-938C-9BAC34EB82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Диаг_общ!$A$97:$A$99</c:f>
              <c:strCache>
                <c:ptCount val="3"/>
                <c:pt idx="0">
                  <c:v>Первично</c:v>
                </c:pt>
                <c:pt idx="1">
                  <c:v>Повторно</c:v>
                </c:pt>
                <c:pt idx="2">
                  <c:v>Всего</c:v>
                </c:pt>
              </c:strCache>
            </c:strRef>
          </c:cat>
          <c:val>
            <c:numRef>
              <c:f>Диаг_общ!$C$97:$C$99</c:f>
              <c:numCache>
                <c:formatCode>0</c:formatCode>
                <c:ptCount val="3"/>
                <c:pt idx="0">
                  <c:v>37350</c:v>
                </c:pt>
                <c:pt idx="1">
                  <c:v>22398</c:v>
                </c:pt>
                <c:pt idx="2">
                  <c:v>59748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BB-4A4C-938C-9BAC34EB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599744"/>
        <c:axId val="105601280"/>
      </c:barChart>
      <c:catAx>
        <c:axId val="10559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601280"/>
        <c:crosses val="autoZero"/>
        <c:auto val="1"/>
        <c:lblAlgn val="ctr"/>
        <c:lblOffset val="100"/>
        <c:noMultiLvlLbl val="0"/>
      </c:catAx>
      <c:valAx>
        <c:axId val="10560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59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Количество инфекционных стационаров 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A0-48E4-9A9E-D1B085471D5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A0-48E4-9A9E-D1B085471D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Диагр!$A$49:$R$50</c:f>
              <c:multiLvlStrCache>
                <c:ptCount val="1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2016</c:v>
                  </c:pt>
                  <c:pt idx="13">
                    <c:v>2017</c:v>
                  </c:pt>
                  <c:pt idx="14">
                    <c:v>2016</c:v>
                  </c:pt>
                  <c:pt idx="15">
                    <c:v>2017</c:v>
                  </c:pt>
                  <c:pt idx="16">
                    <c:v>2016</c:v>
                  </c:pt>
                  <c:pt idx="17">
                    <c:v>2017</c:v>
                  </c:pt>
                </c:lvl>
                <c:lvl>
                  <c:pt idx="0">
                    <c:v>РФ</c:v>
                  </c:pt>
                  <c:pt idx="2">
                    <c:v>ЦФО</c:v>
                  </c:pt>
                  <c:pt idx="4">
                    <c:v>ПФО</c:v>
                  </c:pt>
                  <c:pt idx="6">
                    <c:v>УрФО</c:v>
                  </c:pt>
                  <c:pt idx="8">
                    <c:v>СЗФО</c:v>
                  </c:pt>
                  <c:pt idx="10">
                    <c:v>ЮФО</c:v>
                  </c:pt>
                  <c:pt idx="12">
                    <c:v>СКФО</c:v>
                  </c:pt>
                  <c:pt idx="14">
                    <c:v>ДФО</c:v>
                  </c:pt>
                  <c:pt idx="16">
                    <c:v>СибФО</c:v>
                  </c:pt>
                </c:lvl>
              </c:multiLvlStrCache>
            </c:multiLvlStrRef>
          </c:cat>
          <c:val>
            <c:numRef>
              <c:f>Диагр!$A$51:$R$51</c:f>
              <c:numCache>
                <c:formatCode>General</c:formatCode>
                <c:ptCount val="18"/>
                <c:pt idx="0">
                  <c:v>82</c:v>
                </c:pt>
                <c:pt idx="1">
                  <c:v>82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6</c:v>
                </c:pt>
                <c:pt idx="7">
                  <c:v>6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14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10</c:v>
                </c:pt>
                <c:pt idx="1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A0-48E4-9A9E-D1B085471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775488"/>
        <c:axId val="105777024"/>
      </c:barChart>
      <c:catAx>
        <c:axId val="10577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777024"/>
        <c:crosses val="autoZero"/>
        <c:auto val="1"/>
        <c:lblAlgn val="ctr"/>
        <c:lblOffset val="100"/>
        <c:noMultiLvlLbl val="0"/>
      </c:catAx>
      <c:valAx>
        <c:axId val="10577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77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инф.отдел</c:v>
                </c:pt>
                <c:pt idx="1">
                  <c:v>врачи отд.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инф.отдел</c:v>
                </c:pt>
                <c:pt idx="1">
                  <c:v>врачи отд.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63648"/>
        <c:axId val="27169536"/>
      </c:barChart>
      <c:catAx>
        <c:axId val="2716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27169536"/>
        <c:crosses val="autoZero"/>
        <c:auto val="1"/>
        <c:lblAlgn val="ctr"/>
        <c:lblOffset val="100"/>
        <c:noMultiLvlLbl val="0"/>
      </c:catAx>
      <c:valAx>
        <c:axId val="2716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163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Оборот койки</a:t>
            </a:r>
          </a:p>
        </c:rich>
      </c:tx>
      <c:layout>
        <c:manualLayout>
          <c:xMode val="edge"/>
          <c:yMode val="edge"/>
          <c:x val="0.36869444444444444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933056"/>
        <c:axId val="149943040"/>
      </c:barChart>
      <c:catAx>
        <c:axId val="14993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43040"/>
        <c:crosses val="autoZero"/>
        <c:auto val="1"/>
        <c:lblAlgn val="ctr"/>
        <c:lblOffset val="100"/>
        <c:noMultiLvlLbl val="0"/>
      </c:catAx>
      <c:valAx>
        <c:axId val="14994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Врачи</a:t>
            </a:r>
            <a:r>
              <a:rPr lang="ru-RU" sz="2000" b="1" baseline="0"/>
              <a:t>-инфекционисты, включая сотрудников кафедр</a:t>
            </a:r>
            <a:endParaRPr lang="ru-RU" sz="20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100342317696334E-2"/>
          <c:y val="0.17867033082697781"/>
          <c:w val="0.78739127456052693"/>
          <c:h val="0.626859140797612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8B-481E-9DB7-00FD7F4D3761}"/>
              </c:ext>
            </c:extLst>
          </c:dPt>
          <c:dPt>
            <c:idx val="1"/>
            <c:bubble3D val="0"/>
            <c:explosion val="6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8B-481E-9DB7-00FD7F4D3761}"/>
              </c:ext>
            </c:extLst>
          </c:dPt>
          <c:dLbls>
            <c:dLbl>
              <c:idx val="0"/>
              <c:layout>
                <c:manualLayout>
                  <c:x val="-1.3302165354330708E-2"/>
                  <c:y val="-0.1406674686497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8B-481E-9DB7-00FD7F4D3761}"/>
                </c:ext>
              </c:extLst>
            </c:dLbl>
            <c:dLbl>
              <c:idx val="1"/>
              <c:layout>
                <c:manualLayout>
                  <c:x val="6.6789698162729658E-2"/>
                  <c:y val="-0.1186825605132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8B-481E-9DB7-00FD7F4D3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Диагр!$A$72:$A$73</c:f>
              <c:strCache>
                <c:ptCount val="2"/>
                <c:pt idx="0">
                  <c:v>Имеют категорию </c:v>
                </c:pt>
                <c:pt idx="1">
                  <c:v>Не имеют </c:v>
                </c:pt>
              </c:strCache>
            </c:strRef>
          </c:cat>
          <c:val>
            <c:numRef>
              <c:f>Диагр!$B$72:$B$73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8B-481E-9DB7-00FD7F4D3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врачей по категориям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0.83</c:v>
                </c:pt>
                <c:pt idx="1">
                  <c:v>0.09</c:v>
                </c:pt>
                <c:pt idx="2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21-4290-9C97-C81352B13F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Градация по степени фиброза</a:t>
            </a:r>
          </a:p>
        </c:rich>
      </c:tx>
      <c:layout>
        <c:manualLayout>
          <c:xMode val="edge"/>
          <c:yMode val="edge"/>
          <c:x val="0.1437645604859519"/>
          <c:y val="2.94579721056480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Диаг_ХВГ!$A$81:$A$85</c:f>
              <c:strCache>
                <c:ptCount val="5"/>
                <c:pt idx="0">
                  <c:v>F0</c:v>
                </c:pt>
                <c:pt idx="1">
                  <c:v>F1</c:v>
                </c:pt>
                <c:pt idx="2">
                  <c:v>F2</c:v>
                </c:pt>
                <c:pt idx="3">
                  <c:v>F3</c:v>
                </c:pt>
                <c:pt idx="4">
                  <c:v>F4</c:v>
                </c:pt>
              </c:strCache>
            </c:strRef>
          </c:cat>
          <c:val>
            <c:numRef>
              <c:f>Диаг_ХВГ!$B$81:$B$85</c:f>
              <c:numCache>
                <c:formatCode>General</c:formatCode>
                <c:ptCount val="5"/>
                <c:pt idx="0">
                  <c:v>2713</c:v>
                </c:pt>
                <c:pt idx="1">
                  <c:v>918</c:v>
                </c:pt>
                <c:pt idx="2">
                  <c:v>528</c:v>
                </c:pt>
                <c:pt idx="3">
                  <c:v>600</c:v>
                </c:pt>
                <c:pt idx="4">
                  <c:v>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B3-4057-A066-DB3A09E00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696000"/>
        <c:axId val="159697536"/>
      </c:barChart>
      <c:catAx>
        <c:axId val="1596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697536"/>
        <c:crosses val="autoZero"/>
        <c:auto val="1"/>
        <c:lblAlgn val="ctr"/>
        <c:lblOffset val="100"/>
        <c:noMultiLvlLbl val="0"/>
      </c:catAx>
      <c:valAx>
        <c:axId val="1596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69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8532A-12DF-470A-AF26-240633AC0D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8FF72D-7910-4EBE-A3E5-F868A7F52354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 rtl="0"/>
          <a:r>
            <a:rPr lang="ru-RU" sz="4000" b="1" dirty="0">
              <a:solidFill>
                <a:schemeClr val="tx1"/>
              </a:solidFill>
            </a:rPr>
            <a:t>Анализ состояния инфекционной службы </a:t>
          </a:r>
          <a:r>
            <a:rPr lang="ru-RU" sz="4000" b="1" dirty="0" smtClean="0">
              <a:solidFill>
                <a:schemeClr val="tx1"/>
              </a:solidFill>
            </a:rPr>
            <a:t>в Красноярском крае </a:t>
          </a:r>
          <a:r>
            <a:rPr lang="ru-RU" sz="4000" b="1" dirty="0">
              <a:solidFill>
                <a:schemeClr val="tx1"/>
              </a:solidFill>
            </a:rPr>
            <a:t>в </a:t>
          </a:r>
          <a:r>
            <a:rPr lang="ru-RU" sz="4000" b="1" dirty="0" smtClean="0">
              <a:solidFill>
                <a:schemeClr val="tx1"/>
              </a:solidFill>
            </a:rPr>
            <a:t>2017-2018 </a:t>
          </a:r>
          <a:r>
            <a:rPr lang="ru-RU" sz="4000" b="1" dirty="0">
              <a:solidFill>
                <a:schemeClr val="tx1"/>
              </a:solidFill>
            </a:rPr>
            <a:t>гг. </a:t>
          </a:r>
        </a:p>
      </dgm:t>
    </dgm:pt>
    <dgm:pt modelId="{6CE484D0-1658-416A-9B39-8FA0CAEA0203}" type="parTrans" cxnId="{29423B76-6AC1-4C2A-B938-27AE39DBBF6B}">
      <dgm:prSet/>
      <dgm:spPr/>
      <dgm:t>
        <a:bodyPr/>
        <a:lstStyle/>
        <a:p>
          <a:endParaRPr lang="ru-RU"/>
        </a:p>
      </dgm:t>
    </dgm:pt>
    <dgm:pt modelId="{ECC1943B-A9A8-4DC0-8E25-6B146BEA849C}" type="sibTrans" cxnId="{29423B76-6AC1-4C2A-B938-27AE39DBBF6B}">
      <dgm:prSet/>
      <dgm:spPr/>
      <dgm:t>
        <a:bodyPr/>
        <a:lstStyle/>
        <a:p>
          <a:endParaRPr lang="ru-RU"/>
        </a:p>
      </dgm:t>
    </dgm:pt>
    <dgm:pt modelId="{ED3FE194-1FC9-4AEA-BBA9-0BFD9999C9E1}" type="pres">
      <dgm:prSet presAssocID="{B6C8532A-12DF-470A-AF26-240633AC0D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4BE40B-77D3-46E0-8453-17E3B71D2F26}" type="pres">
      <dgm:prSet presAssocID="{458FF72D-7910-4EBE-A3E5-F868A7F523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34B2A-3DF0-4759-9E23-14652367C1CD}" type="presOf" srcId="{458FF72D-7910-4EBE-A3E5-F868A7F52354}" destId="{804BE40B-77D3-46E0-8453-17E3B71D2F26}" srcOrd="0" destOrd="0" presId="urn:microsoft.com/office/officeart/2005/8/layout/vList2"/>
    <dgm:cxn modelId="{20B78B99-872D-4B0F-A271-05C4366617ED}" type="presOf" srcId="{B6C8532A-12DF-470A-AF26-240633AC0D15}" destId="{ED3FE194-1FC9-4AEA-BBA9-0BFD9999C9E1}" srcOrd="0" destOrd="0" presId="urn:microsoft.com/office/officeart/2005/8/layout/vList2"/>
    <dgm:cxn modelId="{29423B76-6AC1-4C2A-B938-27AE39DBBF6B}" srcId="{B6C8532A-12DF-470A-AF26-240633AC0D15}" destId="{458FF72D-7910-4EBE-A3E5-F868A7F52354}" srcOrd="0" destOrd="0" parTransId="{6CE484D0-1658-416A-9B39-8FA0CAEA0203}" sibTransId="{ECC1943B-A9A8-4DC0-8E25-6B146BEA849C}"/>
    <dgm:cxn modelId="{923767C3-7F23-41FA-9498-95211032E7C7}" type="presParOf" srcId="{ED3FE194-1FC9-4AEA-BBA9-0BFD9999C9E1}" destId="{804BE40B-77D3-46E0-8453-17E3B71D2F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BE40B-77D3-46E0-8453-17E3B71D2F26}">
      <dsp:nvSpPr>
        <dsp:cNvPr id="0" name=""/>
        <dsp:cNvSpPr/>
      </dsp:nvSpPr>
      <dsp:spPr>
        <a:xfrm>
          <a:off x="0" y="683501"/>
          <a:ext cx="10370676" cy="1597050"/>
        </a:xfrm>
        <a:prstGeom prst="round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chemeClr val="tx1"/>
              </a:solidFill>
            </a:rPr>
            <a:t>Анализ состояния инфекционной службы </a:t>
          </a:r>
          <a:r>
            <a:rPr lang="ru-RU" sz="4000" b="1" kern="1200" dirty="0" smtClean="0">
              <a:solidFill>
                <a:schemeClr val="tx1"/>
              </a:solidFill>
            </a:rPr>
            <a:t>в Красноярском крае </a:t>
          </a:r>
          <a:r>
            <a:rPr lang="ru-RU" sz="4000" b="1" kern="1200" dirty="0">
              <a:solidFill>
                <a:schemeClr val="tx1"/>
              </a:solidFill>
            </a:rPr>
            <a:t>в </a:t>
          </a:r>
          <a:r>
            <a:rPr lang="ru-RU" sz="4000" b="1" kern="1200" dirty="0" smtClean="0">
              <a:solidFill>
                <a:schemeClr val="tx1"/>
              </a:solidFill>
            </a:rPr>
            <a:t>2017-2018 </a:t>
          </a:r>
          <a:r>
            <a:rPr lang="ru-RU" sz="4000" b="1" kern="1200" dirty="0">
              <a:solidFill>
                <a:schemeClr val="tx1"/>
              </a:solidFill>
            </a:rPr>
            <a:t>гг. </a:t>
          </a:r>
        </a:p>
      </dsp:txBody>
      <dsp:txXfrm>
        <a:off x="77962" y="761463"/>
        <a:ext cx="10214752" cy="144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0.22412</cdr:x>
      <cdr:y>0.09819</cdr:y>
    </cdr:from>
    <cdr:to>
      <cdr:x>0.40914</cdr:x>
      <cdr:y>0.31525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7621" y="4136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0.12939</cdr:x>
      <cdr:y>0.56667</cdr:y>
    </cdr:from>
    <cdr:to>
      <cdr:x>0.2142</cdr:x>
      <cdr:y>0.63889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9385" y="2194561"/>
          <a:ext cx="451822" cy="27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</a:rPr>
            <a:t>32%</a:t>
          </a:r>
        </a:p>
      </cdr:txBody>
    </cdr:sp>
  </cdr:relSizeAnchor>
  <cdr:relSizeAnchor xmlns:cdr="http://schemas.openxmlformats.org/drawingml/2006/chartDrawing">
    <cdr:from>
      <cdr:x>0.5312</cdr:x>
      <cdr:y>0.71944</cdr:y>
    </cdr:from>
    <cdr:to>
      <cdr:x>0.61803</cdr:x>
      <cdr:y>0.8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30158" y="2786231"/>
          <a:ext cx="462578" cy="311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0.47918</cdr:x>
      <cdr:y>0.65627</cdr:y>
    </cdr:from>
    <cdr:to>
      <cdr:x>0.57004</cdr:x>
      <cdr:y>0.7291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2985" y="2541569"/>
          <a:ext cx="484094" cy="282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</a:rPr>
            <a:t>18%</a:t>
          </a:r>
        </a:p>
      </cdr:txBody>
    </cdr:sp>
  </cdr:relSizeAnchor>
  <cdr:relSizeAnchor xmlns:cdr="http://schemas.openxmlformats.org/drawingml/2006/chartDrawing">
    <cdr:from>
      <cdr:x>0.66043</cdr:x>
      <cdr:y>0.7291</cdr:y>
    </cdr:from>
    <cdr:to>
      <cdr:x>0.74927</cdr:x>
      <cdr:y>0.80556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18647" y="2823624"/>
          <a:ext cx="473336" cy="296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</a:rPr>
            <a:t>11%</a:t>
          </a:r>
        </a:p>
      </cdr:txBody>
    </cdr:sp>
  </cdr:relSizeAnchor>
  <cdr:relSizeAnchor xmlns:cdr="http://schemas.openxmlformats.org/drawingml/2006/chartDrawing">
    <cdr:from>
      <cdr:x>0.83004</cdr:x>
      <cdr:y>0.68828</cdr:y>
    </cdr:from>
    <cdr:to>
      <cdr:x>0.96366</cdr:x>
      <cdr:y>0.75495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22288" y="2665541"/>
          <a:ext cx="711895" cy="258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</a:rPr>
            <a:t>12%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0.10063</cdr:x>
      <cdr:y>0.45882</cdr:y>
    </cdr:from>
    <cdr:to>
      <cdr:x>0.14628</cdr:x>
      <cdr:y>0.54118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9454" y="1996496"/>
          <a:ext cx="494270" cy="358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FF0000"/>
              </a:solidFill>
            </a:rPr>
            <a:t>100%</a:t>
          </a:r>
        </a:p>
      </cdr:txBody>
    </cdr:sp>
  </cdr:relSizeAnchor>
  <cdr:relSizeAnchor xmlns:cdr="http://schemas.openxmlformats.org/drawingml/2006/chartDrawing">
    <cdr:from>
      <cdr:x>0.41458</cdr:x>
      <cdr:y>0.72771</cdr:y>
    </cdr:from>
    <cdr:to>
      <cdr:x>0.46779</cdr:x>
      <cdr:y>0.79302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88524" y="3166504"/>
          <a:ext cx="576007" cy="284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FF0000"/>
              </a:solidFill>
            </a:rPr>
            <a:t>24,5%</a:t>
          </a:r>
          <a:endParaRPr lang="ru-RU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0.57428</cdr:x>
      <cdr:y>0.74018</cdr:y>
    </cdr:from>
    <cdr:to>
      <cdr:x>0.61423</cdr:x>
      <cdr:y>0.80265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17508" y="3220758"/>
          <a:ext cx="432486" cy="271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FF0000"/>
              </a:solidFill>
            </a:rPr>
            <a:t>24,5%</a:t>
          </a:r>
          <a:endParaRPr lang="ru-RU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0.73115</cdr:x>
      <cdr:y>0.6675</cdr:y>
    </cdr:from>
    <cdr:to>
      <cdr:x>0.7711</cdr:x>
      <cdr:y>0.726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15881" y="2904500"/>
          <a:ext cx="432487" cy="254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1%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0.89157</cdr:x>
      <cdr:y>0.6692</cdr:y>
    </cdr:from>
    <cdr:to>
      <cdr:x>0.92353</cdr:x>
      <cdr:y>0.73339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652686" y="2911935"/>
          <a:ext cx="345990" cy="279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0,09%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A6F28-BE2F-415B-BEB1-0BE59361683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EB096-AC42-4139-8DC3-F06A25F7B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EB096-AC42-4139-8DC3-F06A25F7BB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8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Будут</a:t>
            </a:r>
            <a:r>
              <a:rPr lang="ru-RU" baseline="0" dirty="0"/>
              <a:t> представлены все ФО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EB096-AC42-4139-8DC3-F06A25F7BB5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1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Будут представлены данные по ФО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EB096-AC42-4139-8DC3-F06A25F7BB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7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EB096-AC42-4139-8DC3-F06A25F7BB5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7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Количество</a:t>
            </a:r>
            <a:r>
              <a:rPr lang="ru-RU" baseline="0" dirty="0"/>
              <a:t> врачей до 50 лет – неверное значение в таблице. Оно больше, чем количество всех вместе взятых врачей</a:t>
            </a:r>
          </a:p>
          <a:p>
            <a:r>
              <a:rPr lang="ru-RU" baseline="0" dirty="0"/>
              <a:t>Средний возраст 2274 – также неверное значение</a:t>
            </a:r>
          </a:p>
          <a:p>
            <a:r>
              <a:rPr lang="ru-RU" baseline="0" dirty="0"/>
              <a:t>Всего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EB096-AC42-4139-8DC3-F06A25F7BB5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8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8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9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4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2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7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0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2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D26-473C-4A95-B963-FA067EF8D246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C1F13-AA1D-41A4-A83F-2BCE25A0D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0099648.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71360614/#block_222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58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39230196"/>
              </p:ext>
            </p:extLst>
          </p:nvPr>
        </p:nvGraphicFramePr>
        <p:xfrm>
          <a:off x="819397" y="545910"/>
          <a:ext cx="10370677" cy="296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421" y="4168075"/>
            <a:ext cx="9043059" cy="76315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Тихонова Е.П., Ковалевская Г.М.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17321" y="5267861"/>
            <a:ext cx="894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Красноярск  18.10.2019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7248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Стационарное звено (</a:t>
            </a:r>
            <a:r>
              <a:rPr lang="ru-RU" b="1" dirty="0" err="1" smtClean="0"/>
              <a:t>коэф</a:t>
            </a:r>
            <a:r>
              <a:rPr lang="ru-RU" b="1" dirty="0" smtClean="0"/>
              <a:t>. </a:t>
            </a:r>
            <a:r>
              <a:rPr lang="ru-RU" b="1" dirty="0" err="1" smtClean="0"/>
              <a:t>совмест</a:t>
            </a:r>
            <a:r>
              <a:rPr lang="ru-RU" b="1" dirty="0" smtClean="0"/>
              <a:t>. -2,0)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8483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012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Структура инфекционных коек</a:t>
            </a:r>
            <a:br>
              <a:rPr lang="ru-RU" sz="3600" b="1" dirty="0"/>
            </a:br>
            <a:r>
              <a:rPr lang="ru-RU" sz="3600" b="1" dirty="0"/>
              <a:t>в </a:t>
            </a:r>
            <a:r>
              <a:rPr lang="ru-RU" sz="3600" b="1" dirty="0" smtClean="0"/>
              <a:t>2018-2019 </a:t>
            </a:r>
            <a:r>
              <a:rPr lang="ru-RU" sz="3600" b="1" dirty="0"/>
              <a:t>гг.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752318"/>
              </p:ext>
            </p:extLst>
          </p:nvPr>
        </p:nvGraphicFramePr>
        <p:xfrm>
          <a:off x="6760029" y="1872343"/>
          <a:ext cx="4942114" cy="421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1" y="1900239"/>
            <a:ext cx="11317083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75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Укомплектованность штатами (2018г.)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432959"/>
              </p:ext>
            </p:extLst>
          </p:nvPr>
        </p:nvGraphicFramePr>
        <p:xfrm>
          <a:off x="1657352" y="1757364"/>
          <a:ext cx="8801098" cy="43117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14648"/>
                <a:gridCol w="1149272"/>
                <a:gridCol w="895271"/>
                <a:gridCol w="1127282"/>
                <a:gridCol w="839247"/>
                <a:gridCol w="937689"/>
                <a:gridCol w="937689"/>
              </a:tblGrid>
              <a:tr h="73809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штату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Занято физ. лицами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укомплектованности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внешн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Врачи-инфекционисты (всего в субъекте)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212,00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189,25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89,3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Врачи-эпидемиологи (всего в субъекте)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54,25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медперсонал*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34981,75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32636,50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93,3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17915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25450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Младший медперсонал*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4992,00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4861,50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97,4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76575" y="3125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3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Кадровый потенциал инфекционной службы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2018 </a:t>
            </a:r>
            <a:r>
              <a:rPr lang="ru-RU" sz="3600" b="1" dirty="0"/>
              <a:t>году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416525"/>
              </p:ext>
            </p:extLst>
          </p:nvPr>
        </p:nvGraphicFramePr>
        <p:xfrm>
          <a:off x="514350" y="1987549"/>
          <a:ext cx="4993171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52318112"/>
              </p:ext>
            </p:extLst>
          </p:nvPr>
        </p:nvGraphicFramePr>
        <p:xfrm>
          <a:off x="6096000" y="2099227"/>
          <a:ext cx="5481982" cy="377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04748" y="6282214"/>
            <a:ext cx="576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Средний возраст врачей-инфекционистов – </a:t>
            </a:r>
            <a:r>
              <a:rPr lang="ru-RU" b="1" dirty="0" smtClean="0"/>
              <a:t>48- </a:t>
            </a:r>
            <a:r>
              <a:rPr lang="ru-RU" b="1" dirty="0"/>
              <a:t>49 лет.</a:t>
            </a:r>
          </a:p>
        </p:txBody>
      </p:sp>
    </p:spTree>
    <p:extLst>
      <p:ext uri="{BB962C8B-B14F-4D97-AF65-F5344CB8AC3E}">
        <p14:creationId xmlns:p14="http://schemas.microsoft.com/office/powerpoint/2010/main" val="73219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Эпидемиологическая ситуация по ХВГ</a:t>
            </a:r>
            <a:br>
              <a:rPr lang="ru-RU" sz="3600" b="1" dirty="0"/>
            </a:br>
            <a:r>
              <a:rPr lang="ru-RU" sz="3600" b="1" dirty="0"/>
              <a:t>в </a:t>
            </a:r>
            <a:r>
              <a:rPr lang="ru-RU" sz="3600" b="1" dirty="0" smtClean="0"/>
              <a:t>Красноярском крае </a:t>
            </a:r>
            <a:r>
              <a:rPr lang="ru-RU" sz="3600" b="1" dirty="0"/>
              <a:t>в </a:t>
            </a:r>
            <a:r>
              <a:rPr lang="ru-RU" sz="3600" b="1" dirty="0" smtClean="0"/>
              <a:t>2017-2018 </a:t>
            </a:r>
            <a:r>
              <a:rPr lang="ru-RU" sz="3600" b="1" dirty="0"/>
              <a:t>гг.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63011"/>
              </p:ext>
            </p:extLst>
          </p:nvPr>
        </p:nvGraphicFramePr>
        <p:xfrm>
          <a:off x="838201" y="2043272"/>
          <a:ext cx="10515598" cy="429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43">
                  <a:extLst>
                    <a:ext uri="{9D8B030D-6E8A-4147-A177-3AD203B41FA5}">
                      <a16:colId xmlns:a16="http://schemas.microsoft.com/office/drawing/2014/main" xmlns="" val="1022612712"/>
                    </a:ext>
                  </a:extLst>
                </a:gridCol>
                <a:gridCol w="2013857">
                  <a:extLst>
                    <a:ext uri="{9D8B030D-6E8A-4147-A177-3AD203B41FA5}">
                      <a16:colId xmlns:a16="http://schemas.microsoft.com/office/drawing/2014/main" xmlns="" val="1463263436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xmlns="" val="1110554492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xmlns="" val="607708339"/>
                    </a:ext>
                  </a:extLst>
                </a:gridCol>
              </a:tblGrid>
              <a:tr h="10278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 </a:t>
                      </a:r>
                      <a:r>
                        <a:rPr lang="ru-RU" sz="2400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2018 </a:t>
                      </a:r>
                      <a:r>
                        <a:rPr lang="ru-RU" sz="2400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Разница</a:t>
                      </a:r>
                    </a:p>
                    <a:p>
                      <a:pPr algn="ctr"/>
                      <a:r>
                        <a:rPr lang="ru-RU" sz="2400" dirty="0" err="1"/>
                        <a:t>абс</a:t>
                      </a:r>
                      <a:r>
                        <a:rPr lang="ru-RU" sz="2400" dirty="0"/>
                        <a:t>./%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790077"/>
                  </a:ext>
                </a:extLst>
              </a:tr>
              <a:tr h="1013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Количество больных </a:t>
                      </a:r>
                      <a:r>
                        <a:rPr lang="ru-RU" sz="2000" dirty="0" smtClean="0"/>
                        <a:t>ХВГ состоящих </a:t>
                      </a:r>
                      <a:r>
                        <a:rPr lang="ru-RU" sz="2000" dirty="0"/>
                        <a:t>на диспансерном учете в КИЗ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19226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19408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    + </a:t>
                      </a:r>
                      <a:r>
                        <a:rPr lang="ru-RU" sz="2000" dirty="0" smtClean="0"/>
                        <a:t>182</a:t>
                      </a:r>
                      <a:endParaRPr lang="ru-R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985812"/>
                  </a:ext>
                </a:extLst>
              </a:tr>
              <a:tr h="1027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Количество пациентов, состоящих в реестре (регистре) ХВГ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 </a:t>
                      </a:r>
                      <a:r>
                        <a:rPr lang="ru-RU" sz="2000" dirty="0" smtClean="0"/>
                        <a:t>3599 </a:t>
                      </a:r>
                      <a:endParaRPr lang="ru-RU" sz="2000" dirty="0"/>
                    </a:p>
                    <a:p>
                      <a:pPr algn="ctr"/>
                      <a:r>
                        <a:rPr lang="ru-RU" sz="1600" i="1" dirty="0"/>
                        <a:t>       </a:t>
                      </a:r>
                      <a:r>
                        <a:rPr lang="ru-RU" sz="1600" i="1" dirty="0" smtClean="0"/>
                        <a:t>(18,7% </a:t>
                      </a:r>
                      <a:r>
                        <a:rPr lang="ru-RU" sz="1600" i="1" dirty="0"/>
                        <a:t>от КИЗ )</a:t>
                      </a:r>
                      <a:r>
                        <a:rPr lang="ru-RU" sz="20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4759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(24,52</a:t>
                      </a:r>
                      <a:r>
                        <a:rPr lang="ru-RU" sz="1600" i="1" dirty="0"/>
                        <a:t>% от КИЗ)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    </a:t>
                      </a:r>
                      <a:r>
                        <a:rPr lang="ru-RU" sz="2000" dirty="0"/>
                        <a:t>+ </a:t>
                      </a:r>
                      <a:r>
                        <a:rPr lang="ru-RU" sz="2000" dirty="0" smtClean="0"/>
                        <a:t>1160</a:t>
                      </a:r>
                      <a:endParaRPr lang="ru-RU" sz="2000" dirty="0"/>
                    </a:p>
                    <a:p>
                      <a:pPr algn="ctr"/>
                      <a:r>
                        <a:rPr lang="ru-RU" sz="1600" i="1" dirty="0" smtClean="0"/>
                        <a:t>(+5,8%)</a:t>
                      </a:r>
                      <a:endParaRPr lang="ru-R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3863161"/>
                  </a:ext>
                </a:extLst>
              </a:tr>
              <a:tr h="686458">
                <a:tc>
                  <a:txBody>
                    <a:bodyPr/>
                    <a:lstStyle/>
                    <a:p>
                      <a:r>
                        <a:rPr lang="ru-RU" sz="2000" dirty="0"/>
                        <a:t>Количество больных ХВГ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  480 075</a:t>
                      </a:r>
                    </a:p>
                    <a:p>
                      <a:pPr algn="ctr"/>
                      <a:r>
                        <a:rPr lang="ru-RU" sz="1600" i="1" dirty="0"/>
                        <a:t>(53%</a:t>
                      </a:r>
                      <a:r>
                        <a:rPr lang="ru-RU" sz="1600" i="1" baseline="0" dirty="0"/>
                        <a:t> от КИЗ)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/>
                        <a:t>         581 403</a:t>
                      </a:r>
                      <a:endParaRPr lang="ru-RU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baseline="0" dirty="0"/>
                        <a:t>   (60% от КИЗ)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   </a:t>
                      </a:r>
                      <a:r>
                        <a:rPr lang="ru-RU" sz="2000" dirty="0"/>
                        <a:t> + 101 328</a:t>
                      </a:r>
                    </a:p>
                    <a:p>
                      <a:pPr algn="ctr"/>
                      <a:r>
                        <a:rPr lang="ru-RU" sz="1600" i="1" dirty="0"/>
                        <a:t>(+17%)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1875720"/>
                  </a:ext>
                </a:extLst>
              </a:tr>
              <a:tr h="539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«Носители маркеров ВГ» ???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1798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2976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09008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75588" y="2043273"/>
            <a:ext cx="75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338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63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312"/>
            <a:ext cx="10515600" cy="1087157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73000">
                <a:schemeClr val="accent1">
                  <a:lumMod val="10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600" b="1" dirty="0"/>
              <a:t>Результаты обследования больных ХВГ</a:t>
            </a:r>
            <a:br>
              <a:rPr lang="ru-RU" sz="3600" b="1" dirty="0"/>
            </a:br>
            <a:r>
              <a:rPr lang="ru-RU" sz="3600" b="1" dirty="0"/>
              <a:t>методом </a:t>
            </a:r>
            <a:r>
              <a:rPr lang="ru-RU" sz="3600" b="1" dirty="0" err="1"/>
              <a:t>эластометрии</a:t>
            </a:r>
            <a:r>
              <a:rPr lang="en-US" sz="3600" b="1" dirty="0"/>
              <a:t> (</a:t>
            </a:r>
            <a:r>
              <a:rPr lang="ru-RU" sz="3600" b="1" dirty="0" err="1"/>
              <a:t>фиброскан</a:t>
            </a:r>
            <a:r>
              <a:rPr lang="ru-RU" sz="3600" b="1" dirty="0"/>
              <a:t>)</a:t>
            </a: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01547" y="6550223"/>
            <a:ext cx="3032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Отчет инфекционной </a:t>
            </a:r>
            <a:r>
              <a:rPr lang="ru-RU" sz="1400" dirty="0" smtClean="0"/>
              <a:t>службы 2018 </a:t>
            </a:r>
            <a:r>
              <a:rPr lang="ru-RU" sz="1400" dirty="0"/>
              <a:t>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8694" y="2936601"/>
            <a:ext cx="390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1171" y="62103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503585"/>
              </p:ext>
            </p:extLst>
          </p:nvPr>
        </p:nvGraphicFramePr>
        <p:xfrm>
          <a:off x="838199" y="1628775"/>
          <a:ext cx="5948363" cy="424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207269"/>
              </p:ext>
            </p:extLst>
          </p:nvPr>
        </p:nvGraphicFramePr>
        <p:xfrm>
          <a:off x="6829228" y="2048170"/>
          <a:ext cx="4572000" cy="354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3496" y="6088828"/>
            <a:ext cx="343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Обследовано </a:t>
            </a:r>
            <a:r>
              <a:rPr lang="ru-RU" dirty="0" smtClean="0"/>
              <a:t>4759 </a:t>
            </a:r>
            <a:r>
              <a:rPr lang="ru-RU" dirty="0"/>
              <a:t>больных ХВГ</a:t>
            </a:r>
          </a:p>
          <a:p>
            <a:r>
              <a:rPr lang="en-US" b="1" dirty="0">
                <a:solidFill>
                  <a:srgbClr val="FF0000"/>
                </a:solidFill>
              </a:rPr>
              <a:t>F3-F4 – </a:t>
            </a:r>
            <a:r>
              <a:rPr lang="ru-RU" b="1" dirty="0" smtClean="0">
                <a:solidFill>
                  <a:srgbClr val="FF0000"/>
                </a:solidFill>
              </a:rPr>
              <a:t>934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%)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9225" y="5626893"/>
            <a:ext cx="2873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2017 </a:t>
            </a:r>
            <a:r>
              <a:rPr lang="ru-RU" b="1" dirty="0">
                <a:solidFill>
                  <a:srgbClr val="FF0000"/>
                </a:solidFill>
              </a:rPr>
              <a:t>г. – </a:t>
            </a:r>
            <a:r>
              <a:rPr lang="ru-RU" b="1" dirty="0" smtClean="0">
                <a:solidFill>
                  <a:srgbClr val="FF0000"/>
                </a:solidFill>
              </a:rPr>
              <a:t>201 </a:t>
            </a:r>
            <a:r>
              <a:rPr lang="ru-RU" b="1" dirty="0">
                <a:solidFill>
                  <a:srgbClr val="FF0000"/>
                </a:solidFill>
              </a:rPr>
              <a:t>больных с ЦП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2018 </a:t>
            </a:r>
            <a:r>
              <a:rPr lang="ru-RU" b="1" dirty="0">
                <a:solidFill>
                  <a:srgbClr val="FF0000"/>
                </a:solidFill>
              </a:rPr>
              <a:t>г. – </a:t>
            </a:r>
            <a:r>
              <a:rPr lang="ru-RU" b="1" dirty="0" smtClean="0">
                <a:solidFill>
                  <a:srgbClr val="FF0000"/>
                </a:solidFill>
              </a:rPr>
              <a:t>334 </a:t>
            </a:r>
            <a:r>
              <a:rPr lang="ru-RU" b="1" dirty="0">
                <a:solidFill>
                  <a:srgbClr val="FF0000"/>
                </a:solidFill>
              </a:rPr>
              <a:t>больных с ЦП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Прирост - + </a:t>
            </a:r>
            <a:r>
              <a:rPr lang="ru-RU" b="1" dirty="0" smtClean="0">
                <a:solidFill>
                  <a:srgbClr val="FF0000"/>
                </a:solidFill>
              </a:rPr>
              <a:t>133 </a:t>
            </a:r>
            <a:r>
              <a:rPr lang="ru-RU" b="1" dirty="0">
                <a:solidFill>
                  <a:srgbClr val="FF0000"/>
                </a:solidFill>
              </a:rPr>
              <a:t>больных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1171" y="4358686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27%</a:t>
            </a:r>
          </a:p>
        </p:txBody>
      </p:sp>
    </p:spTree>
    <p:extLst>
      <p:ext uri="{BB962C8B-B14F-4D97-AF65-F5344CB8AC3E}">
        <p14:creationId xmlns:p14="http://schemas.microsoft.com/office/powerpoint/2010/main" val="1923027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854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92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Каскад оказания мед помощи больным ХВГ в </a:t>
            </a:r>
            <a:r>
              <a:rPr lang="ru-RU" sz="3600" b="1" dirty="0" smtClean="0"/>
              <a:t>крае</a:t>
            </a:r>
            <a:br>
              <a:rPr lang="ru-RU" sz="3600" b="1" dirty="0" smtClean="0"/>
            </a:br>
            <a:r>
              <a:rPr lang="ru-RU" sz="3600" b="1" dirty="0" smtClean="0"/>
              <a:t>по </a:t>
            </a:r>
            <a:r>
              <a:rPr lang="ru-RU" sz="3600" b="1" dirty="0"/>
              <a:t>итогам </a:t>
            </a:r>
            <a:r>
              <a:rPr lang="ru-RU" sz="3600" b="1" dirty="0" smtClean="0"/>
              <a:t>2018 </a:t>
            </a:r>
            <a:r>
              <a:rPr lang="ru-RU" sz="3600" b="1" dirty="0"/>
              <a:t>года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644008"/>
              </p:ext>
            </p:extLst>
          </p:nvPr>
        </p:nvGraphicFramePr>
        <p:xfrm>
          <a:off x="838200" y="1825625"/>
          <a:ext cx="108265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89479" y="1996481"/>
            <a:ext cx="494233" cy="358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63257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dirty="0"/>
              <a:t>Материалы отчетов </a:t>
            </a:r>
            <a:r>
              <a:rPr lang="ru-RU" sz="1200" dirty="0" smtClean="0"/>
              <a:t>за 2017-2018 </a:t>
            </a:r>
            <a:r>
              <a:rPr lang="ru-RU" sz="1200" dirty="0"/>
              <a:t>гг.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4728" y="2249362"/>
            <a:ext cx="627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/>
              <a:t>СП 3.1.3112-13 "ПРОФИЛАКТИКА ВИРУСНОГО ГЕПАТИТА C» от 22.10.2013 № 58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59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47528" y="58614"/>
            <a:ext cx="8478158" cy="1052734"/>
          </a:xfrm>
          <a:gradFill>
            <a:gsLst>
              <a:gs pos="66000">
                <a:schemeClr val="accent6">
                  <a:lumMod val="40000"/>
                  <a:lumOff val="60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Основные итоги отчета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378" y="1288068"/>
            <a:ext cx="1138645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C00000"/>
                </a:solidFill>
              </a:rPr>
              <a:t>Тенденция к росту инфекционной заболеваемости: </a:t>
            </a:r>
            <a:r>
              <a:rPr lang="ru-RU" sz="2000" dirty="0"/>
              <a:t>рост числа случаев ВИЧ-инфекции и др. инфекций.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C00000"/>
                </a:solidFill>
              </a:rPr>
              <a:t>Рост смертности от инфекционных заболеваний, преимущественно за счет роста смертности от ВИЧ-инфекции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 2. Продолжающееся сокращение ресурсного обеспечения инфекционной службы </a:t>
            </a:r>
            <a:r>
              <a:rPr lang="ru-RU" sz="2000" dirty="0">
                <a:solidFill>
                  <a:srgbClr val="FF0000"/>
                </a:solidFill>
              </a:rPr>
              <a:t>на фоне роста численности населения: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отсутствие инфекционных </a:t>
            </a:r>
            <a:r>
              <a:rPr lang="ru-RU" sz="2000" dirty="0" smtClean="0"/>
              <a:t>стационаров, </a:t>
            </a:r>
            <a:r>
              <a:rPr lang="ru-RU" sz="2000" dirty="0"/>
              <a:t>сокращение коечного фонда, низкий темп развития стационар замещающих технологий – дневные стационары, КИЗ.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3. Кадровый кризис в службе: </a:t>
            </a:r>
            <a:r>
              <a:rPr lang="ru-RU" sz="2000" dirty="0"/>
              <a:t>дефицит физических лиц врачей-инфекционистов, высокий % совместительства и большое количество врачей, не имеющих категории, низкий приток молодых кадров.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4. Проблемы оказания медицинской помощи больным ХВГ: </a:t>
            </a:r>
            <a:r>
              <a:rPr lang="ru-RU" sz="2000" dirty="0"/>
              <a:t>низкая доступность лабораторно-инструментальных методов исследования</a:t>
            </a:r>
            <a:r>
              <a:rPr lang="ru-RU" sz="2400" dirty="0"/>
              <a:t>, низкий охват больных ХВГ противовирусной терапией.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7. Необходимость совершенствования работы инфекционной службы на современном этапе.</a:t>
            </a:r>
            <a:endParaRPr lang="ru-RU" sz="2400" dirty="0"/>
          </a:p>
          <a:p>
            <a:pPr algn="just"/>
            <a:endParaRPr lang="ru-RU" sz="2400" b="1" dirty="0"/>
          </a:p>
          <a:p>
            <a:pPr algn="just"/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2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5915" y="182816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Задачи на </a:t>
            </a:r>
            <a:r>
              <a:rPr lang="ru-RU" dirty="0" smtClean="0"/>
              <a:t>2019 </a:t>
            </a:r>
            <a:r>
              <a:rPr lang="ru-RU" dirty="0"/>
              <a:t>и последующие годы?</a:t>
            </a:r>
          </a:p>
        </p:txBody>
      </p:sp>
    </p:spTree>
    <p:extLst>
      <p:ext uri="{BB962C8B-B14F-4D97-AF65-F5344CB8AC3E}">
        <p14:creationId xmlns:p14="http://schemas.microsoft.com/office/powerpoint/2010/main" val="381752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ru-RU" sz="48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1775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Динамика  показателей </a:t>
            </a:r>
            <a:r>
              <a:rPr lang="ru-RU" sz="3600" b="1" dirty="0"/>
              <a:t>инфекционной </a:t>
            </a:r>
            <a:r>
              <a:rPr lang="ru-RU" sz="3600" b="1" dirty="0" smtClean="0"/>
              <a:t>заболеваемости</a:t>
            </a:r>
            <a:br>
              <a:rPr lang="ru-RU" sz="3600" b="1" dirty="0" smtClean="0"/>
            </a:br>
            <a:r>
              <a:rPr lang="ru-RU" sz="3600" b="1" dirty="0" smtClean="0"/>
              <a:t>за </a:t>
            </a:r>
            <a:r>
              <a:rPr lang="ru-RU" sz="3600" b="1" dirty="0"/>
              <a:t>период </a:t>
            </a:r>
            <a:r>
              <a:rPr lang="ru-RU" sz="3600" b="1" dirty="0" smtClean="0"/>
              <a:t>2009 </a:t>
            </a:r>
            <a:r>
              <a:rPr lang="ru-RU" sz="3600" b="1" dirty="0"/>
              <a:t>- </a:t>
            </a:r>
            <a:r>
              <a:rPr lang="ru-RU" sz="3600" b="1" dirty="0" smtClean="0"/>
              <a:t>2018 </a:t>
            </a:r>
            <a:r>
              <a:rPr lang="ru-RU" sz="3600" b="1" dirty="0"/>
              <a:t>гг. </a:t>
            </a:r>
            <a:br>
              <a:rPr lang="ru-RU" sz="3600" b="1" dirty="0"/>
            </a:br>
            <a:r>
              <a:rPr lang="ru-RU" sz="2700" b="1" dirty="0"/>
              <a:t>(на 100 нас. населения)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5929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52602" y="5867458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Взрослые – 33%</a:t>
            </a:r>
          </a:p>
          <a:p>
            <a:r>
              <a:rPr lang="ru-RU" b="1" dirty="0"/>
              <a:t>Дети – 67%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08967"/>
            <a:ext cx="9015413" cy="43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78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 19 нозологическим формам уровень заболеваемости в Красноярском крае в 2018 году был </a:t>
            </a:r>
            <a:r>
              <a:rPr lang="ru-RU" sz="2800" b="1" dirty="0" smtClean="0">
                <a:solidFill>
                  <a:srgbClr val="FF0000"/>
                </a:solidFill>
              </a:rPr>
              <a:t>выше РФ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133926"/>
              </p:ext>
            </p:extLst>
          </p:nvPr>
        </p:nvGraphicFramePr>
        <p:xfrm>
          <a:off x="714374" y="1571628"/>
          <a:ext cx="10844215" cy="4972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7809"/>
                <a:gridCol w="2028802"/>
                <a:gridCol w="2028802"/>
                <a:gridCol w="2028802"/>
              </a:tblGrid>
              <a:tr h="59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Красноярский край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Российская Федерация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Превышение РФ (раз, %)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Другие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сальмонеллезные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инфекции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74,9 %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ОКИ, ПТ неустановленной этиологии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382,2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348,8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9,6 %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Энтеровирусный менингит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63,4 %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Менингококковая инфекция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15,7 %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7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Генерализованные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формы менингококковой инфекции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58,8 %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Клещевой вирусный энцефалит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6,8 раз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Клещевой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боррелиоз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(болезнь Лайма)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48,0 %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Укусы клещами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471,1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355,3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32,5 %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Риккетсиозы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41,3%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Трихинеллез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33,3 %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Сибирский клещевой тиф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47,4 %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7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Гранулоцитарный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анаплазмоз человека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33,3 %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Моноцитарный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эрлихиоз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человека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4 раза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18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Амбулаторно-поликлиническое звено </a:t>
            </a:r>
            <a:br>
              <a:rPr lang="ru-RU" b="1" dirty="0"/>
            </a:br>
            <a:r>
              <a:rPr lang="ru-RU" b="1" dirty="0"/>
              <a:t>инфекционной службы в 2017-2018 гг.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8431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475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52599"/>
            <a:ext cx="10515600" cy="132556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Амбулаторно-поликлиническое звено </a:t>
            </a:r>
            <a:br>
              <a:rPr lang="ru-RU" sz="3600" b="1" dirty="0"/>
            </a:br>
            <a:r>
              <a:rPr lang="ru-RU" sz="3600" b="1" dirty="0"/>
              <a:t>инфекционной </a:t>
            </a:r>
            <a:r>
              <a:rPr lang="ru-RU" sz="3600" b="1" dirty="0" smtClean="0"/>
              <a:t>службы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5913" y="5004253"/>
            <a:ext cx="3385457" cy="431391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477027" y="2312336"/>
            <a:ext cx="35843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Разница между </a:t>
            </a:r>
            <a:r>
              <a:rPr lang="ru-RU" sz="2000" b="1" dirty="0" smtClean="0">
                <a:solidFill>
                  <a:srgbClr val="FF0000"/>
                </a:solidFill>
              </a:rPr>
              <a:t>2017 </a:t>
            </a:r>
            <a:r>
              <a:rPr lang="ru-RU" sz="2000" b="1" dirty="0">
                <a:solidFill>
                  <a:srgbClr val="FF0000"/>
                </a:solidFill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</a:rPr>
              <a:t>2018 </a:t>
            </a:r>
            <a:r>
              <a:rPr lang="ru-RU" sz="2000" b="1" dirty="0">
                <a:solidFill>
                  <a:srgbClr val="FF0000"/>
                </a:solidFill>
              </a:rPr>
              <a:t>гг.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Всего: + </a:t>
            </a:r>
            <a:r>
              <a:rPr lang="ru-RU" b="1" dirty="0" smtClean="0"/>
              <a:t>926 </a:t>
            </a:r>
            <a:r>
              <a:rPr lang="ru-RU" b="1" dirty="0"/>
              <a:t>чел.</a:t>
            </a:r>
          </a:p>
          <a:p>
            <a:endParaRPr lang="ru-RU" b="1" dirty="0"/>
          </a:p>
          <a:p>
            <a:r>
              <a:rPr lang="ru-RU" b="1" dirty="0"/>
              <a:t>Первично: </a:t>
            </a:r>
            <a:r>
              <a:rPr lang="ru-RU" b="1" dirty="0" smtClean="0"/>
              <a:t>- 8965 </a:t>
            </a:r>
            <a:r>
              <a:rPr lang="ru-RU" b="1" dirty="0"/>
              <a:t>чел.</a:t>
            </a:r>
          </a:p>
          <a:p>
            <a:pPr marL="0" lvl="2"/>
            <a:endParaRPr lang="ru-RU" b="1" dirty="0"/>
          </a:p>
          <a:p>
            <a:pPr marL="0" lvl="2"/>
            <a:r>
              <a:rPr lang="ru-RU" b="1" dirty="0"/>
              <a:t>Повторно: + </a:t>
            </a:r>
            <a:r>
              <a:rPr lang="ru-RU" b="1" dirty="0" smtClean="0"/>
              <a:t>9863 </a:t>
            </a:r>
            <a:r>
              <a:rPr lang="ru-RU" b="1" dirty="0"/>
              <a:t>чел.</a:t>
            </a:r>
          </a:p>
          <a:p>
            <a:pPr marL="0" lvl="2"/>
            <a:endParaRPr lang="ru-RU" b="1" dirty="0"/>
          </a:p>
          <a:p>
            <a:pPr marL="0" lvl="2"/>
            <a:endParaRPr lang="ru-RU" b="1" dirty="0"/>
          </a:p>
          <a:p>
            <a:pPr marL="0" lvl="2"/>
            <a:r>
              <a:rPr lang="ru-RU" b="1" dirty="0"/>
              <a:t>Увеличение численности населения</a:t>
            </a:r>
          </a:p>
          <a:p>
            <a:pPr marL="0" lvl="2"/>
            <a:r>
              <a:rPr lang="ru-RU" b="1" dirty="0"/>
              <a:t>Увеличение числа КИЗ</a:t>
            </a: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171086"/>
              </p:ext>
            </p:extLst>
          </p:nvPr>
        </p:nvGraphicFramePr>
        <p:xfrm>
          <a:off x="462580" y="2065469"/>
          <a:ext cx="7723990" cy="445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168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9167"/>
            <a:ext cx="10515600" cy="4782003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sz="2900" dirty="0">
                <a:cs typeface="Arial" panose="020B0604020202020204" pitchFamily="34" charset="0"/>
                <a:hlinkClick r:id="rId2"/>
              </a:rPr>
              <a:t>Приказ Министерства здравоохранения и социального развития РФ от 31 января 2012 г. N 69н</a:t>
            </a:r>
          </a:p>
          <a:p>
            <a:r>
              <a:rPr lang="ru-RU" altLang="ru-RU" sz="2900" dirty="0">
                <a:cs typeface="Arial" panose="020B0604020202020204" pitchFamily="34" charset="0"/>
                <a:hlinkClick r:id="rId2"/>
              </a:rPr>
              <a:t>"Об утверждении Порядка оказания медицинской помощи взрослым больным при инфекционных заболеваниях« </a:t>
            </a:r>
          </a:p>
          <a:p>
            <a:r>
              <a:rPr lang="ru-RU" altLang="ru-RU" sz="2900" dirty="0">
                <a:cs typeface="Arial" panose="020B0604020202020204" pitchFamily="34" charset="0"/>
                <a:hlinkClick r:id="rId2"/>
              </a:rPr>
              <a:t>Врач-инфекционист – 1 на 20 тыс. населения</a:t>
            </a:r>
          </a:p>
          <a:p>
            <a:endParaRPr lang="ru-RU" altLang="ru-RU" sz="2900" dirty="0">
              <a:cs typeface="Arial" panose="020B0604020202020204" pitchFamily="34" charset="0"/>
              <a:hlinkClick r:id="rId2"/>
            </a:endParaRPr>
          </a:p>
          <a:p>
            <a:r>
              <a:rPr lang="ru-RU" altLang="ru-RU" sz="2900" dirty="0">
                <a:cs typeface="Arial" panose="020B0604020202020204" pitchFamily="34" charset="0"/>
                <a:hlinkClick r:id="rId2"/>
              </a:rPr>
              <a:t>Приказ Министерства здравоохранения и социального развития РФ от 5 мая 2012 г. N 521н</a:t>
            </a:r>
            <a:br>
              <a:rPr lang="ru-RU" altLang="ru-RU" sz="2900" dirty="0">
                <a:cs typeface="Arial" panose="020B0604020202020204" pitchFamily="34" charset="0"/>
                <a:hlinkClick r:id="rId2"/>
              </a:rPr>
            </a:br>
            <a:r>
              <a:rPr lang="ru-RU" altLang="ru-RU" sz="2900" dirty="0">
                <a:cs typeface="Arial" panose="020B0604020202020204" pitchFamily="34" charset="0"/>
                <a:hlinkClick r:id="rId2"/>
              </a:rPr>
              <a:t>"Об утверждении Порядка оказания медицинской помощи детям с инфекционными заболеваниями"</a:t>
            </a:r>
            <a:endParaRPr lang="ru-RU" altLang="ru-RU" sz="2900" b="1" dirty="0"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2900" dirty="0">
              <a:cs typeface="Arial" panose="020B0604020202020204" pitchFamily="34" charset="0"/>
            </a:endParaRPr>
          </a:p>
          <a:p>
            <a:r>
              <a:rPr lang="ru-RU" altLang="ru-RU" sz="3300" b="1" dirty="0">
                <a:solidFill>
                  <a:srgbClr val="FF0000"/>
                </a:solidFill>
                <a:cs typeface="Arial" panose="020B0604020202020204" pitchFamily="34" charset="0"/>
              </a:rPr>
              <a:t>1 врач-инфекционист на 20 тысяч населения </a:t>
            </a:r>
          </a:p>
          <a:p>
            <a:endParaRPr lang="ru-RU" altLang="ru-RU" sz="33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ru-RU" altLang="ru-RU" sz="3300" dirty="0">
                <a:cs typeface="Arial" panose="020B0604020202020204" pitchFamily="34" charset="0"/>
              </a:rPr>
              <a:t>Рекомендуемая норма нагрузки консультативно-амбулаторного приема врача-инфекциониста: первичный прием - 30 минут, повторный прием - 20 минут, прием на выезде - 60 минут, профилактический осмотр - 20 минут.</a:t>
            </a:r>
          </a:p>
          <a:p>
            <a:endParaRPr lang="ru-RU" altLang="ru-RU" sz="3300" dirty="0"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7010400" y="2220913"/>
            <a:ext cx="5181600" cy="435133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18396"/>
            <a:ext cx="10515600" cy="1325563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rgbClr val="156B13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/>
              <a:t>Нормативно-правовые документы </a:t>
            </a:r>
          </a:p>
          <a:p>
            <a:pPr algn="ctr"/>
            <a:r>
              <a:rPr lang="ru-RU" sz="3600" b="1" dirty="0"/>
              <a:t>по инфекционной службе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7722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656" y="365126"/>
            <a:ext cx="11310258" cy="1213154"/>
          </a:xfrm>
          <a:gradFill flip="none" rotWithShape="1">
            <a:gsLst>
              <a:gs pos="0">
                <a:srgbClr val="DDEBCF"/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rgbClr val="156B13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Кадровое обеспечение КИЗ в </a:t>
            </a:r>
            <a:r>
              <a:rPr lang="ru-RU" sz="3600" b="1" dirty="0" smtClean="0"/>
              <a:t>2018 </a:t>
            </a:r>
            <a:r>
              <a:rPr lang="ru-RU" sz="3600" b="1" dirty="0"/>
              <a:t>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6836"/>
          </a:xfrm>
        </p:spPr>
        <p:txBody>
          <a:bodyPr>
            <a:norm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3743"/>
              </p:ext>
            </p:extLst>
          </p:nvPr>
        </p:nvGraphicFramePr>
        <p:xfrm>
          <a:off x="413656" y="1950663"/>
          <a:ext cx="11310258" cy="4052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3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6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9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Российская Федерация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ru-RU" sz="2000" dirty="0" err="1">
                          <a:effectLst/>
                        </a:rPr>
                        <a:t>абс</a:t>
                      </a:r>
                      <a:r>
                        <a:rPr lang="ru-RU" sz="2000" dirty="0">
                          <a:effectLst/>
                        </a:rPr>
                        <a:t>.)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Население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2251805 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Занято штатных должностей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врачей-инфекционистов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Кол-во нас.</a:t>
                      </a: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1 врача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45036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1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Должное кол-во врачей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(на 20 тыс. нас)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392557"/>
                  </a:ext>
                </a:extLst>
              </a:tr>
              <a:tr h="702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Кадровый дефицит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врача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19464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1672" y="6135302"/>
            <a:ext cx="7050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Приложение N 2 к Порядку оказания медицинской помощи взрослым больным при инфекционных заболеваниях, </a:t>
            </a:r>
          </a:p>
          <a:p>
            <a:r>
              <a:rPr lang="ru-RU" sz="1000" dirty="0"/>
              <a:t>утвержденному приказом Министерства здравоохранения и социального развития РФ от 31 января 2012 г. N 69н </a:t>
            </a:r>
          </a:p>
          <a:p>
            <a:r>
              <a:rPr lang="ru-RU" sz="1000" dirty="0"/>
              <a:t>Рекомендуемые штатные нормативы медицинского и другого персонала отделения (кабинета) инфекционных заболеваний </a:t>
            </a:r>
          </a:p>
          <a:p>
            <a:r>
              <a:rPr lang="ru-RU" sz="1000" dirty="0"/>
              <a:t>медицинской организации, оказывающей первичную медико-санитарную помощь*</a:t>
            </a:r>
          </a:p>
        </p:txBody>
      </p:sp>
    </p:spTree>
    <p:extLst>
      <p:ext uri="{BB962C8B-B14F-4D97-AF65-F5344CB8AC3E}">
        <p14:creationId xmlns:p14="http://schemas.microsoft.com/office/powerpoint/2010/main" val="47913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>
                <a:latin typeface="+mn-lt"/>
              </a:rPr>
              <a:t>Приказ Министерства здравоохранения РФ от 27 февраля 2016 г. N 132н 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"О Требованиях к размещению медицинских организаций государственной системы здравоохранения и муниципальной системы здравоохранения исходя из потребностей населения" 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944137"/>
              </p:ext>
            </p:extLst>
          </p:nvPr>
        </p:nvGraphicFramePr>
        <p:xfrm>
          <a:off x="583353" y="1966586"/>
          <a:ext cx="10953118" cy="4166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6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3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7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67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8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Условия оказания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медицинской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помощи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Вид медицинской организации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Вид медицинской помощи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Форма оказания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медицинской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помощи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Рекомендуемая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численность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обслуживаемого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населения</a:t>
                      </a:r>
                      <a:r>
                        <a:rPr lang="ru-RU" sz="1800" u="none" strike="noStrike" dirty="0">
                          <a:effectLst/>
                          <a:hlinkClick r:id="rId2"/>
                        </a:rPr>
                        <a:t>*(2)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64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 стационарных условиях*(5), в условиях дневного стационара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Больница инфекционная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специализированная медицинская помощь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плановая;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неотложная;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экстренная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 на субъект Российской Федерации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6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Больница инфекционная детская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специализированная медицинская помощь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плановая;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неотложная;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экстренная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на 500 тыс. детей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5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029"/>
            <a:ext cx="10515600" cy="1291591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Стационарное звено инфекционной службы РФ</a:t>
            </a:r>
            <a:br>
              <a:rPr lang="ru-RU" sz="3600" b="1" dirty="0"/>
            </a:br>
            <a:r>
              <a:rPr lang="ru-RU" sz="3600" b="1" dirty="0"/>
              <a:t>в </a:t>
            </a:r>
            <a:r>
              <a:rPr lang="ru-RU" sz="3600" b="1" dirty="0" smtClean="0"/>
              <a:t>2017-2018 </a:t>
            </a:r>
            <a:r>
              <a:rPr lang="ru-RU" sz="3600" b="1" dirty="0"/>
              <a:t>гг.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0042" y="1676400"/>
            <a:ext cx="580195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Субъекты РФ, не имеющие </a:t>
            </a:r>
          </a:p>
          <a:p>
            <a:pPr algn="ctr"/>
            <a:r>
              <a:rPr lang="ru-RU" sz="2000" b="1" dirty="0"/>
              <a:t>инфекционных стационаров:</a:t>
            </a:r>
            <a:endParaRPr lang="ru-RU" b="1" dirty="0"/>
          </a:p>
          <a:p>
            <a:pPr marL="342900" indent="-342900"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ЦФО: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Владимир, Иваново, Кострома, Рязань, Смоленск, Тверь, Орел (5)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ПФО: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Марий-Эл, Самарская область, Саратовская, Чувашия (4)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СЗФО: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Архангельская область, Ленинградская область, Псковская, Коми (4)</a:t>
            </a:r>
          </a:p>
          <a:p>
            <a:pPr>
              <a:lnSpc>
                <a:spcPct val="150000"/>
              </a:lnSpc>
            </a:pPr>
            <a:r>
              <a:rPr lang="ru-RU" sz="1600" b="1" dirty="0" err="1">
                <a:solidFill>
                  <a:srgbClr val="FF0000"/>
                </a:solidFill>
              </a:rPr>
              <a:t>СибФО</a:t>
            </a:r>
            <a:r>
              <a:rPr lang="ru-RU" sz="1600" b="1" dirty="0">
                <a:solidFill>
                  <a:srgbClr val="FF0000"/>
                </a:solidFill>
              </a:rPr>
              <a:t>: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Алтайский край, Краснодарский край (2)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СКФО: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Ингушетия, Алания (2)</a:t>
            </a:r>
          </a:p>
          <a:p>
            <a:pPr>
              <a:lnSpc>
                <a:spcPct val="150000"/>
              </a:lnSpc>
            </a:pPr>
            <a:r>
              <a:rPr lang="ru-RU" sz="1600" b="1" dirty="0" err="1">
                <a:solidFill>
                  <a:srgbClr val="FF0000"/>
                </a:solidFill>
              </a:rPr>
              <a:t>УрФО</a:t>
            </a:r>
            <a:r>
              <a:rPr lang="ru-RU" sz="1600" b="1" dirty="0">
                <a:solidFill>
                  <a:srgbClr val="FF0000"/>
                </a:solidFill>
              </a:rPr>
              <a:t>: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Челябинская область, ЯНАО (2)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ДФО: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Сахалин, Саха-Якутия (2)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ЮФО: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нет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Итого: 23 субъект (27%)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423952"/>
              </p:ext>
            </p:extLst>
          </p:nvPr>
        </p:nvGraphicFramePr>
        <p:xfrm>
          <a:off x="523875" y="1676401"/>
          <a:ext cx="5600700" cy="481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9764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13346</TotalTime>
  <Words>994</Words>
  <Application>Microsoft Office PowerPoint</Application>
  <PresentationFormat>Произвольный</PresentationFormat>
  <Paragraphs>272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Динамика  показателей инфекционной заболеваемости за период 2009 - 2018 гг.  (на 100 нас. населения)</vt:lpstr>
      <vt:lpstr>По 19 нозологическим формам уровень заболеваемости в Красноярском крае в 2018 году был выше РФ</vt:lpstr>
      <vt:lpstr>Амбулаторно-поликлиническое звено  инфекционной службы в 2017-2018 гг.</vt:lpstr>
      <vt:lpstr>Амбулаторно-поликлиническое звено  инфекционной службы</vt:lpstr>
      <vt:lpstr>Презентация PowerPoint</vt:lpstr>
      <vt:lpstr>Кадровое обеспечение КИЗ в 2018 г.</vt:lpstr>
      <vt:lpstr>Приказ Министерства здравоохранения РФ от 27 февраля 2016 г. N 132н  "О Требованиях к размещению медицинских организаций государственной системы здравоохранения и муниципальной системы здравоохранения исходя из потребностей населения" </vt:lpstr>
      <vt:lpstr>Стационарное звено инфекционной службы РФ в 2017-2018 гг.</vt:lpstr>
      <vt:lpstr>Стационарное звено (коэф. совмест. -2,0)</vt:lpstr>
      <vt:lpstr>Структура инфекционных коек в 2018-2019 гг.</vt:lpstr>
      <vt:lpstr>Укомплектованность штатами (2018г.)</vt:lpstr>
      <vt:lpstr>Кадровый потенциал инфекционной службы  в 2018 году</vt:lpstr>
      <vt:lpstr>Эпидемиологическая ситуация по ХВГ в Красноярском крае в 2017-2018 гг.</vt:lpstr>
      <vt:lpstr> Результаты обследования больных ХВГ методом эластометрии (фиброскан) </vt:lpstr>
      <vt:lpstr>Каскад оказания мед помощи больным ХВГ в крае по итогам 2018 года</vt:lpstr>
      <vt:lpstr>Основные итоги отчета </vt:lpstr>
      <vt:lpstr>Задачи на 2019 и последующие годы?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итогового (годового) отчета по инфекционной службе субъектов Российской Федерации на примере Приволжского федерального округа</dc:title>
  <dc:creator>1</dc:creator>
  <cp:lastModifiedBy>XTreme.ws</cp:lastModifiedBy>
  <cp:revision>423</cp:revision>
  <dcterms:created xsi:type="dcterms:W3CDTF">2016-05-08T04:07:49Z</dcterms:created>
  <dcterms:modified xsi:type="dcterms:W3CDTF">2019-10-16T17:45:51Z</dcterms:modified>
</cp:coreProperties>
</file>